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3"/>
  </p:notesMasterIdLst>
  <p:handoutMasterIdLst>
    <p:handoutMasterId r:id="rId24"/>
  </p:handoutMasterIdLst>
  <p:sldIdLst>
    <p:sldId id="261" r:id="rId2"/>
    <p:sldId id="521" r:id="rId3"/>
    <p:sldId id="620" r:id="rId4"/>
    <p:sldId id="623" r:id="rId5"/>
    <p:sldId id="624" r:id="rId6"/>
    <p:sldId id="626" r:id="rId7"/>
    <p:sldId id="625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540" r:id="rId21"/>
    <p:sldId id="421" r:id="rId22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118" autoAdjust="0"/>
  </p:normalViewPr>
  <p:slideViewPr>
    <p:cSldViewPr>
      <p:cViewPr varScale="1">
        <p:scale>
          <a:sx n="63" d="100"/>
          <a:sy n="63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08.11.2023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Єременко Олександр Іванович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13447" y="1627496"/>
            <a:ext cx="9130553" cy="13897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(частина 1). 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та якість інформаційних систем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8687" y="2819400"/>
            <a:ext cx="911710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200" b="1" dirty="0" smtClean="0">
                <a:cs typeface="Arial" panose="020B0604020202020204" pitchFamily="34" charset="0"/>
              </a:rPr>
              <a:t>1. </a:t>
            </a:r>
            <a:r>
              <a:rPr kumimoji="0" lang="uk-UA" altLang="en-US" sz="2200" b="1" dirty="0" smtClean="0">
                <a:ea typeface="+mj-ea"/>
                <a:cs typeface="Arial" panose="020B0604020202020204" pitchFamily="34" charset="0"/>
              </a:rPr>
              <a:t>Узагальнена структурна схема інформаційних  систем </a:t>
            </a:r>
            <a:r>
              <a:rPr lang="uk-UA" sz="2200" b="1" dirty="0" smtClean="0"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cs typeface="Arial" panose="020B0604020202020204" pitchFamily="34" charset="0"/>
              </a:rPr>
              <a:t>2</a:t>
            </a:r>
            <a:endParaRPr kumimoji="0" lang="uk-UA" altLang="ru-RU" sz="2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200" b="1" dirty="0">
                <a:cs typeface="Arial" panose="020B0604020202020204" pitchFamily="34" charset="0"/>
              </a:rPr>
              <a:t>2. </a:t>
            </a:r>
            <a:r>
              <a:rPr lang="uk-UA" sz="2200" b="1" dirty="0" smtClean="0">
                <a:cs typeface="Arial" panose="020B0604020202020204" pitchFamily="34" charset="0"/>
              </a:rPr>
              <a:t>Методи розподілу інформації та види послуг </a:t>
            </a:r>
            <a:r>
              <a:rPr lang="ru-RU" sz="2200" b="1" dirty="0" smtClean="0">
                <a:cs typeface="Arial" panose="020B0604020202020204" pitchFamily="34" charset="0"/>
              </a:rPr>
              <a:t>…..….…... 7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C000"/>
                </a:solidFill>
                <a:cs typeface="Arial" panose="020B0604020202020204" pitchFamily="34" charset="0"/>
              </a:rPr>
              <a:t>3. </a:t>
            </a:r>
            <a:r>
              <a:rPr lang="uk-UA" sz="2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Топологічна структура інформаційних систем ...</a:t>
            </a:r>
            <a:r>
              <a:rPr lang="ru-RU" sz="2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..….…. 10</a:t>
            </a:r>
            <a:endParaRPr lang="ru-RU" sz="2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4. Якість </a:t>
            </a:r>
            <a:r>
              <a:rPr lang="uk-UA" sz="2200" b="1" dirty="0">
                <a:solidFill>
                  <a:srgbClr val="FFC000"/>
                </a:solidFill>
                <a:cs typeface="Arial" panose="020B0604020202020204" pitchFamily="34" charset="0"/>
              </a:rPr>
              <a:t>інформаційних систем </a:t>
            </a:r>
            <a:r>
              <a:rPr lang="uk-UA" sz="2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……..……………………….. 18</a:t>
            </a:r>
            <a:endParaRPr lang="uk-UA" sz="2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endParaRPr lang="uk-UA" sz="2000" b="1" dirty="0" smtClean="0">
              <a:cs typeface="Arial" panose="020B0604020202020204" pitchFamily="34" charset="0"/>
            </a:endParaRPr>
          </a:p>
          <a:p>
            <a:pPr lvl="0" indent="35560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cs typeface="Arial" panose="020B0604020202020204" pitchFamily="34" charset="0"/>
              </a:rPr>
              <a:t>2023</a:t>
            </a: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4360"/>
            <a:ext cx="9144000" cy="609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проектування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аналізу ІС істотне значення має її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топологічна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тобто схематично подані дані про кількість  фізичних елементів системи, їх розподіл і зв’язки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Топологія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це схема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взаємного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розташування вузлів, кінцевих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комутаційних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інших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 елементів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ІС, яка через зазначення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напрямів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ліній зв’язку визначає потенційні можливості передавання  й обміну інформацією між елементами ІС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Топологічна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може бути подана у вигляді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геометричної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площині або в просторі.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топологічною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структурою всі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можна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централізованою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структурою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децентралізованою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структурою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28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843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1" y="609600"/>
            <a:ext cx="89916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Найважливішим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структурним елементом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є БД, яка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 нормативно-довідковою та виробничою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інформацією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допомогою відповідних проектних процедур та засобів  СУБД реалізуються типові ІП.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процеси </a:t>
            </a:r>
            <a:r>
              <a:rPr kumimoji="0" lang="uk-UA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(ІП),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спираючись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інформаційні дані зовнішнього середовища, за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 даних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генерують вихідну інформацію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подальшого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 використання (рис.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Розглянемо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ІП системи обробки даних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 даних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процесі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 або надання послуг підприємством, кожна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технологічна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операція або дія супроводжується відповідними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записами даних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3237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1" y="57150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1925" lvl="0" indent="-1066800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 2. Основні інформаційні процеси системи обробки даних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2" y="567433"/>
            <a:ext cx="8291797" cy="48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470952"/>
            <a:ext cx="8991600" cy="646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 даних.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утворення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даних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надходять до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інформації, яка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віддзеркалює його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 </a:t>
            </a:r>
            <a:r>
              <a:rPr kumimoji="0" lang="uk-UA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типові операції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групування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класифікація, символів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що виражають певні ознаки об’єктів та використовуються для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ідентифікації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групування записів;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сортування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допомогою якого впорядковується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послідовність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записів;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агрегування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служить для зменшення кількості даних і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реалізоване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формі розрахунків підсумкових або середніх значень;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обчислення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має арифметичні й логічні операції. 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розрахунках заробітної плати кожний запис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собі код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(табельний номер) працівника;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підрозділу, в  якому він працює;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ін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0935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470952"/>
            <a:ext cx="89916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даних.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обсяг даних на рівні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операційної  діяльності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зберігати для подальшого використання.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зберігання створюються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звітів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(документів). В ІТ обробки даних необхідно  розробляти документи для керівництва і працівників підприємства,  а також зовнішніх партнерів. При цьому документи можуть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створюватись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за запитом або у зв’язку із проведеною підприємством операцією, так і періодично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від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і способів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 ІС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поділяють на основні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типові компоненти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описують будь-яку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 та персоналу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: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 дисплейного типу з візуальним відображенням  інформації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3745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470952"/>
            <a:ext cx="89916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яке може функціонувати як у режимі обміну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інформацією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сполученим ПК, так і в автономному режимі;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оператора, призначене для обслуговування серверів;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програміста, призначене для розроблення та налагодження  програми;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адміністратора, призначене для управління й контролю за  використанням ресурсів ІС, наприклад, адміністратори мережі, БД,  служби безпеки;</a:t>
            </a:r>
          </a:p>
          <a:p>
            <a:pPr marL="365125" lvl="0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міжмережні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мости (шлюзи, центри комутації пакетів,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комунікаційні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ПК), тобто елементи, що забезпечують з’єднання кількох  мереж передавання даних або кількох сегментів тієї самої мережі,  що мають різні протоколи взаємодії;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канали зв’язку з вузлами комутації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76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470952"/>
            <a:ext cx="89916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апаратура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 модемного типу (модулятор/демодулятор),  що здійснює перетворення цифрових даних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електричні сигнали  для передавання лініями зв’язку і зворотне перетворення на вході  системи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 обміну між віддаленими ПК;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апаратура зв’язку типу </a:t>
            </a:r>
            <a:r>
              <a:rPr kumimoji="0" lang="uk-UA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мультиплексор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передавання даних,  що забезпечує сполучення кількох джерел (наприклад, кількох ПК)  для передавання інформації в одному каналі зв’язку;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виділені канали зв’язку й комутовані канали зв’язку;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допоміжні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ІС: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приміщення, в яких розміщені зовнішні запам’ятовувальні  пристрої;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приміщення, в яких розміщені пристрої попередньої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 комп’ютерних носіїв інформації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4198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470952"/>
            <a:ext cx="89916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 на паперових носіях;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службові приміщення користувачів і персоналу ІС;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різного функціонального призначення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центральний ПК, який здійснює основні процедури обробки  інформації в ІС;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 або </a:t>
            </a:r>
            <a:r>
              <a:rPr kumimoji="0"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— потужний ПК, призначений для  реалізації функцій зберігання, друку даних, обслуговування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станцій мережі та ін.;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з функціями зв’язної машини, шлюзу, мосту між мереж-  ними структурами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Топологічна структура інформаційних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6377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655319"/>
            <a:ext cx="89916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характеристикою ІС є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її функціонування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реалізації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покладених на неї ІП. Якість ІС можна оцінити за такими  показниками: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часові характеристики якості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— оцінюють швидкість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 за критеріями: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час доступу, залежний від розмірів системи;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віддаленість користувачів;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завантаження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системи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запитами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користувачів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 час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 — час, витрачений на обробку  запиту користувача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певному режимі, тощо;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надійність обслуговування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характеризується ймовірністю  безвідмовної роботи ІС під час взаємодії з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користувачем, зручністю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в обслуговуванні,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наявністю засобів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діагностики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резервування для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поліпшення якості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підвищення надійності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39916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28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Якість інформаційних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21114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1" y="655319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1" y="655319"/>
            <a:ext cx="8991600" cy="680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kumimoji="0" lang="uk-UA" b="1" spc="-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— визначає потенційну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спроможність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установлювати взаємодію між користувачами й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розподіленими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доступу до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інформаційних і обчислювальних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забезпечується математичними засобами і протоколами,  які гарантують функції виклику та активізацію запитуваних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ресурсів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урахуванням повноважень користувача.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Отже,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визначивши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якісні характеристики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взагалі, перейдемо 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визначення структури, функціональності,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завдань та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можливостей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конкретного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цільового призначення.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вивчення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функціональних можливостей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особливостей 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експлуатації базових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автоматизації управлінської діяльності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транспортних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підприємствах розглянемо детальніше ІС, описані в 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наступній темі.</a:t>
            </a: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39916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12700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1400" b="1" spc="-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Якість інформаційних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18362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7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Визначення інформаційних  систем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alt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Інформаційні системи є складними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інформаційно-комунікаційними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та технічними об’єктами, що характеризуються такими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ознаками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наявністю прямих, зворотних, багатоканальних 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розгалужених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та процесів управління;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складністю, яку розуміють як принципову неможливість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повною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мірою, без додаткових умов і обмежень, мати адекватний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формалізований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опис;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численністю різноманітних складових ІП, розподілених у  просторі, що безупинно змінюють одна одну в часі.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Специфічним для ІС є поняття «структури», яке розкриває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схему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(фізична структура) і взаємодії між елементами (логічна  структура).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-62505"/>
            <a:ext cx="8839200" cy="67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7325" lvl="0" algn="ctr" eaLnBrk="1" fontAlgn="auto" hangingPunct="1">
              <a:spcBef>
                <a:spcPts val="670"/>
              </a:spcBef>
              <a:spcAft>
                <a:spcPts val="0"/>
              </a:spcAft>
              <a:tabLst/>
            </a:pPr>
            <a:r>
              <a:rPr kumimoji="0" lang="uk-UA" sz="2800" b="1" spc="-5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Контрольні</a:t>
            </a:r>
            <a:r>
              <a:rPr kumimoji="0" lang="uk-UA" sz="2800" b="1" spc="-35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800" b="1" spc="-5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запитання</a:t>
            </a:r>
          </a:p>
          <a:p>
            <a:pPr marL="187325" lvl="0" algn="ctr" eaLnBrk="1" fontAlgn="auto" hangingPunct="1">
              <a:spcBef>
                <a:spcPts val="670"/>
              </a:spcBef>
              <a:spcAft>
                <a:spcPts val="0"/>
              </a:spcAft>
              <a:tabLst/>
            </a:pPr>
            <a:endParaRPr kumimoji="0" lang="uk-UA" sz="2800" b="1" spc="-5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44513" lvl="0" indent="-457200" eaLnBrk="1" fontAlgn="auto" hangingPunct="1">
              <a:spcBef>
                <a:spcPts val="535"/>
              </a:spcBef>
              <a:spcAft>
                <a:spcPts val="0"/>
              </a:spcAft>
              <a:buAutoNum type="arabicPeriod"/>
              <a:tabLst>
                <a:tab pos="372745" algn="l"/>
              </a:tabLst>
            </a:pP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Які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типи інформаційних систем виділяють залежно від 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функціонально-прикладного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призначення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  <a:p>
            <a:pPr marL="544513" lvl="0" indent="-457200" eaLnBrk="1" fontAlgn="auto" hangingPunct="1">
              <a:spcBef>
                <a:spcPts val="535"/>
              </a:spcBef>
              <a:spcAft>
                <a:spcPts val="0"/>
              </a:spcAft>
              <a:buAutoNum type="arabicPeriod"/>
              <a:tabLst>
                <a:tab pos="372745" algn="l"/>
              </a:tabLst>
            </a:pPr>
            <a:endParaRPr kumimoji="0" lang="uk-U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2. Розкрийте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суть типових видів діяльності, що визначають 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функціональну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ознаку класифікації інформаційних систем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endParaRPr kumimoji="0" lang="uk-U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3. Що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визначають фізична, логічна та топологічна структури  інтегрованої інформаційної системи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endParaRPr kumimoji="0" lang="uk-U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4. Що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розуміють під архітектурою інтегрованої інформаційної  системи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endParaRPr kumimoji="0" lang="uk-U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7313" lvl="0" eaLnBrk="1" fontAlgn="auto" hangingPunct="1">
              <a:spcBef>
                <a:spcPts val="535"/>
              </a:spcBef>
              <a:spcAft>
                <a:spcPts val="0"/>
              </a:spcAft>
              <a:tabLst>
                <a:tab pos="372745" algn="l"/>
              </a:tabLst>
            </a:pP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5. Як </a:t>
            </a:r>
            <a:r>
              <a:rPr kumimoji="0" lang="uk-UA" dirty="0">
                <a:solidFill>
                  <a:prstClr val="black"/>
                </a:solidFill>
                <a:cs typeface="Arial" panose="020B0604020202020204" pitchFamily="34" charset="0"/>
              </a:rPr>
              <a:t>впливають особливості мережної архітектури на рівень  розвитку інтегрованої інформаційної системи</a:t>
            </a:r>
            <a:r>
              <a:rPr kumimoji="0" lang="uk-UA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kumimoji="0" lang="uk-U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533400"/>
            <a:ext cx="34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2530" b="25963"/>
          <a:stretch/>
        </p:blipFill>
        <p:spPr>
          <a:xfrm>
            <a:off x="2081537" y="1981200"/>
            <a:ext cx="51027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7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Визначення інформаційних  систем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alt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Фізична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ІС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це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комп’ютерних технічних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апаратури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вузлів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 ін. складових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основних компонентів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фізичної структури належать вузли, канали та лінії зв’язку (рис. 1).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Логічна структура ІС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визначає принципи встановлення 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алгоритми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процесів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та управління ними,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логіку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програмних засобів.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 є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і взаємодію двох принципово різних за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призначенням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функціями складових архітектури ІС: </a:t>
            </a:r>
            <a:endParaRPr lang="uk-UA" alt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багатьох автономних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інформаційних підсистем (вузлів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багатьох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засобів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зв’язку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та взаємодії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(засобів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сполучень).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744"/>
            <a:ext cx="5105400" cy="6654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9799" y="1295400"/>
            <a:ext cx="2971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z="2000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</a:t>
            </a:r>
            <a:r>
              <a:rPr kumimoji="0" lang="uk-UA" sz="20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kumimoji="0" lang="uk-UA" sz="2000" b="1" spc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</a:t>
            </a:r>
            <a:r>
              <a:rPr kumimoji="0" lang="uk-UA" sz="20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r>
              <a:rPr kumimoji="0" lang="uk-UA" sz="2000" b="1" spc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типової </a:t>
            </a:r>
            <a:r>
              <a:rPr kumimoji="0" lang="uk-UA" sz="2000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інформаційної</a:t>
            </a:r>
            <a:r>
              <a:rPr kumimoji="0"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kumimoji="0"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" y="609600"/>
            <a:ext cx="8991600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Узагальнена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геометрична модель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фізичної структури ІС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топологічну структуру </a:t>
            </a:r>
            <a:r>
              <a:rPr kumimoji="0" lang="uk-UA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Конфігурація ІС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конкретний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програмно-апаратних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 і схема їх </a:t>
            </a:r>
            <a:r>
              <a:rPr kumimoji="0" lang="uk-UA" spc="-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узгодженість різноманітних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 ІС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деякої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логічної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структури, відповідно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взятій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архітектурі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ІС, може бути побудовано безліч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 (вони впливають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властивості й можливості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системи).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цим,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логічна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ІС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суттєво визначає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цілому.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" y="609600"/>
            <a:ext cx="8991600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розвитку ІС визначають особливості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мережної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застосовувані в ІС методи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розподілу інформації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установлення </a:t>
            </a:r>
            <a:r>
              <a:rPr kumimoji="0" lang="uk-UA" b="1" spc="-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 дійними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наданих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процесами;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засобів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забезпечення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цілісності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і  ресурсів;</a:t>
            </a:r>
          </a:p>
          <a:p>
            <a:pPr marL="355600" lvl="0" indent="-342900" algn="l" fontAlgn="auto">
              <a:spcBef>
                <a:spcPts val="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іншими мережами й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між мережних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переходів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1" y="717470"/>
            <a:ext cx="8991600" cy="686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розподілу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 —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комутація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селекція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Комутація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трьома способами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комутацією 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каналів,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комутацією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повідомлень,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комутацією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пакетів.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Селекція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здійснюється на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вибраному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методі доступу взаємодіючих систем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фізичного середовища зв’язку та передавання даних,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одночасно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розповсюджується певна множина сигналів,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сформованих  кількома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взаємодіючими термінальними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видами послуг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наданих ІС, є: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установлення зв’язку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найбільш простий вид послуг,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реалізовуваний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засобами комунікаційної системи за допомогою будь-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1" y="132695"/>
            <a:ext cx="9113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Методи розподілу інформації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види послуг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1" y="440472"/>
            <a:ext cx="8991600" cy="765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видами послуг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наданих ІС, є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установлення зв’язку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найбільш простий вид послуг,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реалізовуваний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засобами комунікаційної системи за допомогою будь-якого способу комутації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передавання даних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мережа оснащується апаратурою й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каналами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передаванні даних, що забезпечує високу швидкість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передавання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 система має ліпші якісні характеристики, ніж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комунікаційні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інших типів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телевізійна обробка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передавання файлів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розподілених БД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8628" y="132695"/>
            <a:ext cx="4395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розподілу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6019800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1" y="440472"/>
            <a:ext cx="8991600" cy="540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Архітектура ІС, як правило, пов’язана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наявністю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складної  </a:t>
            </a:r>
            <a:r>
              <a:rPr kumimoji="0" lang="uk-UA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управління взаємодіючими </a:t>
            </a:r>
            <a:r>
              <a:rPr kumimoji="0" lang="uk-UA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ІП, </a:t>
            </a:r>
            <a:r>
              <a:rPr kumimoji="0" lang="uk-UA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0" indent="-457200" algn="l" fontAlgn="auto">
              <a:spcBef>
                <a:spcPts val="95"/>
              </a:spcBef>
              <a:spcAft>
                <a:spcPts val="0"/>
              </a:spcAft>
              <a:buAutoNum type="arabicParenR"/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 необхідну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 функціонування ІС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69900" lvl="0" indent="-457200" algn="l" fontAlgn="auto">
              <a:spcBef>
                <a:spcPts val="95"/>
              </a:spcBef>
              <a:spcAft>
                <a:spcPts val="0"/>
              </a:spcAft>
              <a:buAutoNum type="arabicParenR"/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управляє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інформаційними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потоками,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захищає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мережу від перевантажень, </a:t>
            </a: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відновлює нормальні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режими 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</a:t>
            </a:r>
            <a:r>
              <a:rPr kumimoji="0" lang="uk-UA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відхилень показників  якості роботи від припустимих</a:t>
            </a:r>
            <a:r>
              <a:rPr kumimoji="0" lang="uk-UA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352425" algn="l" fontAlgn="auto">
              <a:spcBef>
                <a:spcPts val="95"/>
              </a:spcBef>
              <a:spcAft>
                <a:spcPts val="0"/>
              </a:spcAft>
            </a:pPr>
            <a:endParaRPr kumimoji="0" lang="uk-UA" spc="-5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8628" y="132695"/>
            <a:ext cx="4395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розподілу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12762</TotalTime>
  <Words>1566</Words>
  <Application>Microsoft Office PowerPoint</Application>
  <PresentationFormat>Экран (4:3)</PresentationFormat>
  <Paragraphs>188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Васильківський фаховий коледж ВНЗ «Відкритий міжнародний університет розвитку людини «Україна» Навчальна дисципліна   Інформаційні технології  Викладач – Єременко Олександр Іванович</vt:lpstr>
      <vt:lpstr>1. Визначення інформаційних  систем </vt:lpstr>
      <vt:lpstr>1. Визначення інформаційних  систем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950</cp:revision>
  <dcterms:created xsi:type="dcterms:W3CDTF">2007-10-17T13:38:43Z</dcterms:created>
  <dcterms:modified xsi:type="dcterms:W3CDTF">2023-11-08T12:00:55Z</dcterms:modified>
</cp:coreProperties>
</file>