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AFF0A-72C0-4EB8-B32A-0A7F5C8AE077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AFD2-2F12-40A6-AF31-29A20C5679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190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9AFD2-2F12-40A6-AF31-29A20C567966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780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BB6A03A-46E3-4300-86EF-4CCC12B189A5}" type="datetimeFigureOut">
              <a:rPr lang="uk-UA" smtClean="0"/>
              <a:t>29.12.2023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F100DB7-6BDA-4E9C-A9D9-F40DCB1257F5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Особистість у культурологічному вимірі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err="1" smtClean="0"/>
              <a:t>Ст.викл.Вронська</a:t>
            </a:r>
            <a:r>
              <a:rPr lang="uk-UA" sz="2400" dirty="0" smtClean="0"/>
              <a:t> В.М.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7672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err="1" smtClean="0"/>
              <a:t>Балл</a:t>
            </a:r>
            <a:r>
              <a:rPr lang="uk-UA" dirty="0" smtClean="0"/>
              <a:t> Г.О.,</a:t>
            </a:r>
            <a:r>
              <a:rPr lang="uk-UA" dirty="0" err="1" smtClean="0"/>
              <a:t>.Мєдінцев</a:t>
            </a:r>
            <a:r>
              <a:rPr lang="uk-UA" dirty="0" smtClean="0"/>
              <a:t> В.О. Особистість як індивідуальний модус культури і як</a:t>
            </a:r>
          </a:p>
          <a:p>
            <a:r>
              <a:rPr lang="uk-UA" dirty="0" smtClean="0"/>
              <a:t>інтегративна якість особи // Горизонти освіти. – 2011. – № 3. – С. 7-14.</a:t>
            </a:r>
          </a:p>
          <a:p>
            <a:r>
              <a:rPr lang="ru-RU" dirty="0" err="1"/>
              <a:t>Бердяєв</a:t>
            </a:r>
            <a:r>
              <a:rPr lang="ru-RU" dirty="0"/>
              <a:t> Н. А. </a:t>
            </a:r>
            <a:r>
              <a:rPr lang="ru-RU" dirty="0" err="1"/>
              <a:t>Самопізнання</a:t>
            </a:r>
            <a:r>
              <a:rPr lang="ru-RU" dirty="0"/>
              <a:t>. М., 1991. С. 320-321.)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909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2718"/>
            <a:ext cx="5852864" cy="5364514"/>
          </a:xfrm>
        </p:spPr>
        <p:txBody>
          <a:bodyPr>
            <a:normAutofit/>
          </a:bodyPr>
          <a:lstStyle/>
          <a:p>
            <a:r>
              <a:rPr lang="ru-RU" sz="1800" dirty="0"/>
              <a:t>За </a:t>
            </a:r>
            <a:r>
              <a:rPr lang="ru-RU" sz="1800" dirty="0" err="1"/>
              <a:t>допомогою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 </a:t>
            </a:r>
            <a:r>
              <a:rPr lang="ru-RU" sz="1800" dirty="0" err="1"/>
              <a:t>особистості</a:t>
            </a:r>
            <a:r>
              <a:rPr lang="ru-RU" sz="1800" dirty="0"/>
              <a:t> </a:t>
            </a:r>
            <a:r>
              <a:rPr lang="ru-RU" sz="1800" dirty="0" err="1"/>
              <a:t>характеризується</a:t>
            </a:r>
            <a:r>
              <a:rPr lang="ru-RU" sz="1800" dirty="0"/>
              <a:t> </a:t>
            </a:r>
            <a:r>
              <a:rPr lang="ru-RU" sz="1800" dirty="0" err="1"/>
              <a:t>втілення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, </a:t>
            </a:r>
            <a:r>
              <a:rPr lang="ru-RU" sz="1800" dirty="0" err="1"/>
              <a:t>краще</a:t>
            </a:r>
            <a:r>
              <a:rPr lang="ru-RU" sz="1800" dirty="0"/>
              <a:t> </a:t>
            </a:r>
            <a:r>
              <a:rPr lang="ru-RU" sz="1800" dirty="0" err="1"/>
              <a:t>сказати</a:t>
            </a:r>
            <a:r>
              <a:rPr lang="ru-RU" sz="1800" dirty="0"/>
              <a:t>, </a:t>
            </a:r>
            <a:r>
              <a:rPr lang="ru-RU" sz="1800" dirty="0" err="1"/>
              <a:t>буття</a:t>
            </a:r>
            <a:r>
              <a:rPr lang="ru-RU" sz="1800" dirty="0"/>
              <a:t> </a:t>
            </a:r>
            <a:r>
              <a:rPr lang="ru-RU" sz="1800" dirty="0" err="1"/>
              <a:t>культури</a:t>
            </a:r>
            <a:r>
              <a:rPr lang="ru-RU" sz="1800" dirty="0"/>
              <a:t> в </a:t>
            </a:r>
            <a:r>
              <a:rPr lang="ru-RU" sz="1800" dirty="0" err="1"/>
              <a:t>людському</a:t>
            </a:r>
            <a:r>
              <a:rPr lang="ru-RU" sz="1800" dirty="0"/>
              <a:t> </a:t>
            </a:r>
            <a:r>
              <a:rPr lang="ru-RU" sz="1800" dirty="0" err="1" smtClean="0"/>
              <a:t>індивіді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у </a:t>
            </a:r>
            <a:r>
              <a:rPr lang="ru-RU" sz="1800" dirty="0" err="1" smtClean="0"/>
              <a:t>двох</a:t>
            </a:r>
            <a:r>
              <a:rPr lang="ru-RU" sz="1800" dirty="0"/>
              <a:t> аспектах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 </a:t>
            </a:r>
            <a:r>
              <a:rPr lang="ru-RU" sz="1800" dirty="0"/>
              <a:t>а) </a:t>
            </a:r>
            <a:r>
              <a:rPr lang="ru-RU" sz="1800" dirty="0" err="1"/>
              <a:t>гносеологічному</a:t>
            </a:r>
            <a:r>
              <a:rPr lang="ru-RU" sz="1800" dirty="0"/>
              <a:t> (</a:t>
            </a:r>
            <a:r>
              <a:rPr lang="ru-RU" sz="1800" dirty="0" err="1"/>
              <a:t>прагнучи</a:t>
            </a:r>
            <a:r>
              <a:rPr lang="ru-RU" sz="1800" dirty="0"/>
              <a:t> до синтезу </a:t>
            </a:r>
            <a:r>
              <a:rPr lang="ru-RU" sz="1800" dirty="0" err="1"/>
              <a:t>адекватних</a:t>
            </a:r>
            <a:r>
              <a:rPr lang="ru-RU" sz="1800" dirty="0"/>
              <a:t> </a:t>
            </a:r>
            <a:r>
              <a:rPr lang="ru-RU" sz="1800" dirty="0" err="1"/>
              <a:t>розв'язуваному</a:t>
            </a:r>
            <a:r>
              <a:rPr lang="ru-RU" sz="1800" dirty="0"/>
              <a:t> </a:t>
            </a:r>
            <a:r>
              <a:rPr lang="ru-RU" sz="1800" dirty="0" err="1"/>
              <a:t>науковому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err="1"/>
              <a:t>завданню</a:t>
            </a:r>
            <a:r>
              <a:rPr lang="ru-RU" sz="1800" dirty="0"/>
              <a:t> </a:t>
            </a:r>
            <a:r>
              <a:rPr lang="ru-RU" sz="1800" dirty="0" err="1"/>
              <a:t>компонентів</a:t>
            </a:r>
            <a:r>
              <a:rPr lang="ru-RU" sz="1800" dirty="0"/>
              <a:t> </a:t>
            </a:r>
            <a:r>
              <a:rPr lang="ru-RU" sz="1800" dirty="0" err="1"/>
              <a:t>різних</a:t>
            </a:r>
            <a:r>
              <a:rPr lang="ru-RU" sz="1800" dirty="0"/>
              <a:t> </a:t>
            </a:r>
            <a:r>
              <a:rPr lang="ru-RU" sz="1800" dirty="0" err="1"/>
              <a:t>концепцій</a:t>
            </a:r>
            <a:r>
              <a:rPr lang="ru-RU" sz="1800" dirty="0"/>
              <a:t> </a:t>
            </a:r>
            <a:r>
              <a:rPr lang="ru-RU" sz="1800" dirty="0" err="1"/>
              <a:t>особистості</a:t>
            </a:r>
            <a:r>
              <a:rPr lang="ru-RU" sz="1800" dirty="0"/>
              <a:t>); </a:t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б</a:t>
            </a:r>
            <a:r>
              <a:rPr lang="ru-RU" sz="1800" dirty="0"/>
              <a:t>) </a:t>
            </a:r>
            <a:r>
              <a:rPr lang="ru-RU" sz="1800" dirty="0" err="1"/>
              <a:t>онтологічному</a:t>
            </a:r>
            <a:r>
              <a:rPr lang="ru-RU" sz="1800" dirty="0"/>
              <a:t> (</a:t>
            </a:r>
            <a:r>
              <a:rPr lang="ru-RU" sz="1800" dirty="0" err="1"/>
              <a:t>розглядаючи</a:t>
            </a:r>
            <a:r>
              <a:rPr lang="ru-RU" sz="1800" dirty="0"/>
              <a:t> </a:t>
            </a:r>
            <a:r>
              <a:rPr lang="ru-RU" sz="1800" dirty="0" err="1"/>
              <a:t>людського</a:t>
            </a:r>
            <a:r>
              <a:rPr lang="ru-RU" sz="1800" dirty="0"/>
              <a:t> </a:t>
            </a:r>
            <a:r>
              <a:rPr lang="ru-RU" sz="1800" dirty="0" err="1"/>
              <a:t>індивіда</a:t>
            </a:r>
            <a:r>
              <a:rPr lang="ru-RU" sz="1800" dirty="0"/>
              <a:t> в </a:t>
            </a:r>
            <a:r>
              <a:rPr lang="ru-RU" sz="1800" dirty="0" err="1"/>
              <a:t>єдності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соматичних</a:t>
            </a:r>
            <a:r>
              <a:rPr lang="ru-RU" sz="1800" dirty="0"/>
              <a:t>, </a:t>
            </a:r>
            <a:r>
              <a:rPr lang="ru-RU" sz="1800" dirty="0" err="1"/>
              <a:t>психологічних</a:t>
            </a:r>
            <a:r>
              <a:rPr lang="ru-RU" sz="1800" dirty="0"/>
              <a:t> і </a:t>
            </a:r>
            <a:r>
              <a:rPr lang="ru-RU" sz="1800" dirty="0" err="1"/>
              <a:t>духовних</a:t>
            </a:r>
            <a:r>
              <a:rPr lang="ru-RU" sz="1800" dirty="0"/>
              <a:t> </a:t>
            </a:r>
            <a:r>
              <a:rPr lang="ru-RU" sz="1800" dirty="0" err="1"/>
              <a:t>властивостей</a:t>
            </a:r>
            <a:r>
              <a:rPr lang="ru-RU" sz="1800" dirty="0"/>
              <a:t>). </a:t>
            </a:r>
            <a:br>
              <a:rPr lang="ru-RU" sz="180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9778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dirty="0" err="1" smtClean="0"/>
              <a:t>Інтегративноособистісний</a:t>
            </a:r>
            <a:r>
              <a:rPr lang="uk-UA" dirty="0" smtClean="0"/>
              <a:t> </a:t>
            </a:r>
            <a:r>
              <a:rPr lang="uk-UA" dirty="0"/>
              <a:t>підхід у психології.</a:t>
            </a:r>
          </a:p>
          <a:p>
            <a:r>
              <a:rPr lang="uk-UA" dirty="0"/>
              <a:t>1. Культура та її модуси</a:t>
            </a:r>
          </a:p>
          <a:p>
            <a:r>
              <a:rPr lang="uk-UA" dirty="0"/>
              <a:t>Головними об’єктами людинознавства є, по-перше, людські індивіди і, </a:t>
            </a:r>
            <a:r>
              <a:rPr lang="uk-UA" dirty="0" err="1"/>
              <a:t>подруге</a:t>
            </a:r>
            <a:r>
              <a:rPr lang="uk-UA" dirty="0"/>
              <a:t>, людські спільноти – сукупності взаємопов’язаних індивідів (від </a:t>
            </a:r>
            <a:r>
              <a:rPr lang="uk-UA" dirty="0" err="1"/>
              <a:t>діад</a:t>
            </a:r>
            <a:r>
              <a:rPr lang="uk-UA" dirty="0"/>
              <a:t> до</a:t>
            </a:r>
          </a:p>
          <a:p>
            <a:r>
              <a:rPr lang="uk-UA" dirty="0"/>
              <a:t>цілого людства). Ці об’єкти можуть вивчатися у різних (хоч і взаємопов’язаних)</a:t>
            </a:r>
          </a:p>
          <a:p>
            <a:r>
              <a:rPr lang="uk-UA" dirty="0"/>
              <a:t>аспектах, зокрема:</a:t>
            </a:r>
          </a:p>
          <a:p>
            <a:r>
              <a:rPr lang="uk-UA" dirty="0"/>
              <a:t>а) у біологічному, медичному, </a:t>
            </a:r>
            <a:r>
              <a:rPr lang="uk-UA" dirty="0" err="1"/>
              <a:t>валеологічному</a:t>
            </a:r>
            <a:r>
              <a:rPr lang="uk-UA" dirty="0"/>
              <a:t> аспектах, що стосуються</a:t>
            </a:r>
          </a:p>
          <a:p>
            <a:r>
              <a:rPr lang="uk-UA" dirty="0"/>
              <a:t>функціонування вказаних індивідів і спільнот як, відповідно, живих істот та</a:t>
            </a:r>
          </a:p>
          <a:p>
            <a:r>
              <a:rPr lang="uk-UA" dirty="0"/>
              <a:t>груп і популяцій, що з них складаються;</a:t>
            </a:r>
          </a:p>
          <a:p>
            <a:r>
              <a:rPr lang="uk-UA" dirty="0"/>
              <a:t>б) в екологічному, економічному, технологічному аспектах, що стосуються задоволення різноманітних потреб зазначених індивідів і спільнот в умовах</a:t>
            </a:r>
          </a:p>
          <a:p>
            <a:r>
              <a:rPr lang="uk-UA" dirty="0"/>
              <a:t>їхнього життя на планеті Земля, з використанням для цієї мети штучних (створених або перетворених людьми) засобів;</a:t>
            </a:r>
          </a:p>
          <a:p>
            <a:r>
              <a:rPr lang="uk-UA" dirty="0"/>
              <a:t>в) у соціальному й політичному аспектах, які стосуються відносин і взаємодій індивідів і спільнот (таких, зокрема, як домінування, підпорядкування, експлуатація, піклування, боротьба, взаємодопомога та ін.);</a:t>
            </a:r>
          </a:p>
          <a:p>
            <a:r>
              <a:rPr lang="uk-UA" dirty="0"/>
              <a:t>г) в аспекті інформаційно-спонукального забезпечення феноменів і процесів, про які було сказано у п. «а», «б» і «в» – шляхом збереження й оновлення</a:t>
            </a:r>
          </a:p>
          <a:p>
            <a:r>
              <a:rPr lang="uk-UA" dirty="0"/>
              <a:t>засобів і способів діяльності.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246737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/>
              <a:t>культура в широкому </a:t>
            </a:r>
            <a:r>
              <a:rPr lang="ru-RU" dirty="0" err="1"/>
              <a:t>антропологічному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терміна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воєдино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endParaRPr lang="ru-RU" dirty="0"/>
          </a:p>
          <a:p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й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співтовариств</a:t>
            </a:r>
            <a:r>
              <a:rPr lang="ru-RU" dirty="0"/>
              <a:t>».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бажано</a:t>
            </a:r>
            <a:r>
              <a:rPr lang="ru-RU" dirty="0"/>
              <a:t>: а)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культурі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протилежної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 ; б) не </a:t>
            </a:r>
            <a:r>
              <a:rPr lang="ru-RU" dirty="0" err="1"/>
              <a:t>протиставляти</a:t>
            </a:r>
            <a:r>
              <a:rPr lang="ru-RU" dirty="0"/>
              <a:t> культуру </a:t>
            </a:r>
            <a:r>
              <a:rPr lang="ru-RU" dirty="0" err="1"/>
              <a:t>природі</a:t>
            </a:r>
            <a:r>
              <a:rPr lang="ru-RU" dirty="0"/>
              <a:t>, а </a:t>
            </a:r>
            <a:r>
              <a:rPr lang="ru-RU" dirty="0" err="1"/>
              <a:t>пов'язувати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й </a:t>
            </a:r>
            <a:r>
              <a:rPr lang="ru-RU" dirty="0" err="1"/>
              <a:t>буття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723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З огляду на поширене (зокрема, у марксистській традиції) підкреслення соціальної сутності людини, слід нагадати, що соціальність (організація життєдіяльності у формі функціонування спільнот, від якого істотно залежить буття кожної особини) властива і тваринам. Для людини специфічна не соціальність як така, а «соціокультурне – … незрівнянно більш зріла форма соціальності, ніж </a:t>
            </a:r>
            <a:r>
              <a:rPr lang="uk-UA" dirty="0" err="1"/>
              <a:t>біосоціальне</a:t>
            </a:r>
            <a:r>
              <a:rPr lang="uk-UA" dirty="0"/>
              <a:t>» .</a:t>
            </a:r>
          </a:p>
        </p:txBody>
      </p:sp>
    </p:spTree>
    <p:extLst>
      <p:ext uri="{BB962C8B-B14F-4D97-AF65-F5344CB8AC3E}">
        <p14:creationId xmlns:p14="http://schemas.microsoft.com/office/powerpoint/2010/main" val="370499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Згідно з відомою філософською настановою, варто виокремлювати такі</a:t>
            </a:r>
          </a:p>
          <a:p>
            <a:r>
              <a:rPr lang="uk-UA" dirty="0"/>
              <a:t>модуси людської культури: а) всезагальний (загальнолюдський); б) особливі (зокрема, етнічні, </a:t>
            </a:r>
            <a:r>
              <a:rPr lang="uk-UA" dirty="0" err="1"/>
              <a:t>суперетнічні</a:t>
            </a:r>
            <a:r>
              <a:rPr lang="uk-UA" dirty="0"/>
              <a:t>, </a:t>
            </a:r>
            <a:r>
              <a:rPr lang="uk-UA" dirty="0" err="1"/>
              <a:t>субетнічні</a:t>
            </a:r>
            <a:r>
              <a:rPr lang="uk-UA" dirty="0"/>
              <a:t>, а також властиві професійним, віковим, гендерним та іншим компонентам соціуму, включно з малими групами, напр. сім'ями); в) індивідуальні. пор. трактування особистості як «одиничного втілення культури, тобто всезагального в людині» [26, с. 261] і як «культури, відображеної в індивідуальній поведінці» [53], причому в останньому випадку малася на увазі насамперед особлива культура, властива певній соціальній спільноті. </a:t>
            </a:r>
          </a:p>
        </p:txBody>
      </p:sp>
    </p:spTree>
    <p:extLst>
      <p:ext uri="{BB962C8B-B14F-4D97-AF65-F5344CB8AC3E}">
        <p14:creationId xmlns:p14="http://schemas.microsoft.com/office/powerpoint/2010/main" val="54722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Подібно до того, як людський організм не тільки функціонує в природному середовищі, але і сам є частиною природи, – так і людина-індивід як носій</a:t>
            </a:r>
          </a:p>
          <a:p>
            <a:r>
              <a:rPr lang="uk-UA" dirty="0"/>
              <a:t>особистості (як особа – див. нижче) не тільки перебуває в культурному </a:t>
            </a:r>
            <a:r>
              <a:rPr lang="uk-UA" dirty="0" err="1"/>
              <a:t>ото-ченні</a:t>
            </a:r>
            <a:r>
              <a:rPr lang="uk-UA" dirty="0"/>
              <a:t>, але й може бути розглянутий як компонент культури. Разом із тим він є</a:t>
            </a:r>
          </a:p>
          <a:p>
            <a:r>
              <a:rPr lang="uk-UA" dirty="0"/>
              <a:t>носієм і «співавтором» (одним із творців) культури. Останню думку будемо виражати словами «є агентом культури». </a:t>
            </a:r>
            <a:r>
              <a:rPr lang="uk-UA" dirty="0" smtClean="0"/>
              <a:t>У </a:t>
            </a:r>
            <a:r>
              <a:rPr lang="uk-UA" dirty="0"/>
              <a:t>разі, коли агент культури свідомо регулює своє функціонування у цій ролі, ми називатимемо його також «суб'єктом культури</a:t>
            </a:r>
            <a:r>
              <a:rPr lang="uk-UA" dirty="0" smtClean="0"/>
              <a:t>».</a:t>
            </a:r>
            <a:r>
              <a:rPr lang="uk-UA" dirty="0"/>
              <a:t> «Агенти змін». </a:t>
            </a:r>
          </a:p>
        </p:txBody>
      </p:sp>
    </p:spTree>
    <p:extLst>
      <p:ext uri="{BB962C8B-B14F-4D97-AF65-F5344CB8AC3E}">
        <p14:creationId xmlns:p14="http://schemas.microsoft.com/office/powerpoint/2010/main" val="385868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Розгляд особистості як якості, що різною мірою сформувалася в різних</a:t>
            </a:r>
          </a:p>
          <a:p>
            <a:r>
              <a:rPr lang="uk-UA" dirty="0"/>
              <a:t>індивідів, дозволяє уникати непродуктивних дискусій із приводу того, наприклад, з якого віку дитину можна «вважати особистістю». Окреслений підхід відкриває шлях до аналізу зародкових форм особистості, </a:t>
            </a:r>
            <a:r>
              <a:rPr lang="uk-UA" dirty="0" err="1"/>
              <a:t>виокремлюваних</a:t>
            </a:r>
            <a:r>
              <a:rPr lang="uk-UA" dirty="0"/>
              <a:t> і у філогенезі (про що згадувалось у розділі </a:t>
            </a:r>
            <a:r>
              <a:rPr lang="uk-UA" dirty="0" smtClean="0"/>
              <a:t>1, </a:t>
            </a:r>
            <a:r>
              <a:rPr lang="uk-UA" dirty="0"/>
              <a:t>і в </a:t>
            </a:r>
            <a:r>
              <a:rPr lang="uk-UA" dirty="0" smtClean="0"/>
              <a:t>онтогенезі.</a:t>
            </a:r>
          </a:p>
          <a:p>
            <a:r>
              <a:rPr lang="uk-UA" dirty="0"/>
              <a:t>ІНДИВІДУАЛЬНИЙ ВИМІР КУЛЬТУРИ </a:t>
            </a:r>
          </a:p>
        </p:txBody>
      </p:sp>
    </p:spTree>
    <p:extLst>
      <p:ext uri="{BB962C8B-B14F-4D97-AF65-F5344CB8AC3E}">
        <p14:creationId xmlns:p14="http://schemas.microsoft.com/office/powerpoint/2010/main" val="1008225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640960" cy="3780135"/>
          </a:xfrm>
        </p:spPr>
        <p:txBody>
          <a:bodyPr/>
          <a:lstStyle/>
          <a:p>
            <a:r>
              <a:rPr lang="uk-UA" sz="1600" dirty="0"/>
              <a:t>• Соціально-особистісні і загальнокультурні:</a:t>
            </a:r>
            <a:br>
              <a:rPr lang="uk-UA" sz="1600" dirty="0"/>
            </a:br>
            <a:r>
              <a:rPr lang="en-US" sz="1600" dirty="0"/>
              <a:t>ü </a:t>
            </a:r>
            <a:r>
              <a:rPr lang="uk-UA" sz="1600" dirty="0"/>
              <a:t>готовність керуватися цінностями і нормами, заснованими на принципах гуманізму;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en-US" sz="1600" dirty="0" smtClean="0"/>
              <a:t> </a:t>
            </a:r>
            <a:r>
              <a:rPr lang="uk-UA" sz="1600" dirty="0"/>
              <a:t>здатність приймати етичні норми, особистісне різноманіття і соціально-культурні відмінності.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• Загально: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 smtClean="0"/>
              <a:t>розуміння </a:t>
            </a:r>
            <a:r>
              <a:rPr lang="uk-UA" sz="1600" dirty="0"/>
              <a:t>особистісної типології, основних концепцій і принципів соціокультурної взаємодії на індивідуальному рівні.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2. Інструментальні: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en-US" sz="1600" dirty="0" smtClean="0"/>
              <a:t> </a:t>
            </a:r>
            <a:r>
              <a:rPr lang="uk-UA" sz="1600" dirty="0" smtClean="0"/>
              <a:t>ефективна міжособистісна </a:t>
            </a:r>
            <a:r>
              <a:rPr lang="uk-UA" sz="1600" dirty="0"/>
              <a:t>взаємодія, </a:t>
            </a:r>
            <a:r>
              <a:rPr lang="uk-UA" sz="1600" dirty="0" smtClean="0"/>
              <a:t>заснована </a:t>
            </a:r>
            <a:r>
              <a:rPr lang="uk-UA" sz="1600" dirty="0"/>
              <a:t>на прийнятті цінностей інших людей як носіїв різних культур.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3. Професійно орієнтовані: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en-US" sz="1600" dirty="0" smtClean="0"/>
              <a:t> </a:t>
            </a:r>
            <a:r>
              <a:rPr lang="uk-UA" sz="1600" dirty="0"/>
              <a:t>готовність до роботи в команді для вирішення професійних завдань.</a:t>
            </a:r>
            <a:br>
              <a:rPr lang="uk-UA" sz="1600" dirty="0"/>
            </a:br>
            <a:endParaRPr lang="uk-UA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28601"/>
            <a:ext cx="7762056" cy="896143"/>
          </a:xfrm>
        </p:spPr>
        <p:txBody>
          <a:bodyPr/>
          <a:lstStyle/>
          <a:p>
            <a:r>
              <a:rPr lang="uk-UA" dirty="0" smtClean="0"/>
              <a:t>Універсальні </a:t>
            </a:r>
            <a:r>
              <a:rPr lang="uk-UA" dirty="0"/>
              <a:t>компетенції.</a:t>
            </a:r>
          </a:p>
        </p:txBody>
      </p:sp>
    </p:spTree>
    <p:extLst>
      <p:ext uri="{BB962C8B-B14F-4D97-AF65-F5344CB8AC3E}">
        <p14:creationId xmlns:p14="http://schemas.microsoft.com/office/powerpoint/2010/main" val="2675616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182</TotalTime>
  <Words>680</Words>
  <Application>Microsoft Office PowerPoint</Application>
  <PresentationFormat>Экран (4:3)</PresentationFormat>
  <Paragraphs>34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Особистість у культурологічному вимірі</vt:lpstr>
      <vt:lpstr>За допомогою категорії особистості характеризується втілення, або, краще сказати, буття культури в людському індивіді у двох аспектах:   а) гносеологічному (прагнучи до синтезу адекватних розв'язуваному науковому завданню компонентів різних концепцій особистості);   б) онтологічному (розглядаючи людського індивіда в єдності його соматичних, психологічних і духовних властивостей).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• Соціально-особистісні і загальнокультурні: ü готовність керуватися цінностями і нормами, заснованими на принципах гуманізму;   здатність приймати етичні норми, особистісне різноманіття і соціально-культурні відмінності.  • Загально:  розуміння особистісної типології, основних концепцій і принципів соціокультурної взаємодії на індивідуальному рівні.  2. Інструментальні:   ефективна міжособистісна взаємодія, заснована на прийнятті цінностей інших людей як носіїв різних культур.  3. Професійно орієнтовані:   готовність до роботи в команді для вирішення професійних завдань. </vt:lpstr>
      <vt:lpstr>Література: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Особистість в культурологічному вимірі</dc:title>
  <dc:creator>Слава Україні!</dc:creator>
  <cp:lastModifiedBy>Слава Україні!</cp:lastModifiedBy>
  <cp:revision>6</cp:revision>
  <dcterms:created xsi:type="dcterms:W3CDTF">2023-12-29T08:35:06Z</dcterms:created>
  <dcterms:modified xsi:type="dcterms:W3CDTF">2023-12-29T11:54:38Z</dcterms:modified>
</cp:coreProperties>
</file>