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5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57" d="100"/>
          <a:sy n="57" d="100"/>
        </p:scale>
        <p:origin x="3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ANTONINAKRTV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ОСОБЛИВОСТІ РОЗВИТКУ ТУРИСТИЧНОГО БІЗНЕСУ В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УКРАЇНІ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734670" y="3626296"/>
            <a:ext cx="9587754" cy="1456692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                                                                                                                                    ПРОФЕСОР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                                                                                 КАФЕДРИ ТУРИЗМУ,  </a:t>
            </a:r>
          </a:p>
          <a:p>
            <a:endParaRPr lang="uk-UA" dirty="0" smtClean="0"/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                                                                                 ДОКУМЕНТНИХ, МІЖКУЛЬТУРНИИХ 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                                                                                 КОМУНІКАЦІЙ А.В. КОРОТЄЄВА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119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ІНДИКАТОРИ ОЦІНКИ КОНКУРЕНТОСПРОМОЖНОСТІ ТУРИСТИЧНОГО ПРОДУКТУ ТА ФІРМ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ЧАСТКА НА РИНКУ – РЕГІОНАЛЬНОМУ, МІЖНАРОДНОМУ</a:t>
            </a:r>
          </a:p>
          <a:p>
            <a:r>
              <a:rPr lang="uk-UA" dirty="0" smtClean="0"/>
              <a:t>РІВЕНЬ РЕНТАБЕЛЬНОСТІ</a:t>
            </a:r>
          </a:p>
          <a:p>
            <a:r>
              <a:rPr lang="uk-UA" dirty="0" smtClean="0"/>
              <a:t>ФІНАНСОВА СТІЙКІСТЬ</a:t>
            </a:r>
          </a:p>
          <a:p>
            <a:r>
              <a:rPr lang="uk-UA" dirty="0" smtClean="0"/>
              <a:t>ЯКІСТЬ ТУРИСТИЧНИХ ПРОДУКТІВ</a:t>
            </a:r>
          </a:p>
          <a:p>
            <a:r>
              <a:rPr lang="uk-UA" dirty="0" smtClean="0"/>
              <a:t>БРЕНДИНГ</a:t>
            </a:r>
          </a:p>
          <a:p>
            <a:r>
              <a:rPr lang="uk-UA" dirty="0" smtClean="0"/>
              <a:t>КВАЛІФІКАЦІЯ ПЕРСОНАЛУ</a:t>
            </a:r>
          </a:p>
          <a:p>
            <a:r>
              <a:rPr lang="uk-UA" dirty="0" smtClean="0"/>
              <a:t>ЕФЕКТИВНІСТЬ СИСТЕМИ УПРАВЛІННЯ</a:t>
            </a:r>
          </a:p>
          <a:p>
            <a:r>
              <a:rPr lang="uk-UA" dirty="0" smtClean="0"/>
              <a:t>НАЯВНІСТЬ ПОСТІЙНИХ КЛІЄНТІВ</a:t>
            </a:r>
          </a:p>
          <a:p>
            <a:r>
              <a:rPr lang="uk-UA" dirty="0" smtClean="0"/>
              <a:t>НАЯВНІСТЬ ПОСТІЙНИХ ПАРТНЕРІВ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697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КОНКУРЕНТОСПРОМОЖНІСТЬ ТУРИСТИЧНОЇ ГАЛУЗІ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ЦЕ ІНТЕГРАЛЬНА ХАРАКТЕРИСТИКА ВІДПОВІДНОСТІ ТУРИСТИЧНИХ ПОСЛУГ ПОТРЕБАМ РИНКУ В УМОВАХ ГЛОБАЛІЗАЦІЇ ТА ВІДКРИТОСТІ ЕКОНОМІК АБО В УМОВАХ СУЧАСНОЇ СВІТОВОЇ ТУРИСТИЧНОЇ КРИЗИ</a:t>
            </a:r>
          </a:p>
          <a:p>
            <a:endParaRPr lang="uk-UA" dirty="0"/>
          </a:p>
          <a:p>
            <a:r>
              <a:rPr lang="uk-UA" dirty="0" smtClean="0"/>
              <a:t>ПОКАЗНИКАМИ Є:  РІВЕНЬ ПРИБУТКОВОСТІ В ТУРИСТИЧНІЙ ГАЛУЗІ, ЗАЛЕЖНО ВІД ЯКОГО ФОРМУЮТЬСЯ КОМЕРЦІЙНІ ІНВЕСТИЦІЙНІ ІНВЕСТИЦІЇ В ТУРИСТИЧНИЙ БІЗНЕС; РІВЕН</a:t>
            </a:r>
            <a:r>
              <a:rPr lang="uk-UA" dirty="0"/>
              <a:t>Ь</a:t>
            </a:r>
            <a:r>
              <a:rPr lang="uk-UA" dirty="0" smtClean="0"/>
              <a:t> ЕФЕКТИВНОСТІ ТУРИСТИЧНОЇ ДІЯЛЬНОСТІ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0739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ХАРАКТЕРИСТИКА КОНКУРЕНТНИХ ПЕРЕВАГ УКРАЇНСЬКИХ ТУРФІРМ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                     ДО СИЛЬНИХ І ПЕРВАЖНО СИЛЬНИХ СТОРІН ВІДНЕСЕМО:</a:t>
            </a:r>
          </a:p>
          <a:p>
            <a:r>
              <a:rPr lang="uk-UA" dirty="0" smtClean="0"/>
              <a:t>ПІЗНАВАЛЬНО-РОЗВАЖАЛЬНІ, РЕКРЕАЦІЙНО-ОЗДОРОВЧІ, ДІЛОВІ ТУРИСТИЧНІ РЕСУРСИ</a:t>
            </a:r>
            <a:r>
              <a:rPr lang="ru-RU" dirty="0" smtClean="0"/>
              <a:t>, ТРУДОВІ РЕСУРСИ, ТРАНСПОРТНІ СИСТЕМИ</a:t>
            </a:r>
          </a:p>
          <a:p>
            <a:pPr marL="0" indent="0">
              <a:buNone/>
            </a:pPr>
            <a:r>
              <a:rPr lang="uk-UA" dirty="0" smtClean="0"/>
              <a:t>                      ДО НЕЙТРАЛЬНОЇ ПОЗИЦІЇ ВІДНЕСЕМО:</a:t>
            </a:r>
          </a:p>
          <a:p>
            <a:r>
              <a:rPr lang="uk-UA" dirty="0" smtClean="0"/>
              <a:t>ТУРИСТИЧНА ПОЛІТИКА УРЯДУ, ГРОМАДСЬКЕ ХАРЧУВАННЯ, БАНКІВСЬКІ ПОСЛУГИ</a:t>
            </a:r>
          </a:p>
          <a:p>
            <a:pPr marL="0" indent="0">
              <a:buNone/>
            </a:pPr>
            <a:r>
              <a:rPr lang="uk-UA" dirty="0" smtClean="0"/>
              <a:t>                      ДО ПОРІВНЯНО СЛАБКОЇ І СЛАБКОЇ ПОЗИЦІЇ ВІДНЕСЕМО:</a:t>
            </a:r>
          </a:p>
          <a:p>
            <a:r>
              <a:rPr lang="uk-UA" dirty="0" smtClean="0"/>
              <a:t>ТУРИСТИЧНА ІНФРАСТРУКТУРА, ФІНАНСОВІ РЕСУРСИ, ВНУТРІШНІЙ ПОПИТ, ЗВ’ЯЗОК, СТРАХУВАННЯ, СУВЕНІРНА ПРОДУКЦІЯ, ЗОВНІШНЬОЕКОНОМІЧНА СТРАТЕГІЯ ТУРФІРМ, ПЕРРЕДБАЧЕННЯ ВИПАДКОВИХ ОБСТАВИН</a:t>
            </a:r>
          </a:p>
        </p:txBody>
      </p:sp>
    </p:spTree>
    <p:extLst>
      <p:ext uri="{BB962C8B-B14F-4D97-AF65-F5344CB8AC3E}">
        <p14:creationId xmlns:p14="http://schemas.microsoft.com/office/powerpoint/2010/main" val="2158380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Україна Є ЧАСТИНОЮ ЕВРОПЕЙСЬКОГО ТУРИСТИЧНОГО МАКРОРЕГІОНУ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91671" y="2447365"/>
            <a:ext cx="10914529" cy="4168588"/>
          </a:xfrm>
        </p:spPr>
        <p:txBody>
          <a:bodyPr/>
          <a:lstStyle/>
          <a:p>
            <a:r>
              <a:rPr lang="uk-UA" dirty="0" smtClean="0"/>
              <a:t>УКРАЇНСЬКИЙ ТУРИСТИЧНИЙ РИНОК ВХОДИТЬ ДО ЙОГО ЦЕНТРАЛЬНО-СХІДНОЇ ЧАСТИНИ, ЯКА ОБ’ЄДНУЄ   20   КРАЇН : ПОЛЬЩА, УГОРЩИНА, СЛОВАКІЯ, ЧЕХІЯ, БОЛГАРІЯ, РУМУНІЯ, УКРАЇНА, РОСІЯ, БІЛОРУСЬ, МОЛДОВА, КРАЇНИ БАЛТІЇ, ЗАКАВКАЗЗЯ, СЕРЕДНЬОЇ АЗІЇ.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АЛЕ ДЛЯ ВИЗНАЧЕННЯ КОНКУРЕНТНОГО СЕРЕДОВИЩА УКРАЇНСЬКІ               ТУРИСТИЧНІ ФІРМИ СПІВСТАВЛЯЮТЬ З  10  КРАЇНАМИ – СУСІДАМИ, ЩО МАЮТЬ СХОЖІ ТЕНДЕНЦІЇ РОЗВИТКУ :</a:t>
            </a:r>
          </a:p>
          <a:p>
            <a:r>
              <a:rPr lang="uk-UA" dirty="0" smtClean="0"/>
              <a:t>ПОЛЬЩА, УГОРЩИНА, РУМУНІЯ, РОСІЯ, БІЛОРУСЬ, БОЛГАРІЯ, СЛОВАЧЧИНА, МОЛДОВА, ЧЕХІЯ, УКРАЇНА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266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КРИТЕРІЇ ВИЗНАЧЕННЯ КОНКУРЕНТНИХ ПЕРЕВАГ В ГРУПІ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5800" y="2191872"/>
            <a:ext cx="11506200" cy="4666128"/>
          </a:xfrm>
        </p:spPr>
        <p:txBody>
          <a:bodyPr>
            <a:normAutofit/>
          </a:bodyPr>
          <a:lstStyle/>
          <a:p>
            <a:r>
              <a:rPr lang="uk-UA" dirty="0" smtClean="0"/>
              <a:t>ПІЗНАВАЛЬНО-РОЗВАЖАЛЬНИЙ ТУРИЗМ – ПОЛЬЩА, УГОРЩИНА,УКРАЇНА,ЧЕХІЯ</a:t>
            </a:r>
          </a:p>
          <a:p>
            <a:r>
              <a:rPr lang="uk-UA" dirty="0" smtClean="0"/>
              <a:t>РЕКРЕАЦІЙНО-ОЗДОРОВЧИЙ ТУРИЗМ – ПОЛЬЩА, УГОРЩИНА,ЧЕХІЯ, УКРАЇНА</a:t>
            </a:r>
          </a:p>
          <a:p>
            <a:r>
              <a:rPr lang="uk-UA" dirty="0" smtClean="0"/>
              <a:t>ДІЛОВИЙ ТУРИЗМ – ПОЛЬЩА, УГОРЩИНА, ЧЕХІЯ, УКРАЇНА</a:t>
            </a:r>
          </a:p>
          <a:p>
            <a:r>
              <a:rPr lang="uk-UA" dirty="0" smtClean="0"/>
              <a:t>ЕФЕКТИВНІСТЬ БІЗНЕСУ – ЧЕХІЯ, ПОЛЬЩА, УГОРЩИНА, УКРАЇНА</a:t>
            </a:r>
          </a:p>
          <a:p>
            <a:r>
              <a:rPr lang="uk-UA" dirty="0" smtClean="0"/>
              <a:t>МАСШТАБИ ТУР. ДІЯЛЬНОСТІ – ПОЛЬЩА, УГОРЩИНА,ЧЕХІЯ, УКРАЇНА</a:t>
            </a:r>
          </a:p>
          <a:p>
            <a:r>
              <a:rPr lang="uk-UA" dirty="0" smtClean="0"/>
              <a:t>ІНТЕНСИВНІСТЬ ТУР. ДІЯЛЬОСТІ – ПОЛЬЩА, УГОРЩИНА. ЧЕХІЯ, УКРАЇНА</a:t>
            </a:r>
          </a:p>
          <a:p>
            <a:r>
              <a:rPr lang="uk-UA" dirty="0" smtClean="0"/>
              <a:t>РІВЕНЬ ЕКОНОМІЧНОГО РОЗВИТКУ – ПОЛЬЩА, УГОРЩИНА. ЧЕХІЯ, УКРАЇНА</a:t>
            </a:r>
          </a:p>
          <a:p>
            <a:r>
              <a:rPr lang="uk-UA" dirty="0" smtClean="0"/>
              <a:t>РІВЕНЬ РОЗВИТКУ СФЕРИ ПОСЛУГ – ПОЛЬЩА, УГОРЩИНА, ЧЕХІЯ, УКРАЇНА</a:t>
            </a:r>
          </a:p>
          <a:p>
            <a:r>
              <a:rPr lang="uk-UA" dirty="0" smtClean="0"/>
              <a:t>РІВЕНЬ РОЗВИТКУ ПОВ’ЯЗАНИХ І ПІДТРИМУЮЧИХ ГАЛУЗЕЙ – ПОЛЬЩА, УГОРЩИНА, ЧЕХІЯ, УКРАЇНА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087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121024"/>
            <a:ext cx="8610600" cy="1936377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МЕТОД ПОРІВНЯЛЬНИХ ПЕРЕВАГ ДЛЯ ВИЗНАЧЕННЯ КОНКУРЕНТОСПРОМОЖНОСТІ НА ВНУТРІШНІХ РИНКАХ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515522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1. НИЗЬКІ ВИТРАТИ;         2. ВЕЛИКА РИНКОВА ЧАСТКА;</a:t>
            </a:r>
          </a:p>
          <a:p>
            <a:r>
              <a:rPr lang="uk-UA" dirty="0" smtClean="0"/>
              <a:t>3. ВИСОКА ЯКІСТЬ ТУРИСТИЧНОГО ПРОДУКТУ;         4. РИНКОВА НІША;</a:t>
            </a:r>
          </a:p>
          <a:p>
            <a:r>
              <a:rPr lang="uk-UA" dirty="0" smtClean="0"/>
              <a:t>5. КОМПЛЕКСНЕ ОБСЛУГОВУВАННЯ РИНКУ;</a:t>
            </a:r>
          </a:p>
          <a:p>
            <a:r>
              <a:rPr lang="uk-UA" dirty="0" smtClean="0"/>
              <a:t>6. МОБІЛЬНА СИСТЕМА УПРАВЛІННЯ;       7. РОЗКРУЧЕНЕ ІМ’Я – БРЕНД;</a:t>
            </a:r>
          </a:p>
          <a:p>
            <a:r>
              <a:rPr lang="uk-UA" dirty="0" smtClean="0"/>
              <a:t>8. ІНДИВІДУАЛЬНИЙ КОНТАКТ З КЛІЄНТОМ;</a:t>
            </a:r>
          </a:p>
          <a:p>
            <a:r>
              <a:rPr lang="uk-UA" dirty="0" smtClean="0"/>
              <a:t>9. ОРІЄНТАЦІЯ НА СПОЖИВАЧА;</a:t>
            </a:r>
          </a:p>
          <a:p>
            <a:r>
              <a:rPr lang="uk-UA" dirty="0" smtClean="0"/>
              <a:t>10. ДІЄВА РЕКЛАМА;           11. ДОСВІД РОБОТИ;</a:t>
            </a:r>
          </a:p>
          <a:p>
            <a:r>
              <a:rPr lang="uk-UA" dirty="0" smtClean="0"/>
              <a:t>12. НАЯВНІСТЬ ПОТЕНЦІЙНИХ КЛІЄНТІВ;   13. ПОСТІЙНИЙ КАДРОВИЙ СКЛАД;</a:t>
            </a:r>
          </a:p>
          <a:p>
            <a:r>
              <a:rPr lang="uk-UA" dirty="0" smtClean="0"/>
              <a:t>14. ВИСОКА  КВАЛІФІКАЦІЯ ПЕРСОНАЛУ</a:t>
            </a:r>
          </a:p>
          <a:p>
            <a:r>
              <a:rPr lang="uk-UA" dirty="0" smtClean="0"/>
              <a:t>15. ЗАСТОСУВАННЯ ЕФЕКТИВНИХ МЕТОДІВ СТИМУЛЮВАННЯ ЗБУТУ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745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МЕТОД РАНГІВ ДЛЯ КОНКУРЕНТОСПРОМОЖНОСТІ НА ВНУТРІШНЬОМУ РИНКУ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663440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r>
              <a:rPr lang="uk-UA" dirty="0" smtClean="0"/>
              <a:t>ЗАСТОСУВАННЯ МЕТОДУ РАНГІВ ПЕРЕДБАЧАЄ РАНЖУВАННЯ УЧАСНИКІВ РИНКУ ЗА  6  БАЗОВИМИ ІНДИКАТОРАМИ:</a:t>
            </a:r>
          </a:p>
          <a:p>
            <a:endParaRPr lang="uk-UA" dirty="0"/>
          </a:p>
          <a:p>
            <a:r>
              <a:rPr lang="uk-UA" dirty="0" smtClean="0"/>
              <a:t>РЕНТАБЕЛЬНІСТЬ ГОСПОДАРСЬКОЇ ДІЯЛЬНОСТІ</a:t>
            </a:r>
          </a:p>
          <a:p>
            <a:r>
              <a:rPr lang="uk-UA" dirty="0" smtClean="0"/>
              <a:t>РЕНТАБЕЛЬНІСТЬ АКТИВІВ</a:t>
            </a:r>
          </a:p>
          <a:p>
            <a:r>
              <a:rPr lang="uk-UA" dirty="0" smtClean="0"/>
              <a:t>ЧАСТКА НА РИНКУ</a:t>
            </a:r>
          </a:p>
          <a:p>
            <a:r>
              <a:rPr lang="uk-UA" dirty="0" smtClean="0"/>
              <a:t>ПРОДУКТИВНІСТЬ ПРАЦІ</a:t>
            </a:r>
          </a:p>
          <a:p>
            <a:r>
              <a:rPr lang="uk-UA" dirty="0" smtClean="0"/>
              <a:t>ТРИВАЛІСТЬ ОБІГУ АКТИВІВ</a:t>
            </a:r>
          </a:p>
          <a:p>
            <a:r>
              <a:rPr lang="uk-UA" dirty="0" smtClean="0"/>
              <a:t>ВИТРАТОМІСТКІСТЬ ТУРИСТИЧНИХ   ПОСЛУГ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8147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ТАКИМ ЧИНОМ     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                                              В ДОКРИЗОВИЙ ПЕРІОД</a:t>
            </a:r>
          </a:p>
          <a:p>
            <a:endParaRPr lang="uk-UA" dirty="0"/>
          </a:p>
          <a:p>
            <a:pPr marL="0" indent="0">
              <a:buNone/>
            </a:pPr>
            <a:r>
              <a:rPr lang="uk-UA" dirty="0" smtClean="0"/>
              <a:t>       КОНКУРЕНТНІ ПОЗИЦІЇ  УКРАЇНСЬКИХ ТУРИСТИЧНИХ ПІДПРИЄМСТВ</a:t>
            </a:r>
          </a:p>
          <a:p>
            <a:endParaRPr lang="uk-UA" dirty="0"/>
          </a:p>
          <a:p>
            <a:pPr marL="0" indent="0">
              <a:buNone/>
            </a:pPr>
            <a:r>
              <a:rPr lang="uk-UA" dirty="0" smtClean="0"/>
              <a:t>      ОЦІНЮВАЛИ  ЯК      «НЕЙТРАЛЬНІ»  ЗА П’ЯТИБАЛЬНОЮ ШКАЛОЮ ВІД </a:t>
            </a:r>
          </a:p>
          <a:p>
            <a:endParaRPr lang="uk-UA" dirty="0"/>
          </a:p>
          <a:p>
            <a:pPr marL="0" indent="0">
              <a:buNone/>
            </a:pPr>
            <a:r>
              <a:rPr lang="uk-UA" dirty="0" smtClean="0"/>
              <a:t>      СИЛЬНИХ ДО СЛАБКИХ СТОРІН, ПРИ ОСНОВНИХ КОНКУРЕНТАХ-ФІРМАХ</a:t>
            </a:r>
          </a:p>
          <a:p>
            <a:endParaRPr lang="uk-UA" dirty="0"/>
          </a:p>
          <a:p>
            <a:pPr marL="0" indent="0">
              <a:buNone/>
            </a:pPr>
            <a:r>
              <a:rPr lang="uk-UA" dirty="0" smtClean="0"/>
              <a:t>                                                 З БОЛГАРІЇ ТА РОСІЇ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8943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      ДЯКУЮ ЗА УВАГУ!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dirty="0" smtClean="0">
                <a:hlinkClick r:id="rId2"/>
              </a:rPr>
              <a:t>ANTONINAKRTV@GMAIL.COM</a:t>
            </a:r>
            <a:r>
              <a:rPr lang="en-US" dirty="0" smtClean="0"/>
              <a:t>                         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730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1. ПРАВОВІ ПЕРЕДУМОВИ ЗЕД ТУРИСТИЧНИХ ПІДПРИЄМСТВ</a:t>
            </a:r>
          </a:p>
          <a:p>
            <a:endParaRPr lang="uk-UA" dirty="0"/>
          </a:p>
          <a:p>
            <a:r>
              <a:rPr lang="uk-UA" dirty="0" smtClean="0"/>
              <a:t>2. КОНКУРЕНТОСПРОМОЖНІСТЬ НАЦІОНАЛЬНОГО ТУРИЗМУ В МІЖНАРОДНОМУ ТУРИЗМІ</a:t>
            </a:r>
          </a:p>
          <a:p>
            <a:endParaRPr lang="uk-UA" dirty="0"/>
          </a:p>
          <a:p>
            <a:r>
              <a:rPr lang="uk-UA" dirty="0" smtClean="0"/>
              <a:t>3. КОНКУРЕНТОСПРОМОЖНІСТЬ В МЕЖАХ ВНУТРІШНЬОГО ТУРИСТИЧНОГО РИНКУ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0150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ПРАВОВІ ПЕРЕДУМОВИ - ЦЕ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СУКУПНІСТЬ МІЖНАРОДНИХ КОНВЕНЦІЙ, ДОГОВОРІВ, ЧИННЕ НАЦІОНАЛЬНЕ ЗАКОНОДАВСТВО У СФЕРІ  ТУРИЗМУ, ДВОХ ТА БАГАТОСТОРОННІ УГОДИ МІЖ УРЯДАМИ КРАЇН, МІЖНАРОДНІ УГОДИ ОКРЕМИХ ТУРИСТИЧНИХ ПІДПРИЄМСТВ</a:t>
            </a:r>
          </a:p>
          <a:p>
            <a:r>
              <a:rPr lang="uk-UA" dirty="0" smtClean="0"/>
              <a:t>НАЦІОНАЛЬНЕ ТУРИСТИЧНЕ ЗАКОНОДАВСТВО ПОВИННО НОСИТИ КОМПЛЕКСНИЙ ХАРАКТЕР :</a:t>
            </a:r>
          </a:p>
          <a:p>
            <a:r>
              <a:rPr lang="uk-UA" dirty="0" smtClean="0"/>
              <a:t>УЗГОДЖУВАТИСЬ З ЗАКОНОДАВЧИМ РЕГУЛЮВАННЯМ МЕДИЦИНИ, ТРАНСПОРТУ, СФЕРИ ЗВ’ЯЗКУ;</a:t>
            </a:r>
          </a:p>
          <a:p>
            <a:r>
              <a:rPr lang="uk-UA" dirty="0"/>
              <a:t>Б</a:t>
            </a:r>
            <a:r>
              <a:rPr lang="uk-UA" dirty="0" smtClean="0"/>
              <a:t>УТИ ЦІЛІСНИМ, НЕ ДУБЛЮВАТИ МІЖНАРОДНІ НОРМИ;</a:t>
            </a:r>
          </a:p>
          <a:p>
            <a:r>
              <a:rPr lang="uk-UA" dirty="0" smtClean="0"/>
              <a:t>МЕТА – СИСТЕМА РЕГУЛЮВАННЯ ТУРИЗМУ ФОРМУЄТЬСЯ З УРАХУВАННЯМ МІЖНАРОДНОГО ПРАВА І НОРМ МІЖНАРОДНИХ ЗВ’ЯЗКІВ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026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ОСНОВНІ МІЖНАРОДНІ ПРАВОВІ ДОКУМЕНТИ З РЕГУЛЮВАННЯ ЗЕД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ЗАГАЛЬНА РЕЗОЛЮЦІЯ КОНФЕРЕНЦІЇ ООН ЩОДО МІЖНАРОДНОГО ТУРИЗМУ (1980 )</a:t>
            </a:r>
          </a:p>
          <a:p>
            <a:r>
              <a:rPr lang="uk-UA" dirty="0" smtClean="0"/>
              <a:t>МАНІЛЬСЬКА ДЕКЛАРАЦІЯ ЗІ СВІТОВОГО ТУРИЗМУ ( 1980 )</a:t>
            </a:r>
          </a:p>
          <a:p>
            <a:r>
              <a:rPr lang="uk-UA" dirty="0" smtClean="0"/>
              <a:t>ХАРТІЯ ТУРИЗМУ ( 1985 )</a:t>
            </a:r>
          </a:p>
          <a:p>
            <a:r>
              <a:rPr lang="uk-UA" dirty="0" smtClean="0"/>
              <a:t>ГААЗЬКА ДЕКЛАРАЦІЯ З ТУРИЗМУ ( 1989 )</a:t>
            </a:r>
          </a:p>
          <a:p>
            <a:r>
              <a:rPr lang="uk-UA" dirty="0" smtClean="0"/>
              <a:t>ГЛОБАЛЬНИЙ ЕТИЧНИЙ КОМПЛЕКС ТУРИЗМУ ( 1999 )</a:t>
            </a:r>
          </a:p>
          <a:p>
            <a:r>
              <a:rPr lang="uk-UA" dirty="0" smtClean="0"/>
              <a:t>ОСАКСЬКА ДЕКЛАРАЦІЯ ТИСЯЧОЛІТТЯ ( 2001 )</a:t>
            </a:r>
          </a:p>
          <a:p>
            <a:r>
              <a:rPr lang="uk-UA" dirty="0" smtClean="0"/>
              <a:t>МІЖНАРОДНІ ДЕКЛАРАЦІЇ ТА УГОДИ ВСЕСВІТНЬОЇ ТУРИСТИЧНОЇ ОРГАНІЗАЦІЇ</a:t>
            </a:r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447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ПРИНЦИПИ ТУРИСТИЧНОГО ЗАКОНОДАВСТВА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 1. ЗАХИСТ ТУРИСТІВ –</a:t>
            </a:r>
          </a:p>
          <a:p>
            <a:pPr marL="0" indent="0">
              <a:buNone/>
            </a:pPr>
            <a:r>
              <a:rPr lang="uk-UA" dirty="0" smtClean="0"/>
              <a:t> ШВИДКА РЕПАТРІАЦІЯ, СТРАХУВАННЯ, ПОВЕРНЕННЯ ВКРАДЕНОГО МАЙНА, ЗАБЕЗПЕЧЕННЯ ПРОТИДІЇ НАЦІОНАЛЬНІЙ, РЕЛІГІЙНІЙ ДИСКРИМІНАЦІЇ, МАСОВОМУ НАПЛИВУ МІГРАНТІВ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2. ЗАХИСТ КРАЇНИ – </a:t>
            </a:r>
          </a:p>
          <a:p>
            <a:pPr marL="0" indent="0">
              <a:buNone/>
            </a:pPr>
            <a:r>
              <a:rPr lang="uk-UA" dirty="0" smtClean="0"/>
              <a:t>НА ЗАКОНОДАВЧОМУ РІВНІ СПРИЯТИ ФОРМУВАННЮ ТУРИСТИЧНОЇ СВІДОМОСТІ, КУЛЬТУРНОЇ ГОСТИННОСТІ</a:t>
            </a:r>
          </a:p>
          <a:p>
            <a:pPr marL="0" indent="0">
              <a:buNone/>
            </a:pPr>
            <a:r>
              <a:rPr lang="uk-UA" dirty="0" smtClean="0"/>
              <a:t>ДІЯЛЬНІСТЬ МИТНИХ, ПРИКОРДОННИХ, МІГРАЦІЙНИХ ДЕРЖАВНИХ ОРГАНІВ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 3. ЗАБЕЗПЕЧЕННЯ РОЗВИТКУ ТУРИЗМУ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268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Україна ЯК ЧЛЕН СОТ  ПОВИННА: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ПРИ ТОРГІВЛІ ТУРИСТИЧНИМИ ПОСЛУГАМИ НАДАВАТИ ПРАВО ІНОЗЕМНИМ ПОСТАЧАЛЬНИКАМ КОРИСТУВАТИСЯ ТИМ САМИМ РЕЖИМОМ, ЩО Й НАЦІОАЛЬНІ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НА ДЕРЖАВНОМУ РІВНІ ЗАБЕЗПЕЧУВАТИ РЕЖИМ НАЙБІЛЬШОГО СПРИЯННЯ</a:t>
            </a:r>
          </a:p>
          <a:p>
            <a:endParaRPr lang="uk-UA" dirty="0"/>
          </a:p>
          <a:p>
            <a:r>
              <a:rPr lang="uk-UA" dirty="0" smtClean="0"/>
              <a:t>ЗАБЕЗПЕЧУВАТИ ВІДКРИТУ ПУБЛІКАЦІЮ ВСІХ ЗАКОНІВ, АДМІНПОЛОЖЕНЬ</a:t>
            </a:r>
          </a:p>
          <a:p>
            <a:endParaRPr lang="uk-UA" dirty="0"/>
          </a:p>
          <a:p>
            <a:r>
              <a:rPr lang="uk-UA" dirty="0" smtClean="0"/>
              <a:t>ЗАБЕЗПЕЧУВАТИ ПОСТІЙНУ ЛІБЕРАЛІЗАЦІЮ СФЕРИ ПОСЛУГ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187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ОСНОВНІ ПРАВОВІ ДОКУМЕНТИ ТУРИСТИЧНОГО ЗАКОНОДАВСТВА УКРАЇНИ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КОНСТИТУЦІЯ УКРАЇНИ,  ЗУ, УКАЗИ ПРЕЗИДЕНТА, ПОСТАНОВИ КМ :</a:t>
            </a:r>
          </a:p>
          <a:p>
            <a:r>
              <a:rPr lang="uk-UA" dirty="0" smtClean="0"/>
              <a:t>- ЗУ « ПРО ТУРИЗМ » -15.09.1995- РЕГУЛЮЄ ЗАБЕЗПЕЧЕННЯ БЕЗПЕКИ ТУРИСТІВ, ЇХ ПРАВА І ОБОВ’ЯЗКИ ТА УМОВИ ДІЯЛЬНОСТІ ТУРИСТИЧНИХ ФІРМ</a:t>
            </a:r>
          </a:p>
          <a:p>
            <a:r>
              <a:rPr lang="uk-UA" dirty="0" smtClean="0"/>
              <a:t>- 10.08.1999 – УКАЗ ПРЕЗИДЕНТА «ПРО НАПРЯМИ РОЗВИТКУ ТУРИЗМУ В УКРАЇНІ ДО 2010 Р.</a:t>
            </a:r>
          </a:p>
          <a:p>
            <a:r>
              <a:rPr lang="uk-UA" dirty="0" smtClean="0"/>
              <a:t>- 11.11.2015 – УКАЗ ПРЕЗИДЕНТА «ЛІЦЕНЗІЙНІ УМОВИ ПРОВАДЖЕННЯ ТУРОПЕРАТОРСЬКОЇ ДІЯЛЬНОСТІ»</a:t>
            </a:r>
          </a:p>
          <a:p>
            <a:r>
              <a:rPr lang="uk-UA" dirty="0" smtClean="0"/>
              <a:t>- НОРМАТИВНО-ПРАВОВІ АКТИ ДЕРЖАВНОЇ СЛУЖБИ ТУРИЗМУ І КУРОРТІВ</a:t>
            </a:r>
          </a:p>
          <a:p>
            <a:r>
              <a:rPr lang="uk-UA" dirty="0" smtClean="0"/>
              <a:t>ЧИСЕЛЬНІ МІЖНАРОДНІ ДОГОВОРИ ЩОДО РОЗВИТКУ ТУРИЗМУ, У ЯКИХ БЕРЕ УЧАСТЬ Україна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53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ДЕРЖАВНА ТУРИСТИЧНА ПОЛІТИКА УКРАЇНИ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5800" y="1667436"/>
            <a:ext cx="10820400" cy="5082988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r>
              <a:rPr lang="uk-UA" dirty="0" smtClean="0"/>
              <a:t>В УКРАЇНІ ДІЄ БАГАТОРІВНЕВА СИСТЕМА НОРМАТИВНО-ПРАВОВИХ АКТІВ, ЩО РЕГЛАМЕНТУЮТЬ ЗЕД ТУРИСТИЧНИЇХ ПІДПРИЄМСТВ</a:t>
            </a:r>
          </a:p>
          <a:p>
            <a:endParaRPr lang="uk-UA" dirty="0"/>
          </a:p>
          <a:p>
            <a:r>
              <a:rPr lang="uk-UA" dirty="0" smtClean="0"/>
              <a:t>ТУРИСТИЧНА ПОЛІТИКА НА ДЕРЖАВНОМУ РІВНІ – ЦЕ КОМПЛЕКС ЗАХОДІВ ПРАВОВОГО, ЕКОНОМІЧНОГО ТА ОРГАНІЗАЦІЙНОГО ПОРЯДКУ, ПІДКРІПЛЕНИЙ ВІДПОВІДНИМИ УПРАВЛІНСЬКИМИ ІНСТИТУТАМИ, ЯКІ ДІЮТЬ ДЛЯ УЗГОДЖЕННЯ ДЕРЖАВНИХ, БІЗНЕСОВИХ, МІСЦЕВИХ ІНТЕРЕСІВ НА РИНКУ ТУРИСТИЧНИХ ПОСЛУГ  ТА РЕГУЛЮЮТЬ:</a:t>
            </a:r>
          </a:p>
          <a:p>
            <a:r>
              <a:rPr lang="uk-UA" dirty="0" smtClean="0"/>
              <a:t>ПРАВА ГРОМАДЯН  НА ВІДПОЧИНОК, ОЗДОРОВЛЕННЯ ЗА КОНСТИТУЦІЄЮ</a:t>
            </a:r>
          </a:p>
          <a:p>
            <a:r>
              <a:rPr lang="uk-UA" dirty="0" smtClean="0"/>
              <a:t>БЕЗПЕКУ В ТУРИЗМІ</a:t>
            </a:r>
          </a:p>
          <a:p>
            <a:r>
              <a:rPr lang="uk-UA" dirty="0" smtClean="0"/>
              <a:t>ЦІЛІСНІСТЬ ТУРИСТИЧНИХ РЕСУРСІВ УКРАЇНИ</a:t>
            </a:r>
          </a:p>
          <a:p>
            <a:r>
              <a:rPr lang="uk-UA" dirty="0" smtClean="0"/>
              <a:t>РОЗИТОК ПРИОРІТЕТІВ ТУРИСТИЧНОЇ ГАЛУЗІ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8397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ФУНКЦІЇ ДЕРЖАВНОЇ СЛУЖБИ ТУРИЗМУ ТА КУРОРТІВ УКРАЇНИ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ЗАБЕЗПЕЧЕННЯ РЕАЛІЗАЦІЇ ПОЛІТИКИ ДЕРЖАВИ В ТУРИЗМІ</a:t>
            </a:r>
          </a:p>
          <a:p>
            <a:r>
              <a:rPr lang="uk-UA" dirty="0" smtClean="0"/>
              <a:t>УЧАСТЬ У ПІДГОТОВЦІ НОРМАТИВНО-ПРАВОВОЇ БАЗИ В ТУРИЗМІ</a:t>
            </a:r>
          </a:p>
          <a:p>
            <a:r>
              <a:rPr lang="uk-UA" dirty="0" smtClean="0"/>
              <a:t>ОРГАНІЗАЦІЯ ОБЛІКУ ТУРИСТИЧНИХ РЕСУРСІВ</a:t>
            </a:r>
          </a:p>
          <a:p>
            <a:r>
              <a:rPr lang="uk-UA" dirty="0" smtClean="0"/>
              <a:t>УЧАСТЬ В РОЗРОБЦІ СТАНДАРТІВ</a:t>
            </a:r>
          </a:p>
          <a:p>
            <a:r>
              <a:rPr lang="uk-UA" dirty="0" smtClean="0"/>
              <a:t>ДІЯЛЬНІСТЬ В МЕТРОЛОГІЇ ТА СЕРТИФІКАЦІЇ</a:t>
            </a:r>
          </a:p>
          <a:p>
            <a:r>
              <a:rPr lang="uk-UA" dirty="0" smtClean="0"/>
              <a:t>ОРГАНІЗАЦІЯ КОНТРОЛЮ ЗА ЯКІСТЮ НАДАНИХ ТУРИСТИЧНИХ ПОСЛУГ</a:t>
            </a:r>
          </a:p>
          <a:p>
            <a:r>
              <a:rPr lang="uk-UA" dirty="0" smtClean="0"/>
              <a:t>РЕАЛІЗАЦІЯ ДЕРЖАВНОЇ ІНВЕСТИЦІЙНОЇ ПОЛІТИКИ</a:t>
            </a:r>
          </a:p>
          <a:p>
            <a:r>
              <a:rPr lang="uk-UA" dirty="0" smtClean="0"/>
              <a:t>УЧАСТЬ В РОЗРОБЦІ ОБЛАШТУВАННЯ МАГІСТРАЛЬНОГО СПОЛУЧЕННЯ</a:t>
            </a:r>
          </a:p>
          <a:p>
            <a:r>
              <a:rPr lang="uk-UA" dirty="0" smtClean="0"/>
              <a:t>ПЕРЕПІДГОТОВКА КАДРІВ ДЛЯ РИНКУ ТУРИСТИЧНИХ ПОСЛУГ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2680541"/>
      </p:ext>
    </p:extLst>
  </p:cSld>
  <p:clrMapOvr>
    <a:masterClrMapping/>
  </p:clrMapOvr>
</p:sld>
</file>

<file path=ppt/theme/theme1.xml><?xml version="1.0" encoding="utf-8"?>
<a:theme xmlns:a="http://schemas.openxmlformats.org/drawingml/2006/main" name="Туман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TM04033937[[fn=Туман]]</Template>
  <TotalTime>367</TotalTime>
  <Words>1009</Words>
  <Application>Microsoft Office PowerPoint</Application>
  <PresentationFormat>Широкий екран</PresentationFormat>
  <Paragraphs>188</Paragraphs>
  <Slides>18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21" baseType="lpstr">
      <vt:lpstr>Arial</vt:lpstr>
      <vt:lpstr>Century Gothic</vt:lpstr>
      <vt:lpstr>Туман</vt:lpstr>
      <vt:lpstr>ОСОБЛИВОСТІ РОЗВИТКУ ТУРИСТИЧНОГО БІЗНЕСУ В                   УКРАЇНІ</vt:lpstr>
      <vt:lpstr>ПРОБЛЕМИ ДО ОБГОВОРЕННЯ</vt:lpstr>
      <vt:lpstr>ПРАВОВІ ПЕРЕДУМОВИ - ЦЕ</vt:lpstr>
      <vt:lpstr>ОСНОВНІ МІЖНАРОДНІ ПРАВОВІ ДОКУМЕНТИ З РЕГУЛЮВАННЯ ЗЕД</vt:lpstr>
      <vt:lpstr>ПРИНЦИПИ ТУРИСТИЧНОГО ЗАКОНОДАВСТВА</vt:lpstr>
      <vt:lpstr>Україна ЯК ЧЛЕН СОТ  ПОВИННА:</vt:lpstr>
      <vt:lpstr>ОСНОВНІ ПРАВОВІ ДОКУМЕНТИ ТУРИСТИЧНОГО ЗАКОНОДАВСТВА УКРАЇНИ</vt:lpstr>
      <vt:lpstr>ДЕРЖАВНА ТУРИСТИЧНА ПОЛІТИКА УКРАЇНИ</vt:lpstr>
      <vt:lpstr>ФУНКЦІЇ ДЕРЖАВНОЇ СЛУЖБИ ТУРИЗМУ ТА КУРОРТІВ УКРАЇНИ</vt:lpstr>
      <vt:lpstr>ІНДИКАТОРИ ОЦІНКИ КОНКУРЕНТОСПРОМОЖНОСТІ ТУРИСТИЧНОГО ПРОДУКТУ ТА ФІРМ </vt:lpstr>
      <vt:lpstr>КОНКУРЕНТОСПРОМОЖНІСТЬ ТУРИСТИЧНОЇ ГАЛУЗІ</vt:lpstr>
      <vt:lpstr>ХАРАКТЕРИСТИКА КОНКУРЕНТНИХ ПЕРЕВАГ УКРАЇНСЬКИХ ТУРФІРМ</vt:lpstr>
      <vt:lpstr>Україна Є ЧАСТИНОЮ ЕВРОПЕЙСЬКОГО ТУРИСТИЧНОГО МАКРОРЕГІОНУ</vt:lpstr>
      <vt:lpstr>КРИТЕРІЇ ВИЗНАЧЕННЯ КОНКУРЕНТНИХ ПЕРЕВАГ В ГРУПІ</vt:lpstr>
      <vt:lpstr>МЕТОД ПОРІВНЯЛЬНИХ ПЕРЕВАГ ДЛЯ ВИЗНАЧЕННЯ КОНКУРЕНТОСПРОМОЖНОСТІ НА ВНУТРІШНІХ РИНКАХ</vt:lpstr>
      <vt:lpstr>МЕТОД РАНГІВ ДЛЯ КОНКУРЕНТОСПРОМОЖНОСТІ НА ВНУТРІШНЬОМУ РИНКУ</vt:lpstr>
      <vt:lpstr>ТАКИМ ЧИНОМ      </vt:lpstr>
      <vt:lpstr>      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РОЗВИТКУ ТУРИСТИЧНОГО БІЗНЕСУ В                   УКРАЇНІ</dc:title>
  <dc:creator>Пользователь</dc:creator>
  <cp:lastModifiedBy>Пользователь</cp:lastModifiedBy>
  <cp:revision>28</cp:revision>
  <dcterms:created xsi:type="dcterms:W3CDTF">2020-12-22T10:08:35Z</dcterms:created>
  <dcterms:modified xsi:type="dcterms:W3CDTF">2020-12-22T16:15:48Z</dcterms:modified>
</cp:coreProperties>
</file>