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7" r:id="rId13"/>
    <p:sldId id="268"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26.09.2023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26.09.2023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26.09.2023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26.09.2023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26.09.2023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26.09.2023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ÐÑÑÑÐ²Ð½Ð¸Ð¹ Ð²ÑÐ´Ð´ÑÐ» - ÐÐ°Ð³Ð°Ð»ÑÐ½Ð¸Ð¹ Ð²Ð¸Ð³Ð»Ñ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00500"/>
            <a:ext cx="9091757" cy="28575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251520" y="260648"/>
            <a:ext cx="8712968" cy="4248472"/>
          </a:xfrm>
        </p:spPr>
        <p:txBody>
          <a:bodyPr>
            <a:normAutofit/>
          </a:bodyPr>
          <a:lstStyle/>
          <a:p>
            <a:r>
              <a:rPr lang="uk-UA" sz="3600" b="1" dirty="0" smtClean="0">
                <a:solidFill>
                  <a:schemeClr val="tx1"/>
                </a:solidFill>
                <a:latin typeface="Times New Roman" panose="02020603050405020304" pitchFamily="18" charset="0"/>
                <a:cs typeface="Times New Roman" panose="02020603050405020304" pitchFamily="18" charset="0"/>
              </a:rPr>
              <a:t>Документаційне </a:t>
            </a:r>
            <a:r>
              <a:rPr lang="uk-UA" sz="3600" b="1" dirty="0">
                <a:solidFill>
                  <a:schemeClr val="tx1"/>
                </a:solidFill>
                <a:latin typeface="Times New Roman" panose="02020603050405020304" pitchFamily="18" charset="0"/>
                <a:cs typeface="Times New Roman" panose="02020603050405020304" pitchFamily="18" charset="0"/>
              </a:rPr>
              <a:t>обслуговування діяльності на підприємстві, в установі, </a:t>
            </a:r>
            <a:r>
              <a:rPr lang="uk-UA" sz="3600" b="1" dirty="0" smtClean="0">
                <a:solidFill>
                  <a:schemeClr val="tx1"/>
                </a:solidFill>
                <a:latin typeface="Times New Roman" panose="02020603050405020304" pitchFamily="18" charset="0"/>
                <a:cs typeface="Times New Roman" panose="02020603050405020304" pitchFamily="18" charset="0"/>
              </a:rPr>
              <a:t>організації</a:t>
            </a:r>
            <a:br>
              <a:rPr lang="uk-UA" sz="3600" b="1" dirty="0" smtClean="0">
                <a:solidFill>
                  <a:schemeClr val="tx1"/>
                </a:solidFill>
                <a:latin typeface="Times New Roman" panose="02020603050405020304" pitchFamily="18" charset="0"/>
                <a:cs typeface="Times New Roman" panose="02020603050405020304" pitchFamily="18" charset="0"/>
              </a:rPr>
            </a:br>
            <a:r>
              <a:rPr lang="uk-UA" dirty="0">
                <a:solidFill>
                  <a:schemeClr val="tx1"/>
                </a:solidFill>
                <a:latin typeface="Times New Roman" panose="02020603050405020304" pitchFamily="18" charset="0"/>
                <a:cs typeface="Times New Roman" panose="02020603050405020304" pitchFamily="18" charset="0"/>
              </a:rPr>
              <a:t/>
            </a:r>
            <a:br>
              <a:rPr lang="uk-UA" dirty="0">
                <a:solidFill>
                  <a:schemeClr val="tx1"/>
                </a:solidFill>
                <a:latin typeface="Times New Roman" panose="02020603050405020304" pitchFamily="18" charset="0"/>
                <a:cs typeface="Times New Roman" panose="02020603050405020304" pitchFamily="18" charset="0"/>
              </a:rPr>
            </a:br>
            <a:r>
              <a:rPr lang="uk-UA" sz="3200" b="1" dirty="0" smtClean="0">
                <a:solidFill>
                  <a:schemeClr val="tx1"/>
                </a:solidFill>
                <a:latin typeface="Times New Roman" panose="02020603050405020304" pitchFamily="18" charset="0"/>
                <a:cs typeface="Times New Roman" panose="02020603050405020304" pitchFamily="18" charset="0"/>
              </a:rPr>
              <a:t>Створення </a:t>
            </a:r>
            <a:r>
              <a:rPr lang="uk-UA" sz="3200" b="1" dirty="0">
                <a:solidFill>
                  <a:schemeClr val="tx1"/>
                </a:solidFill>
                <a:latin typeface="Times New Roman" panose="02020603050405020304" pitchFamily="18" charset="0"/>
                <a:cs typeface="Times New Roman" panose="02020603050405020304" pitchFamily="18" charset="0"/>
              </a:rPr>
              <a:t>довідкового апарату документів архіву</a:t>
            </a:r>
            <a:r>
              <a:rPr lang="uk-UA" sz="3200" dirty="0"/>
              <a:t/>
            </a:r>
            <a:br>
              <a:rPr lang="uk-UA" sz="3200" dirty="0"/>
            </a:br>
            <a:endParaRPr lang="uk-UA" dirty="0"/>
          </a:p>
        </p:txBody>
      </p:sp>
      <p:sp>
        <p:nvSpPr>
          <p:cNvPr id="3" name="Подзаголовок 2"/>
          <p:cNvSpPr>
            <a:spLocks noGrp="1"/>
          </p:cNvSpPr>
          <p:nvPr>
            <p:ph type="subTitle" idx="1"/>
          </p:nvPr>
        </p:nvSpPr>
        <p:spPr>
          <a:xfrm>
            <a:off x="107504" y="5733256"/>
            <a:ext cx="5576664" cy="953119"/>
          </a:xfrm>
          <a:solidFill>
            <a:schemeClr val="accent6">
              <a:lumMod val="20000"/>
              <a:lumOff val="80000"/>
            </a:schemeClr>
          </a:solidFill>
          <a:effectLst>
            <a:softEdge rad="317500"/>
          </a:effectLst>
        </p:spPr>
        <p:txBody>
          <a:bodyPr>
            <a:normAutofit/>
          </a:bodyPr>
          <a:lstStyle/>
          <a:p>
            <a:endParaRPr lang="uk-UA"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8995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692696"/>
            <a:ext cx="9036496" cy="5832648"/>
          </a:xfrm>
        </p:spPr>
        <p:txBody>
          <a:bodyPr>
            <a:normAutofit/>
          </a:bodyPr>
          <a:lstStyle/>
          <a:p>
            <a:pPr algn="just"/>
            <a:r>
              <a:rPr lang="uk-UA" dirty="0" smtClean="0">
                <a:solidFill>
                  <a:srgbClr val="000000"/>
                </a:solidFill>
                <a:latin typeface="Times New Roman"/>
                <a:ea typeface="Times New Roman"/>
                <a:cs typeface="Times New Roman"/>
              </a:rPr>
              <a:t>	Третій </a:t>
            </a:r>
            <a:r>
              <a:rPr lang="uk-UA" dirty="0">
                <a:solidFill>
                  <a:srgbClr val="000000"/>
                </a:solidFill>
                <a:latin typeface="Times New Roman"/>
                <a:ea typeface="Times New Roman"/>
                <a:cs typeface="Times New Roman"/>
              </a:rPr>
              <a:t>етап експертизи цінності - остаточний відбір документів на постійне зберігання, тобто до складу НАФ. Важливого значення на цьому етапі набуває відбір документів з повторюваною інформацією. Під час проведення відбору документів з повторюваною інформацією необхідно враховувати: наявність загальних закономірностей створення управлінських документів з повторюваною інформацією і специфічних закономірностей, характерних для конкретної галузевої системи; специфіку роботи з документами в конкретній установі та галузевій системі загалом. Відбір документів з повторюваною інформацією знаходить відображення у переліках як у різних строках зберігання оригіналу (дублета), так і в системі приміток, що вказують, у складі яких фондів документи підлягають </a:t>
            </a:r>
            <a:r>
              <a:rPr lang="uk-UA" dirty="0" smtClean="0">
                <a:solidFill>
                  <a:srgbClr val="000000"/>
                </a:solidFill>
                <a:latin typeface="Times New Roman"/>
                <a:ea typeface="Times New Roman"/>
                <a:cs typeface="Times New Roman"/>
              </a:rPr>
              <a:t>відбору</a:t>
            </a:r>
          </a:p>
          <a:p>
            <a:pPr algn="just"/>
            <a:r>
              <a:rPr lang="uk-UA" dirty="0" smtClean="0">
                <a:solidFill>
                  <a:srgbClr val="000000"/>
                </a:solidFill>
                <a:latin typeface="Times New Roman"/>
                <a:ea typeface="Times New Roman"/>
              </a:rPr>
              <a:t>	Відбір </a:t>
            </a:r>
            <a:r>
              <a:rPr lang="uk-UA" dirty="0">
                <a:solidFill>
                  <a:srgbClr val="000000"/>
                </a:solidFill>
                <a:latin typeface="Times New Roman"/>
                <a:ea typeface="Times New Roman"/>
              </a:rPr>
              <a:t>документів для постійного, тривалого (понад 10 років) зберігання або знищення проводиться також на підставі </a:t>
            </a:r>
            <a:r>
              <a:rPr lang="uk-UA" dirty="0" err="1">
                <a:solidFill>
                  <a:srgbClr val="000000"/>
                </a:solidFill>
                <a:latin typeface="Times New Roman"/>
                <a:ea typeface="Times New Roman"/>
              </a:rPr>
              <a:t>номенклатур</a:t>
            </a:r>
            <a:r>
              <a:rPr lang="uk-UA" dirty="0">
                <a:solidFill>
                  <a:srgbClr val="000000"/>
                </a:solidFill>
                <a:latin typeface="Times New Roman"/>
                <a:ea typeface="Times New Roman"/>
              </a:rPr>
              <a:t> справ, оскільки вони визначають строки зберігання кожної справи. Водночас оцінюються якість і повнота чинної номенклатури справ, правильність визначення строків зберігання справ, передбачених номенклатурою, дотримання встановлених правил їх оформлення та формування</a:t>
            </a:r>
            <a:endParaRPr lang="uk-UA" dirty="0"/>
          </a:p>
        </p:txBody>
      </p:sp>
    </p:spTree>
    <p:extLst>
      <p:ext uri="{BB962C8B-B14F-4D97-AF65-F5344CB8AC3E}">
        <p14:creationId xmlns:p14="http://schemas.microsoft.com/office/powerpoint/2010/main" val="2247974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923330"/>
          </a:xfrm>
          <a:prstGeom prst="rect">
            <a:avLst/>
          </a:prstGeom>
          <a:blipFill>
            <a:blip r:embed="rId2"/>
            <a:tile tx="0" ty="0" sx="100000" sy="100000" flip="none" algn="tl"/>
          </a:blipFill>
        </p:spPr>
        <p:txBody>
          <a:bodyPr wrap="square" lIns="91440" tIns="45720" rIns="91440" bIns="45720">
            <a:spAutoFit/>
          </a:bodyPr>
          <a:lstStyle/>
          <a:p>
            <a:pPr algn="ctr"/>
            <a:r>
              <a:rPr lang="ru-RU"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Картка</a:t>
            </a: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ru-RU"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завдання</a:t>
            </a: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 1</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999270"/>
            <a:ext cx="8496944" cy="6130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0123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1415772"/>
          </a:xfrm>
          <a:prstGeom prst="rect">
            <a:avLst/>
          </a:prstGeom>
          <a:blipFill>
            <a:blip r:embed="rId2"/>
            <a:tile tx="0" ty="0" sx="100000" sy="100000" flip="none" algn="tl"/>
          </a:blipFill>
        </p:spPr>
        <p:txBody>
          <a:bodyPr wrap="square" lIns="91440" tIns="45720" rIns="91440" bIns="45720">
            <a:spAutoFit/>
          </a:bodyPr>
          <a:lstStyle/>
          <a:p>
            <a:pPr algn="ctr"/>
            <a:r>
              <a:rPr lang="ru-RU"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Картка</a:t>
            </a: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ru-RU"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завдання</a:t>
            </a: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№1</a:t>
            </a:r>
          </a:p>
          <a:p>
            <a:pPr algn="ctr"/>
            <a:r>
              <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ru-RU"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Продовження</a:t>
            </a:r>
            <a: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ru-RU"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3548" y="2852936"/>
            <a:ext cx="8136904" cy="381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7055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923330"/>
          </a:xfrm>
          <a:prstGeom prst="rect">
            <a:avLst/>
          </a:prstGeom>
          <a:blipFill>
            <a:blip r:embed="rId2"/>
            <a:tile tx="0" ty="0" sx="100000" sy="100000" flip="none" algn="tl"/>
          </a:blipFill>
        </p:spPr>
        <p:txBody>
          <a:bodyPr wrap="square" lIns="91440" tIns="45720" rIns="91440" bIns="45720">
            <a:spAutoFit/>
          </a:bodyPr>
          <a:lstStyle/>
          <a:p>
            <a:pPr algn="ctr"/>
            <a:r>
              <a:rPr lang="ru-RU"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Картка</a:t>
            </a: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ru-RU"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завдання</a:t>
            </a: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 2</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92" y="1268760"/>
            <a:ext cx="8821588" cy="5882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9509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1415772"/>
          </a:xfrm>
          <a:prstGeom prst="rect">
            <a:avLst/>
          </a:prstGeom>
          <a:blipFill>
            <a:blip r:embed="rId2"/>
            <a:tile tx="0" ty="0" sx="100000" sy="100000" flip="none" algn="tl"/>
          </a:blipFill>
        </p:spPr>
        <p:txBody>
          <a:bodyPr wrap="square" lIns="91440" tIns="45720" rIns="91440" bIns="45720">
            <a:spAutoFit/>
          </a:bodyPr>
          <a:lstStyle/>
          <a:p>
            <a:pPr algn="ctr"/>
            <a:r>
              <a:rPr lang="ru-RU"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Картка</a:t>
            </a: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ru-RU"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завдання</a:t>
            </a: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№2</a:t>
            </a:r>
          </a:p>
          <a:p>
            <a:pPr algn="ctr"/>
            <a:r>
              <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ru-RU"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Продовження</a:t>
            </a:r>
            <a: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ru-RU"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4174" y="2564904"/>
            <a:ext cx="7832282" cy="381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8532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052736"/>
            <a:ext cx="8892480" cy="5805264"/>
          </a:xfrm>
        </p:spPr>
        <p:txBody>
          <a:bodyPr>
            <a:noAutofit/>
          </a:bodyPr>
          <a:lstStyle/>
          <a:p>
            <a:pPr algn="l"/>
            <a:r>
              <a:rPr lang="uk-UA" sz="3200" b="1" u="sng" dirty="0">
                <a:solidFill>
                  <a:schemeClr val="tx1"/>
                </a:solidFill>
                <a:latin typeface="Times New Roman" panose="02020603050405020304" pitchFamily="18" charset="0"/>
                <a:cs typeface="Times New Roman" panose="02020603050405020304" pitchFamily="18" charset="0"/>
              </a:rPr>
              <a:t>Мета: </a:t>
            </a:r>
            <a:r>
              <a:rPr lang="uk-UA" sz="3200" b="1" dirty="0">
                <a:solidFill>
                  <a:schemeClr val="tx1"/>
                </a:solidFill>
                <a:latin typeface="Times New Roman" panose="02020603050405020304" pitchFamily="18" charset="0"/>
                <a:cs typeface="Times New Roman" panose="02020603050405020304" pitchFamily="18" charset="0"/>
              </a:rPr>
              <a:t/>
            </a:r>
            <a:br>
              <a:rPr lang="uk-UA" sz="3200" b="1" dirty="0">
                <a:solidFill>
                  <a:schemeClr val="tx1"/>
                </a:solidFill>
                <a:latin typeface="Times New Roman" panose="02020603050405020304" pitchFamily="18" charset="0"/>
                <a:cs typeface="Times New Roman" panose="02020603050405020304" pitchFamily="18" charset="0"/>
              </a:rPr>
            </a:br>
            <a:r>
              <a:rPr lang="uk-UA" sz="3200" b="1" i="1" dirty="0">
                <a:solidFill>
                  <a:schemeClr val="tx1"/>
                </a:solidFill>
                <a:latin typeface="Times New Roman" panose="02020603050405020304" pitchFamily="18" charset="0"/>
                <a:cs typeface="Times New Roman" panose="02020603050405020304" pitchFamily="18" charset="0"/>
              </a:rPr>
              <a:t>Навчальна </a:t>
            </a:r>
            <a:r>
              <a:rPr lang="uk-UA" sz="3200" b="1" dirty="0">
                <a:solidFill>
                  <a:schemeClr val="tx1"/>
                </a:solidFill>
                <a:latin typeface="Times New Roman" panose="02020603050405020304" pitchFamily="18" charset="0"/>
                <a:cs typeface="Times New Roman" panose="02020603050405020304" pitchFamily="18" charset="0"/>
              </a:rPr>
              <a:t>–  ознайомити учнів з довідковим апаратом документів архіву</a:t>
            </a:r>
            <a:br>
              <a:rPr lang="uk-UA" sz="3200" b="1" dirty="0">
                <a:solidFill>
                  <a:schemeClr val="tx1"/>
                </a:solidFill>
                <a:latin typeface="Times New Roman" panose="02020603050405020304" pitchFamily="18" charset="0"/>
                <a:cs typeface="Times New Roman" panose="02020603050405020304" pitchFamily="18" charset="0"/>
              </a:rPr>
            </a:br>
            <a:r>
              <a:rPr lang="uk-UA" sz="3200" b="1" i="1" dirty="0">
                <a:solidFill>
                  <a:schemeClr val="tx1"/>
                </a:solidFill>
                <a:latin typeface="Times New Roman" panose="02020603050405020304" pitchFamily="18" charset="0"/>
                <a:cs typeface="Times New Roman" panose="02020603050405020304" pitchFamily="18" charset="0"/>
              </a:rPr>
              <a:t>Розвивальна</a:t>
            </a:r>
            <a:r>
              <a:rPr lang="uk-UA" sz="3200" b="1" dirty="0">
                <a:solidFill>
                  <a:schemeClr val="tx1"/>
                </a:solidFill>
                <a:latin typeface="Times New Roman" panose="02020603050405020304" pitchFamily="18" charset="0"/>
                <a:cs typeface="Times New Roman" panose="02020603050405020304" pitchFamily="18" charset="0"/>
              </a:rPr>
              <a:t> – навички самостійного пошуку і аналізу інформації, логічне мислення, пізнавальний інтерес, ініціативу, культуру мовлення, чіткість і точність думки.</a:t>
            </a:r>
            <a:br>
              <a:rPr lang="uk-UA" sz="3200" b="1" dirty="0">
                <a:solidFill>
                  <a:schemeClr val="tx1"/>
                </a:solidFill>
                <a:latin typeface="Times New Roman" panose="02020603050405020304" pitchFamily="18" charset="0"/>
                <a:cs typeface="Times New Roman" panose="02020603050405020304" pitchFamily="18" charset="0"/>
              </a:rPr>
            </a:br>
            <a:r>
              <a:rPr lang="uk-UA" sz="3200" b="1" i="1" dirty="0">
                <a:solidFill>
                  <a:schemeClr val="tx1"/>
                </a:solidFill>
                <a:latin typeface="Times New Roman" panose="02020603050405020304" pitchFamily="18" charset="0"/>
                <a:cs typeface="Times New Roman" panose="02020603050405020304" pitchFamily="18" charset="0"/>
              </a:rPr>
              <a:t>Виховна</a:t>
            </a:r>
            <a:r>
              <a:rPr lang="uk-UA" sz="3200" b="1" dirty="0">
                <a:solidFill>
                  <a:schemeClr val="tx1"/>
                </a:solidFill>
                <a:latin typeface="Times New Roman" panose="02020603050405020304" pitchFamily="18" charset="0"/>
                <a:cs typeface="Times New Roman" panose="02020603050405020304" pitchFamily="18" charset="0"/>
              </a:rPr>
              <a:t> – виховувати в учнів свідому дисципліну та вчити раціональному використанню навчального часу; вказати на необхідність відпрацювання таких особистих якостей, як: організованість, акуратність, дисциплінованість, витримка.</a:t>
            </a:r>
            <a:r>
              <a:rPr lang="uk-UA" dirty="0"/>
              <a:t/>
            </a:r>
            <a:br>
              <a:rPr lang="uk-UA" dirty="0"/>
            </a:br>
            <a:endParaRPr lang="uk-UA" dirty="0"/>
          </a:p>
        </p:txBody>
      </p:sp>
    </p:spTree>
    <p:extLst>
      <p:ext uri="{BB962C8B-B14F-4D97-AF65-F5344CB8AC3E}">
        <p14:creationId xmlns:p14="http://schemas.microsoft.com/office/powerpoint/2010/main" val="1881204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96752"/>
            <a:ext cx="8856984" cy="5472608"/>
          </a:xfrm>
        </p:spPr>
        <p:txBody>
          <a:bodyPr>
            <a:normAutofit fontScale="90000"/>
          </a:bodyPr>
          <a:lstStyle/>
          <a:p>
            <a:r>
              <a:rPr lang="uk-UA" sz="2700" b="1" dirty="0">
                <a:ln w="11430"/>
                <a:solidFill>
                  <a:prstClr val="black"/>
                </a:solidFill>
                <a:latin typeface="Times New Roman" pitchFamily="18" charset="0"/>
                <a:ea typeface="Calibri" pitchFamily="34" charset="0"/>
                <a:cs typeface="Times New Roman" pitchFamily="18" charset="0"/>
              </a:rPr>
              <a:t>ІНСТРУКТАЖ З ОХОРОНИ ПРАЦІ</a:t>
            </a:r>
            <a:br>
              <a:rPr lang="uk-UA" sz="2700" b="1" dirty="0">
                <a:ln w="11430"/>
                <a:solidFill>
                  <a:prstClr val="black"/>
                </a:solidFill>
                <a:latin typeface="Times New Roman" pitchFamily="18" charset="0"/>
                <a:ea typeface="Calibri" pitchFamily="34" charset="0"/>
                <a:cs typeface="Times New Roman" pitchFamily="18" charset="0"/>
              </a:rPr>
            </a:br>
            <a:r>
              <a:rPr lang="uk-UA" sz="2700" dirty="0">
                <a:ln w="11430"/>
                <a:solidFill>
                  <a:prstClr val="black"/>
                </a:solidFill>
                <a:latin typeface="Times New Roman" pitchFamily="18" charset="0"/>
                <a:ea typeface="Calibri" pitchFamily="34" charset="0"/>
                <a:cs typeface="Times New Roman" pitchFamily="18" charset="0"/>
              </a:rPr>
              <a:t/>
            </a:r>
            <a:br>
              <a:rPr lang="uk-UA" sz="2700" dirty="0">
                <a:ln w="11430"/>
                <a:solidFill>
                  <a:prstClr val="black"/>
                </a:solidFill>
                <a:latin typeface="Times New Roman" pitchFamily="18" charset="0"/>
                <a:ea typeface="Calibri" pitchFamily="34" charset="0"/>
                <a:cs typeface="Times New Roman" pitchFamily="18" charset="0"/>
              </a:rPr>
            </a:br>
            <a:r>
              <a:rPr lang="uk-UA" sz="2700" dirty="0">
                <a:ln w="11430"/>
                <a:solidFill>
                  <a:prstClr val="black"/>
                </a:solidFill>
                <a:latin typeface="Times New Roman" pitchFamily="18" charset="0"/>
                <a:ea typeface="Calibri" pitchFamily="34" charset="0"/>
                <a:cs typeface="Times New Roman" pitchFamily="18" charset="0"/>
              </a:rPr>
              <a:t>При виконанні навчально-виробничих вправ:</a:t>
            </a:r>
            <a:br>
              <a:rPr lang="uk-UA" sz="2700" dirty="0">
                <a:ln w="11430"/>
                <a:solidFill>
                  <a:prstClr val="black"/>
                </a:solidFill>
                <a:latin typeface="Times New Roman" pitchFamily="18" charset="0"/>
                <a:ea typeface="Calibri" pitchFamily="34" charset="0"/>
                <a:cs typeface="Times New Roman" pitchFamily="18" charset="0"/>
              </a:rPr>
            </a:br>
            <a:r>
              <a:rPr lang="uk-UA" sz="2700" dirty="0">
                <a:ln w="11430"/>
                <a:solidFill>
                  <a:prstClr val="black"/>
                </a:solidFill>
                <a:latin typeface="Times New Roman" pitchFamily="18" charset="0"/>
                <a:ea typeface="Calibri" pitchFamily="34" charset="0"/>
                <a:cs typeface="Times New Roman" pitchFamily="18" charset="0"/>
              </a:rPr>
              <a:t>- </a:t>
            </a:r>
            <a:r>
              <a:rPr lang="uk-UA" sz="2700" dirty="0">
                <a:ln w="11430"/>
                <a:solidFill>
                  <a:prstClr val="black"/>
                </a:solidFill>
                <a:latin typeface="Times New Roman" pitchFamily="18" charset="0"/>
                <a:cs typeface="Times New Roman" pitchFamily="18" charset="0"/>
              </a:rPr>
              <a:t>виконувати тільки ту роботу, яка передбачена темою уроку;</a:t>
            </a:r>
            <a:r>
              <a:rPr lang="ru-RU" sz="2700" dirty="0">
                <a:ln w="11430"/>
                <a:solidFill>
                  <a:prstClr val="black"/>
                </a:solidFill>
                <a:latin typeface="Times New Roman" pitchFamily="18" charset="0"/>
                <a:cs typeface="Times New Roman" pitchFamily="18" charset="0"/>
              </a:rPr>
              <a:t/>
            </a:r>
            <a:br>
              <a:rPr lang="ru-RU" sz="2700" dirty="0">
                <a:ln w="11430"/>
                <a:solidFill>
                  <a:prstClr val="black"/>
                </a:solidFill>
                <a:latin typeface="Times New Roman" pitchFamily="18" charset="0"/>
                <a:cs typeface="Times New Roman" pitchFamily="18" charset="0"/>
              </a:rPr>
            </a:br>
            <a:r>
              <a:rPr lang="ru-RU" sz="2700" dirty="0">
                <a:ln w="11430"/>
                <a:solidFill>
                  <a:prstClr val="black"/>
                </a:solidFill>
                <a:latin typeface="Times New Roman" pitchFamily="18" charset="0"/>
                <a:cs typeface="Times New Roman" pitchFamily="18" charset="0"/>
              </a:rPr>
              <a:t>- </a:t>
            </a:r>
            <a:r>
              <a:rPr lang="uk-UA" sz="2700" dirty="0">
                <a:ln w="11430"/>
                <a:solidFill>
                  <a:prstClr val="black"/>
                </a:solidFill>
                <a:latin typeface="Times New Roman" pitchFamily="18" charset="0"/>
                <a:cs typeface="Times New Roman" pitchFamily="18" charset="0"/>
              </a:rPr>
              <a:t>під час виконання завдання використовувати тільки ті знаряддя праці, які передбачені темою уроку;</a:t>
            </a:r>
            <a:r>
              <a:rPr lang="ru-RU" sz="2700" dirty="0">
                <a:ln w="11430"/>
                <a:solidFill>
                  <a:prstClr val="black"/>
                </a:solidFill>
                <a:latin typeface="Times New Roman" pitchFamily="18" charset="0"/>
                <a:cs typeface="Times New Roman" pitchFamily="18" charset="0"/>
              </a:rPr>
              <a:t/>
            </a:r>
            <a:br>
              <a:rPr lang="ru-RU" sz="2700" dirty="0">
                <a:ln w="11430"/>
                <a:solidFill>
                  <a:prstClr val="black"/>
                </a:solidFill>
                <a:latin typeface="Times New Roman" pitchFamily="18" charset="0"/>
                <a:cs typeface="Times New Roman" pitchFamily="18" charset="0"/>
              </a:rPr>
            </a:br>
            <a:r>
              <a:rPr lang="ru-RU" sz="2700" dirty="0">
                <a:ln w="11430"/>
                <a:solidFill>
                  <a:prstClr val="black"/>
                </a:solidFill>
                <a:latin typeface="Times New Roman" pitchFamily="18" charset="0"/>
                <a:cs typeface="Times New Roman" pitchFamily="18" charset="0"/>
              </a:rPr>
              <a:t>- </a:t>
            </a:r>
            <a:r>
              <a:rPr lang="uk-UA" sz="2700" dirty="0">
                <a:ln w="11430"/>
                <a:solidFill>
                  <a:prstClr val="black"/>
                </a:solidFill>
                <a:latin typeface="Times New Roman" pitchFamily="18" charset="0"/>
                <a:cs typeface="Times New Roman" pitchFamily="18" charset="0"/>
              </a:rPr>
              <a:t>під час виконання навчально-виробничих вправ використовувати канцелярське приладдя тільки за призначенням;</a:t>
            </a:r>
            <a:r>
              <a:rPr lang="ru-RU" sz="2700" dirty="0">
                <a:ln w="11430"/>
                <a:solidFill>
                  <a:prstClr val="black"/>
                </a:solidFill>
                <a:latin typeface="Times New Roman" panose="02020603050405020304" pitchFamily="18" charset="0"/>
                <a:cs typeface="Times New Roman" panose="02020603050405020304" pitchFamily="18" charset="0"/>
              </a:rPr>
              <a:t/>
            </a:r>
            <a:br>
              <a:rPr lang="ru-RU" sz="2700" dirty="0">
                <a:ln w="11430"/>
                <a:solidFill>
                  <a:prstClr val="black"/>
                </a:solidFill>
                <a:latin typeface="Times New Roman" panose="02020603050405020304" pitchFamily="18" charset="0"/>
                <a:cs typeface="Times New Roman" panose="02020603050405020304" pitchFamily="18" charset="0"/>
              </a:rPr>
            </a:br>
            <a:r>
              <a:rPr lang="ru-RU" sz="2700" dirty="0">
                <a:ln w="11430"/>
                <a:solidFill>
                  <a:prstClr val="black"/>
                </a:solidFill>
                <a:latin typeface="Times New Roman" panose="02020603050405020304" pitchFamily="18" charset="0"/>
                <a:cs typeface="Times New Roman" panose="02020603050405020304" pitchFamily="18" charset="0"/>
              </a:rPr>
              <a:t>- </a:t>
            </a:r>
            <a:r>
              <a:rPr lang="uk-UA" sz="2700" dirty="0">
                <a:ln w="11430"/>
                <a:solidFill>
                  <a:prstClr val="black"/>
                </a:solidFill>
                <a:latin typeface="Times New Roman" pitchFamily="18" charset="0"/>
                <a:ea typeface="Calibri" pitchFamily="34" charset="0"/>
                <a:cs typeface="Times New Roman" pitchFamily="18" charset="0"/>
              </a:rPr>
              <a:t>знати і виконувати вимоги нормативних актів з охорони праці та пожежної безпеки.</a:t>
            </a:r>
            <a:r>
              <a:rPr lang="ru-RU" sz="2700" dirty="0">
                <a:ln w="11430"/>
                <a:solidFill>
                  <a:prstClr val="black"/>
                </a:solidFill>
                <a:latin typeface="Times New Roman" panose="02020603050405020304" pitchFamily="18" charset="0"/>
                <a:cs typeface="Times New Roman" panose="02020603050405020304" pitchFamily="18" charset="0"/>
              </a:rPr>
              <a:t/>
            </a:r>
            <a:br>
              <a:rPr lang="ru-RU" sz="2700" dirty="0">
                <a:ln w="11430"/>
                <a:solidFill>
                  <a:prstClr val="black"/>
                </a:solidFill>
                <a:latin typeface="Times New Roman" panose="02020603050405020304" pitchFamily="18" charset="0"/>
                <a:cs typeface="Times New Roman" panose="02020603050405020304" pitchFamily="18" charset="0"/>
              </a:rPr>
            </a:br>
            <a:r>
              <a:rPr lang="ru-RU" sz="2700" dirty="0">
                <a:ln w="11430"/>
                <a:solidFill>
                  <a:prstClr val="black"/>
                </a:solidFill>
                <a:latin typeface="Times New Roman" panose="02020603050405020304" pitchFamily="18" charset="0"/>
                <a:cs typeface="Times New Roman" panose="02020603050405020304" pitchFamily="18" charset="0"/>
              </a:rPr>
              <a:t>- </a:t>
            </a:r>
            <a:r>
              <a:rPr lang="uk-UA" sz="2700" dirty="0">
                <a:ln w="11430"/>
                <a:solidFill>
                  <a:prstClr val="black"/>
                </a:solidFill>
                <a:latin typeface="Times New Roman" pitchFamily="18" charset="0"/>
                <a:ea typeface="Calibri" pitchFamily="34" charset="0"/>
                <a:cs typeface="Times New Roman" pitchFamily="18" charset="0"/>
              </a:rPr>
              <a:t>пам’ятати про особисту відповідальність за недотримання вимог і правил з охорони праці та пожежної безпеки;</a:t>
            </a:r>
            <a:r>
              <a:rPr lang="ru-RU" sz="2700" dirty="0">
                <a:ln w="11430"/>
                <a:solidFill>
                  <a:prstClr val="black"/>
                </a:solidFill>
                <a:latin typeface="Times New Roman" panose="02020603050405020304" pitchFamily="18" charset="0"/>
                <a:cs typeface="Times New Roman" panose="02020603050405020304" pitchFamily="18" charset="0"/>
              </a:rPr>
              <a:t/>
            </a:r>
            <a:br>
              <a:rPr lang="ru-RU" sz="2700" dirty="0">
                <a:ln w="11430"/>
                <a:solidFill>
                  <a:prstClr val="black"/>
                </a:solidFill>
                <a:latin typeface="Times New Roman" panose="02020603050405020304" pitchFamily="18" charset="0"/>
                <a:cs typeface="Times New Roman" panose="02020603050405020304" pitchFamily="18" charset="0"/>
              </a:rPr>
            </a:br>
            <a:r>
              <a:rPr lang="ru-RU" sz="2700" dirty="0">
                <a:ln w="11430"/>
                <a:solidFill>
                  <a:prstClr val="black"/>
                </a:solidFill>
                <a:latin typeface="Times New Roman" panose="02020603050405020304" pitchFamily="18" charset="0"/>
                <a:cs typeface="Times New Roman" panose="02020603050405020304" pitchFamily="18" charset="0"/>
              </a:rPr>
              <a:t>- </a:t>
            </a:r>
            <a:r>
              <a:rPr lang="uk-UA" sz="2700" dirty="0">
                <a:ln w="11430"/>
                <a:solidFill>
                  <a:prstClr val="black"/>
                </a:solidFill>
                <a:latin typeface="Times New Roman" pitchFamily="18" charset="0"/>
                <a:ea typeface="Calibri" pitchFamily="34" charset="0"/>
                <a:cs typeface="Times New Roman" pitchFamily="18" charset="0"/>
              </a:rPr>
              <a:t>підтримувати належні санітарні умови на робочому місці.</a:t>
            </a:r>
            <a:r>
              <a:rPr lang="ru-RU" sz="3600" b="1" dirty="0">
                <a:ln w="11430"/>
                <a:solidFill>
                  <a:srgbClr val="8064A2">
                    <a:lumMod val="75000"/>
                  </a:srgbClr>
                </a:solidFill>
                <a:effectLst>
                  <a:outerShdw blurRad="80000" dist="40000" dir="5040000" algn="tl">
                    <a:srgbClr val="000000">
                      <a:alpha val="30000"/>
                    </a:srgbClr>
                  </a:outerShdw>
                </a:effectLst>
                <a:latin typeface="Calibri"/>
              </a:rPr>
              <a:t/>
            </a:r>
            <a:br>
              <a:rPr lang="ru-RU" sz="3600" b="1" dirty="0">
                <a:ln w="11430"/>
                <a:solidFill>
                  <a:srgbClr val="8064A2">
                    <a:lumMod val="75000"/>
                  </a:srgbClr>
                </a:solidFill>
                <a:effectLst>
                  <a:outerShdw blurRad="80000" dist="40000" dir="5040000" algn="tl">
                    <a:srgbClr val="000000">
                      <a:alpha val="30000"/>
                    </a:srgbClr>
                  </a:outerShdw>
                </a:effectLst>
                <a:latin typeface="Calibri"/>
              </a:rPr>
            </a:br>
            <a:endParaRPr lang="uk-UA" dirty="0"/>
          </a:p>
        </p:txBody>
      </p:sp>
    </p:spTree>
    <p:extLst>
      <p:ext uri="{BB962C8B-B14F-4D97-AF65-F5344CB8AC3E}">
        <p14:creationId xmlns:p14="http://schemas.microsoft.com/office/powerpoint/2010/main" val="3711587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052736"/>
            <a:ext cx="8712968" cy="5472608"/>
          </a:xfrm>
        </p:spPr>
        <p:txBody>
          <a:bodyPr>
            <a:normAutofit/>
          </a:bodyPr>
          <a:lstStyle/>
          <a:p>
            <a:pPr indent="450215" algn="l">
              <a:lnSpc>
                <a:spcPct val="115000"/>
              </a:lnSpc>
              <a:spcAft>
                <a:spcPts val="0"/>
              </a:spcAft>
            </a:pPr>
            <a:r>
              <a:rPr lang="ru-RU" sz="2000" b="1" kern="1600" dirty="0">
                <a:solidFill>
                  <a:srgbClr val="000000"/>
                </a:solidFill>
                <a:latin typeface="Times New Roman" panose="02020603050405020304" pitchFamily="18" charset="0"/>
                <a:ea typeface="Times New Roman"/>
                <a:cs typeface="Times New Roman" panose="02020603050405020304" pitchFamily="18" charset="0"/>
              </a:rPr>
              <a:t>ПОРЯДОК ПІДГОТОВКИ ДОКУМЕНТІВ ДО ПЕРЕДАВАННЯ НА АРХІВНЕ ЗБЕРІГАННЯ</a:t>
            </a:r>
            <a:r>
              <a:rPr lang="uk-UA" sz="2000" dirty="0">
                <a:latin typeface="Times New Roman" panose="02020603050405020304" pitchFamily="18" charset="0"/>
                <a:ea typeface="Calibri"/>
                <a:cs typeface="Times New Roman" panose="02020603050405020304" pitchFamily="18" charset="0"/>
              </a:rPr>
              <a:t/>
            </a:r>
            <a:br>
              <a:rPr lang="uk-UA" sz="2000" dirty="0">
                <a:latin typeface="Times New Roman" panose="02020603050405020304" pitchFamily="18" charset="0"/>
                <a:ea typeface="Calibri"/>
                <a:cs typeface="Times New Roman" panose="02020603050405020304" pitchFamily="18" charset="0"/>
              </a:rPr>
            </a:br>
            <a:r>
              <a:rPr lang="uk-UA" sz="2000" dirty="0">
                <a:solidFill>
                  <a:srgbClr val="000000"/>
                </a:solidFill>
                <a:latin typeface="Times New Roman" panose="02020603050405020304" pitchFamily="18" charset="0"/>
                <a:ea typeface="Times New Roman"/>
                <a:cs typeface="Times New Roman" panose="02020603050405020304" pitchFamily="18" charset="0"/>
              </a:rPr>
              <a:t>ПІДГОТОВКА ДОКУМЕНТІВ до передавання на архівне зберігання включає проведення експертизи цінності документів, формування та оформлення справ, складання описів справ і актів про вилучення для знищення документів, не внесених до НАФ, передавання справ до архіву установи</a:t>
            </a:r>
            <a:r>
              <a:rPr lang="uk-UA" sz="2000" dirty="0" smtClean="0">
                <a:solidFill>
                  <a:srgbClr val="000000"/>
                </a:solidFill>
                <a:latin typeface="Times New Roman" panose="02020603050405020304" pitchFamily="18" charset="0"/>
                <a:ea typeface="Times New Roman"/>
                <a:cs typeface="Times New Roman" panose="02020603050405020304" pitchFamily="18" charset="0"/>
              </a:rPr>
              <a:t>.</a:t>
            </a:r>
            <a:br>
              <a:rPr lang="uk-UA" sz="2000" dirty="0" smtClean="0">
                <a:solidFill>
                  <a:srgbClr val="000000"/>
                </a:solidFill>
                <a:latin typeface="Times New Roman" panose="02020603050405020304" pitchFamily="18" charset="0"/>
                <a:ea typeface="Times New Roman"/>
                <a:cs typeface="Times New Roman" panose="02020603050405020304" pitchFamily="18" charset="0"/>
              </a:rPr>
            </a:br>
            <a:r>
              <a:rPr lang="uk-UA" sz="2000" dirty="0" smtClean="0">
                <a:solidFill>
                  <a:srgbClr val="000000"/>
                </a:solidFill>
                <a:latin typeface="Times New Roman" panose="02020603050405020304" pitchFamily="18" charset="0"/>
                <a:ea typeface="Times New Roman"/>
                <a:cs typeface="Times New Roman" panose="02020603050405020304" pitchFamily="18" charset="0"/>
              </a:rPr>
              <a:t/>
            </a:r>
            <a:br>
              <a:rPr lang="uk-UA" sz="2000" dirty="0" smtClean="0">
                <a:solidFill>
                  <a:srgbClr val="000000"/>
                </a:solidFill>
                <a:latin typeface="Times New Roman" panose="02020603050405020304" pitchFamily="18" charset="0"/>
                <a:ea typeface="Times New Roman"/>
                <a:cs typeface="Times New Roman" panose="02020603050405020304" pitchFamily="18" charset="0"/>
              </a:rPr>
            </a:br>
            <a:r>
              <a:rPr lang="uk-UA" sz="2000" dirty="0" smtClean="0">
                <a:solidFill>
                  <a:srgbClr val="000000"/>
                </a:solidFill>
                <a:latin typeface="Times New Roman" panose="02020603050405020304" pitchFamily="18" charset="0"/>
                <a:ea typeface="Times New Roman"/>
                <a:cs typeface="Times New Roman" panose="02020603050405020304" pitchFamily="18" charset="0"/>
              </a:rPr>
              <a:t>	</a:t>
            </a:r>
            <a:r>
              <a:rPr lang="uk-UA" sz="2000" dirty="0" smtClean="0">
                <a:solidFill>
                  <a:srgbClr val="000000"/>
                </a:solidFill>
                <a:latin typeface="Times New Roman"/>
                <a:ea typeface="Times New Roman"/>
                <a:cs typeface="Times New Roman"/>
              </a:rPr>
              <a:t>Жодне </a:t>
            </a:r>
            <a:r>
              <a:rPr lang="uk-UA" sz="2000" dirty="0">
                <a:solidFill>
                  <a:srgbClr val="000000"/>
                </a:solidFill>
                <a:latin typeface="Times New Roman"/>
                <a:ea typeface="Times New Roman"/>
                <a:cs typeface="Times New Roman"/>
              </a:rPr>
              <a:t>суспільство не в змозі зберігати всю створювану ним документацію в повному обсязі, оскільки зберігання документів пов'язане зі значними матеріальними витратами. Окрім того, більшість документів втрачають свою цінність і практичне значення через певний період часу, і подальше їх зберігання є недоцільним. З огляду на зазначене здійснюється експертиза цінності інформації, що міститься в документах. Після визначення цінності документів вони можуть бути знищені або залишені на тимчасове, тривале (понад 10 років) або постійне (довічне) зберігання</a:t>
            </a:r>
            <a:r>
              <a:rPr lang="uk-UA" sz="1400" dirty="0" smtClean="0">
                <a:solidFill>
                  <a:srgbClr val="000000"/>
                </a:solidFill>
                <a:latin typeface="Times New Roman"/>
                <a:ea typeface="Times New Roman"/>
                <a:cs typeface="Times New Roman"/>
              </a:rPr>
              <a:t>.</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813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260648"/>
            <a:ext cx="8892480" cy="5976664"/>
          </a:xfrm>
        </p:spPr>
        <p:txBody>
          <a:bodyPr>
            <a:normAutofit/>
          </a:bodyPr>
          <a:lstStyle/>
          <a:p>
            <a:pPr indent="450215" algn="just">
              <a:lnSpc>
                <a:spcPct val="115000"/>
              </a:lnSpc>
              <a:spcAft>
                <a:spcPts val="0"/>
              </a:spcAft>
            </a:pPr>
            <a:r>
              <a:rPr lang="uk-UA" b="1" dirty="0">
                <a:solidFill>
                  <a:srgbClr val="000000"/>
                </a:solidFill>
                <a:latin typeface="Times New Roman"/>
                <a:ea typeface="Times New Roman"/>
                <a:cs typeface="Arial"/>
              </a:rPr>
              <a:t>Нормативно-правове забезпечення експертизи цінності документів</a:t>
            </a:r>
            <a:endParaRPr lang="uk-UA" sz="1800" dirty="0">
              <a:latin typeface="Calibri"/>
              <a:ea typeface="Calibri"/>
              <a:cs typeface="Times New Roman"/>
            </a:endParaRPr>
          </a:p>
          <a:p>
            <a:pPr indent="450215" algn="just">
              <a:lnSpc>
                <a:spcPct val="115000"/>
              </a:lnSpc>
              <a:spcAft>
                <a:spcPts val="0"/>
              </a:spcAft>
            </a:pPr>
            <a:r>
              <a:rPr lang="uk-UA" dirty="0">
                <a:solidFill>
                  <a:srgbClr val="000000"/>
                </a:solidFill>
                <a:latin typeface="Times New Roman"/>
                <a:ea typeface="Times New Roman"/>
                <a:cs typeface="Times New Roman"/>
              </a:rPr>
              <a:t>Сучасні нормативно-правові акти з питань архівної справи визначають експертизу цінності документів як усебічне вивчення документів з метою внесення їх до НАФ або вилучення з нього, проведення грошової оцінки документів НАФ, віднесення їх до категорії унікальних та встановлення строків зберігання документів, що не підлягають внесенню до </a:t>
            </a:r>
            <a:r>
              <a:rPr lang="uk-UA" dirty="0" smtClean="0">
                <a:solidFill>
                  <a:srgbClr val="000000"/>
                </a:solidFill>
                <a:latin typeface="Times New Roman"/>
                <a:ea typeface="Times New Roman"/>
                <a:cs typeface="Times New Roman"/>
              </a:rPr>
              <a:t>НАФ.</a:t>
            </a:r>
            <a:endParaRPr lang="uk-UA" sz="1800" dirty="0">
              <a:latin typeface="Calibri"/>
              <a:ea typeface="Calibri"/>
              <a:cs typeface="Times New Roman"/>
            </a:endParaRPr>
          </a:p>
          <a:p>
            <a:pPr indent="450215" algn="just">
              <a:lnSpc>
                <a:spcPct val="115000"/>
              </a:lnSpc>
              <a:spcAft>
                <a:spcPts val="0"/>
              </a:spcAft>
            </a:pPr>
            <a:r>
              <a:rPr lang="uk-UA" dirty="0">
                <a:solidFill>
                  <a:srgbClr val="000000"/>
                </a:solidFill>
                <a:latin typeface="Times New Roman"/>
                <a:ea typeface="Times New Roman"/>
                <a:cs typeface="Times New Roman"/>
              </a:rPr>
              <a:t>Експертиза цінності документів та комплектування вітчизняних архівів мають вирішувати завдання забезпечення українського суспільства ретроспективною інформацією, створення репрезентативної джерельної бази. Що відбиває всі аспекти його життя. Документи вносяться до НАФ на підставі експертизи їх цінності в порядку, встановленому </a:t>
            </a:r>
            <a:r>
              <a:rPr lang="uk-UA" dirty="0" err="1">
                <a:solidFill>
                  <a:srgbClr val="000000"/>
                </a:solidFill>
                <a:latin typeface="Times New Roman"/>
                <a:ea typeface="Times New Roman"/>
                <a:cs typeface="Times New Roman"/>
              </a:rPr>
              <a:t>Держкомархівом</a:t>
            </a:r>
            <a:r>
              <a:rPr lang="uk-UA" dirty="0">
                <a:solidFill>
                  <a:srgbClr val="000000"/>
                </a:solidFill>
                <a:latin typeface="Times New Roman"/>
                <a:ea typeface="Times New Roman"/>
                <a:cs typeface="Times New Roman"/>
              </a:rPr>
              <a:t> </a:t>
            </a:r>
            <a:r>
              <a:rPr lang="uk-UA" dirty="0" smtClean="0">
                <a:solidFill>
                  <a:srgbClr val="000000"/>
                </a:solidFill>
                <a:latin typeface="Times New Roman"/>
                <a:ea typeface="Times New Roman"/>
                <a:cs typeface="Times New Roman"/>
              </a:rPr>
              <a:t>. </a:t>
            </a:r>
            <a:r>
              <a:rPr lang="uk-UA" dirty="0">
                <a:solidFill>
                  <a:srgbClr val="000000"/>
                </a:solidFill>
                <a:latin typeface="Times New Roman"/>
                <a:ea typeface="Times New Roman"/>
                <a:cs typeface="Times New Roman"/>
              </a:rPr>
              <a:t>Це означає впровадження єдиних принципів і критеріїв експертизи Цінності документів як державних, так і недержавних установ. Державні архівні установи, архівні відділи міських рад визначають джерела формування НАФ у зоні свого комплектування та видовий склад його документів, ведуть облік документів НАФ, контролюють їх збереженість</a:t>
            </a:r>
            <a:r>
              <a:rPr lang="uk-UA" dirty="0" smtClean="0">
                <a:solidFill>
                  <a:srgbClr val="000000"/>
                </a:solidFill>
                <a:latin typeface="Times New Roman"/>
                <a:ea typeface="Times New Roman"/>
                <a:cs typeface="Times New Roman"/>
              </a:rPr>
              <a:t>.</a:t>
            </a:r>
            <a:endParaRPr lang="uk-UA" sz="1800" dirty="0">
              <a:latin typeface="Calibri"/>
              <a:ea typeface="Calibri"/>
              <a:cs typeface="Times New Roman"/>
            </a:endParaRPr>
          </a:p>
        </p:txBody>
      </p:sp>
    </p:spTree>
    <p:extLst>
      <p:ext uri="{BB962C8B-B14F-4D97-AF65-F5344CB8AC3E}">
        <p14:creationId xmlns:p14="http://schemas.microsoft.com/office/powerpoint/2010/main" val="171946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260648"/>
            <a:ext cx="9144000" cy="6597352"/>
          </a:xfrm>
        </p:spPr>
        <p:txBody>
          <a:bodyPr/>
          <a:lstStyle/>
          <a:p>
            <a:pPr indent="450215" algn="just">
              <a:lnSpc>
                <a:spcPct val="115000"/>
              </a:lnSpc>
              <a:spcAft>
                <a:spcPts val="0"/>
              </a:spcAft>
            </a:pPr>
            <a:r>
              <a:rPr lang="uk-UA" sz="2400" b="1" dirty="0">
                <a:solidFill>
                  <a:srgbClr val="000000"/>
                </a:solidFill>
                <a:latin typeface="Times New Roman"/>
                <a:ea typeface="Times New Roman"/>
                <a:cs typeface="Arial"/>
              </a:rPr>
              <a:t>Посібники з відбору документів на всіх стадіях (етапах) експертизи їх цінності</a:t>
            </a:r>
            <a:endParaRPr lang="uk-UA" dirty="0">
              <a:latin typeface="Calibri"/>
              <a:ea typeface="Calibri"/>
              <a:cs typeface="Times New Roman"/>
            </a:endParaRPr>
          </a:p>
          <a:p>
            <a:pPr indent="450215" algn="just">
              <a:lnSpc>
                <a:spcPct val="115000"/>
              </a:lnSpc>
              <a:spcAft>
                <a:spcPts val="0"/>
              </a:spcAft>
            </a:pPr>
            <a:r>
              <a:rPr lang="uk-UA" dirty="0">
                <a:solidFill>
                  <a:srgbClr val="000000"/>
                </a:solidFill>
                <a:latin typeface="Times New Roman"/>
                <a:ea typeface="Times New Roman"/>
                <a:cs typeface="Times New Roman"/>
              </a:rPr>
              <a:t>Основними нормативними та методичними посібниками, що використовуються під час проведення експертизи цінності, є переліки документів та номенклатури справ.</a:t>
            </a:r>
            <a:endParaRPr lang="uk-UA" sz="1800" dirty="0">
              <a:latin typeface="Calibri"/>
              <a:ea typeface="Calibri"/>
              <a:cs typeface="Times New Roman"/>
            </a:endParaRPr>
          </a:p>
          <a:p>
            <a:pPr indent="450215" algn="just">
              <a:lnSpc>
                <a:spcPct val="115000"/>
              </a:lnSpc>
              <a:spcAft>
                <a:spcPts val="0"/>
              </a:spcAft>
            </a:pPr>
            <a:r>
              <a:rPr lang="uk-UA" i="1" dirty="0">
                <a:solidFill>
                  <a:srgbClr val="000000"/>
                </a:solidFill>
                <a:latin typeface="Times New Roman"/>
                <a:ea typeface="Times New Roman"/>
                <a:cs typeface="Times New Roman"/>
              </a:rPr>
              <a:t>Переліки документів</a:t>
            </a:r>
            <a:r>
              <a:rPr lang="uk-UA" dirty="0">
                <a:solidFill>
                  <a:srgbClr val="000000"/>
                </a:solidFill>
                <a:latin typeface="Times New Roman"/>
                <a:ea typeface="Times New Roman"/>
                <a:cs typeface="Times New Roman"/>
              </a:rPr>
              <a:t> є основним засобом відбору документів до складу НАФ. Вони дозволяють об'єктивно, науково </a:t>
            </a:r>
            <a:r>
              <a:rPr lang="uk-UA" dirty="0" err="1">
                <a:solidFill>
                  <a:srgbClr val="000000"/>
                </a:solidFill>
                <a:latin typeface="Times New Roman"/>
                <a:ea typeface="Times New Roman"/>
                <a:cs typeface="Times New Roman"/>
              </a:rPr>
              <a:t>обгрунтовано</a:t>
            </a:r>
            <a:r>
              <a:rPr lang="uk-UA" dirty="0">
                <a:solidFill>
                  <a:srgbClr val="000000"/>
                </a:solidFill>
                <a:latin typeface="Times New Roman"/>
                <a:ea typeface="Times New Roman"/>
                <a:cs typeface="Times New Roman"/>
              </a:rPr>
              <a:t> й усебічно давати оцінку як окремих документів, так і їх комплексів, у них у концентрованому вигляді враховано існуючі інформаційні зв'язки між документами. Переліки орієнтують у строках зберігання документів і полегшують їх відбір для постійного зберігання, запобігають однобічному суб'єктивному оцінюванню значення документів, упорядковують і регламентують процес експертизи цінності документів загалом.</a:t>
            </a:r>
            <a:endParaRPr lang="uk-UA" sz="1800" dirty="0">
              <a:latin typeface="Calibri"/>
              <a:ea typeface="Calibri"/>
              <a:cs typeface="Times New Roman"/>
            </a:endParaRPr>
          </a:p>
          <a:p>
            <a:endParaRPr lang="uk-UA" dirty="0"/>
          </a:p>
        </p:txBody>
      </p:sp>
    </p:spTree>
    <p:extLst>
      <p:ext uri="{BB962C8B-B14F-4D97-AF65-F5344CB8AC3E}">
        <p14:creationId xmlns:p14="http://schemas.microsoft.com/office/powerpoint/2010/main" val="3639316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1196752"/>
            <a:ext cx="9036496" cy="5661248"/>
          </a:xfrm>
        </p:spPr>
        <p:txBody>
          <a:bodyPr>
            <a:normAutofit fontScale="92500" lnSpcReduction="10000"/>
          </a:bodyPr>
          <a:lstStyle/>
          <a:p>
            <a:pPr indent="450215" algn="just">
              <a:lnSpc>
                <a:spcPct val="115000"/>
              </a:lnSpc>
              <a:spcAft>
                <a:spcPts val="0"/>
              </a:spcAft>
            </a:pPr>
            <a:r>
              <a:rPr lang="uk-UA" b="1" i="1" u="sng" dirty="0">
                <a:solidFill>
                  <a:srgbClr val="000000"/>
                </a:solidFill>
                <a:latin typeface="Times New Roman"/>
                <a:ea typeface="Times New Roman"/>
                <a:cs typeface="Times New Roman"/>
              </a:rPr>
              <a:t>Переліки документів поділяють на дві основні групи</a:t>
            </a:r>
            <a:r>
              <a:rPr lang="uk-UA" dirty="0">
                <a:solidFill>
                  <a:srgbClr val="000000"/>
                </a:solidFill>
                <a:latin typeface="Times New Roman"/>
                <a:ea typeface="Times New Roman"/>
                <a:cs typeface="Times New Roman"/>
              </a:rPr>
              <a:t>:</a:t>
            </a:r>
            <a:endParaRPr lang="uk-UA" sz="1800" dirty="0">
              <a:latin typeface="Calibri"/>
              <a:ea typeface="Calibri"/>
              <a:cs typeface="Times New Roman"/>
            </a:endParaRPr>
          </a:p>
          <a:p>
            <a:pPr marL="342900" lvl="0" indent="-342900" algn="just">
              <a:lnSpc>
                <a:spcPct val="115000"/>
              </a:lnSpc>
              <a:spcAft>
                <a:spcPts val="0"/>
              </a:spcAft>
              <a:buSzPts val="1000"/>
              <a:buFont typeface="Symbol"/>
              <a:buChar char=""/>
              <a:tabLst>
                <a:tab pos="457200" algn="l"/>
              </a:tabLst>
            </a:pPr>
            <a:r>
              <a:rPr lang="ru-RU" dirty="0">
                <a:solidFill>
                  <a:srgbClr val="000000"/>
                </a:solidFill>
                <a:latin typeface="Times New Roman"/>
                <a:ea typeface="Times New Roman"/>
                <a:cs typeface="Times New Roman"/>
              </a:rPr>
              <a:t>o</a:t>
            </a:r>
            <a:r>
              <a:rPr lang="uk-UA" dirty="0">
                <a:solidFill>
                  <a:srgbClr val="000000"/>
                </a:solidFill>
                <a:latin typeface="Times New Roman"/>
                <a:ea typeface="Times New Roman"/>
                <a:cs typeface="Times New Roman"/>
              </a:rPr>
              <a:t> переліки документів зі строками їх зберігання (типові й відомчі);</a:t>
            </a:r>
            <a:endParaRPr lang="uk-UA" sz="1800" dirty="0">
              <a:latin typeface="Calibri"/>
              <a:ea typeface="Calibri"/>
              <a:cs typeface="Times New Roman"/>
            </a:endParaRPr>
          </a:p>
          <a:p>
            <a:pPr marL="342900" lvl="0" indent="-342900" algn="just">
              <a:lnSpc>
                <a:spcPct val="115000"/>
              </a:lnSpc>
              <a:spcAft>
                <a:spcPts val="0"/>
              </a:spcAft>
              <a:buSzPts val="1000"/>
              <a:buFont typeface="Symbol"/>
              <a:buChar char=""/>
              <a:tabLst>
                <a:tab pos="457200" algn="l"/>
              </a:tabLst>
            </a:pPr>
            <a:r>
              <a:rPr lang="ru-RU" dirty="0">
                <a:solidFill>
                  <a:srgbClr val="000000"/>
                </a:solidFill>
                <a:latin typeface="Times New Roman"/>
                <a:ea typeface="Times New Roman"/>
                <a:cs typeface="Times New Roman"/>
              </a:rPr>
              <a:t>o </a:t>
            </a:r>
            <a:r>
              <a:rPr lang="ru-RU" dirty="0" err="1">
                <a:solidFill>
                  <a:srgbClr val="000000"/>
                </a:solidFill>
                <a:latin typeface="Times New Roman"/>
                <a:ea typeface="Times New Roman"/>
                <a:cs typeface="Times New Roman"/>
              </a:rPr>
              <a:t>переліки</a:t>
            </a:r>
            <a:r>
              <a:rPr lang="ru-RU" dirty="0">
                <a:solidFill>
                  <a:srgbClr val="000000"/>
                </a:solidFill>
                <a:latin typeface="Times New Roman"/>
                <a:ea typeface="Times New Roman"/>
                <a:cs typeface="Times New Roman"/>
              </a:rPr>
              <a:t> </a:t>
            </a:r>
            <a:r>
              <a:rPr lang="ru-RU" dirty="0" err="1">
                <a:solidFill>
                  <a:srgbClr val="000000"/>
                </a:solidFill>
                <a:latin typeface="Times New Roman"/>
                <a:ea typeface="Times New Roman"/>
                <a:cs typeface="Times New Roman"/>
              </a:rPr>
              <a:t>документів</a:t>
            </a:r>
            <a:r>
              <a:rPr lang="ru-RU" dirty="0">
                <a:solidFill>
                  <a:srgbClr val="000000"/>
                </a:solidFill>
                <a:latin typeface="Times New Roman"/>
                <a:ea typeface="Times New Roman"/>
                <a:cs typeface="Times New Roman"/>
              </a:rPr>
              <a:t>, </a:t>
            </a:r>
            <a:r>
              <a:rPr lang="ru-RU" dirty="0" err="1">
                <a:solidFill>
                  <a:srgbClr val="000000"/>
                </a:solidFill>
                <a:latin typeface="Times New Roman"/>
                <a:ea typeface="Times New Roman"/>
                <a:cs typeface="Times New Roman"/>
              </a:rPr>
              <a:t>що</a:t>
            </a:r>
            <a:r>
              <a:rPr lang="ru-RU" dirty="0">
                <a:solidFill>
                  <a:srgbClr val="000000"/>
                </a:solidFill>
                <a:latin typeface="Times New Roman"/>
                <a:ea typeface="Times New Roman"/>
                <a:cs typeface="Times New Roman"/>
              </a:rPr>
              <a:t> </a:t>
            </a:r>
            <a:r>
              <a:rPr lang="ru-RU" dirty="0" err="1">
                <a:solidFill>
                  <a:srgbClr val="000000"/>
                </a:solidFill>
                <a:latin typeface="Times New Roman"/>
                <a:ea typeface="Times New Roman"/>
                <a:cs typeface="Times New Roman"/>
              </a:rPr>
              <a:t>підлягають</a:t>
            </a:r>
            <a:r>
              <a:rPr lang="ru-RU" dirty="0">
                <a:solidFill>
                  <a:srgbClr val="000000"/>
                </a:solidFill>
                <a:latin typeface="Times New Roman"/>
                <a:ea typeface="Times New Roman"/>
                <a:cs typeface="Times New Roman"/>
              </a:rPr>
              <a:t> </a:t>
            </a:r>
            <a:r>
              <a:rPr lang="ru-RU" dirty="0" err="1">
                <a:solidFill>
                  <a:srgbClr val="000000"/>
                </a:solidFill>
                <a:latin typeface="Times New Roman"/>
                <a:ea typeface="Times New Roman"/>
                <a:cs typeface="Times New Roman"/>
              </a:rPr>
              <a:t>передаванню</a:t>
            </a:r>
            <a:r>
              <a:rPr lang="ru-RU" dirty="0">
                <a:solidFill>
                  <a:srgbClr val="000000"/>
                </a:solidFill>
                <a:latin typeface="Times New Roman"/>
                <a:ea typeface="Times New Roman"/>
                <a:cs typeface="Times New Roman"/>
              </a:rPr>
              <a:t> на </a:t>
            </a:r>
            <a:r>
              <a:rPr lang="ru-RU" dirty="0" err="1">
                <a:solidFill>
                  <a:srgbClr val="000000"/>
                </a:solidFill>
                <a:latin typeface="Times New Roman"/>
                <a:ea typeface="Times New Roman"/>
                <a:cs typeface="Times New Roman"/>
              </a:rPr>
              <a:t>постійне</a:t>
            </a:r>
            <a:r>
              <a:rPr lang="ru-RU" dirty="0">
                <a:solidFill>
                  <a:srgbClr val="000000"/>
                </a:solidFill>
                <a:latin typeface="Times New Roman"/>
                <a:ea typeface="Times New Roman"/>
                <a:cs typeface="Times New Roman"/>
              </a:rPr>
              <a:t> </a:t>
            </a:r>
            <a:r>
              <a:rPr lang="ru-RU" dirty="0" err="1">
                <a:solidFill>
                  <a:srgbClr val="000000"/>
                </a:solidFill>
                <a:latin typeface="Times New Roman"/>
                <a:ea typeface="Times New Roman"/>
                <a:cs typeface="Times New Roman"/>
              </a:rPr>
              <a:t>зберігання</a:t>
            </a:r>
            <a:r>
              <a:rPr lang="ru-RU" dirty="0">
                <a:solidFill>
                  <a:srgbClr val="000000"/>
                </a:solidFill>
                <a:latin typeface="Times New Roman"/>
                <a:ea typeface="Times New Roman"/>
                <a:cs typeface="Times New Roman"/>
              </a:rPr>
              <a:t>.</a:t>
            </a:r>
            <a:endParaRPr lang="uk-UA" sz="1800" dirty="0">
              <a:latin typeface="Calibri"/>
              <a:ea typeface="Calibri"/>
              <a:cs typeface="Times New Roman"/>
            </a:endParaRPr>
          </a:p>
          <a:p>
            <a:pPr indent="450215" algn="just">
              <a:lnSpc>
                <a:spcPct val="115000"/>
              </a:lnSpc>
              <a:spcAft>
                <a:spcPts val="0"/>
              </a:spcAft>
            </a:pPr>
            <a:r>
              <a:rPr lang="uk-UA" b="1" i="1" dirty="0">
                <a:solidFill>
                  <a:srgbClr val="000000"/>
                </a:solidFill>
                <a:latin typeface="Times New Roman"/>
                <a:ea typeface="Times New Roman"/>
                <a:cs typeface="Times New Roman"/>
              </a:rPr>
              <a:t>Перша група</a:t>
            </a:r>
            <a:r>
              <a:rPr lang="uk-UA" dirty="0">
                <a:solidFill>
                  <a:srgbClr val="000000"/>
                </a:solidFill>
                <a:latin typeface="Times New Roman"/>
                <a:ea typeface="Times New Roman"/>
                <a:cs typeface="Times New Roman"/>
              </a:rPr>
              <a:t> переліків дозволяє визначати цінність документів з моменту їх створення та раціонально вирішувати питання відбору документів на постійне зберігання ще на стадії діловодства.</a:t>
            </a:r>
            <a:endParaRPr lang="uk-UA" sz="1800" dirty="0">
              <a:latin typeface="Calibri"/>
              <a:ea typeface="Calibri"/>
              <a:cs typeface="Times New Roman"/>
            </a:endParaRPr>
          </a:p>
          <a:p>
            <a:pPr indent="450215" algn="just">
              <a:lnSpc>
                <a:spcPct val="115000"/>
              </a:lnSpc>
              <a:spcAft>
                <a:spcPts val="0"/>
              </a:spcAft>
            </a:pPr>
            <a:r>
              <a:rPr lang="uk-UA" i="1" dirty="0">
                <a:solidFill>
                  <a:srgbClr val="000000"/>
                </a:solidFill>
                <a:latin typeface="Times New Roman"/>
                <a:ea typeface="Times New Roman"/>
                <a:cs typeface="Times New Roman"/>
              </a:rPr>
              <a:t>Типові переліки</a:t>
            </a:r>
            <a:r>
              <a:rPr lang="uk-UA" dirty="0">
                <a:solidFill>
                  <a:srgbClr val="000000"/>
                </a:solidFill>
                <a:latin typeface="Times New Roman"/>
                <a:ea typeface="Times New Roman"/>
                <a:cs typeface="Times New Roman"/>
              </a:rPr>
              <a:t> включають назви видів документів, створюваних під час виконання загальних для всіх установ функцій управління. Вони уніфікують строки зберігання однорідних документів у різних установах і сприяють систематичному вивільненню архівів установ від документів, строки зберігання яких минули.</a:t>
            </a:r>
            <a:endParaRPr lang="uk-UA" sz="1800" dirty="0">
              <a:latin typeface="Calibri"/>
              <a:ea typeface="Calibri"/>
              <a:cs typeface="Times New Roman"/>
            </a:endParaRPr>
          </a:p>
          <a:p>
            <a:pPr indent="450215" algn="just">
              <a:lnSpc>
                <a:spcPct val="115000"/>
              </a:lnSpc>
              <a:spcAft>
                <a:spcPts val="0"/>
              </a:spcAft>
            </a:pPr>
            <a:r>
              <a:rPr lang="uk-UA" i="1" dirty="0">
                <a:solidFill>
                  <a:srgbClr val="000000"/>
                </a:solidFill>
                <a:latin typeface="Times New Roman"/>
                <a:ea typeface="Times New Roman"/>
                <a:cs typeface="Times New Roman"/>
              </a:rPr>
              <a:t>Відомчі (галузеві) переліки</a:t>
            </a:r>
            <a:r>
              <a:rPr lang="uk-UA" dirty="0">
                <a:solidFill>
                  <a:srgbClr val="000000"/>
                </a:solidFill>
                <a:latin typeface="Times New Roman"/>
                <a:ea typeface="Times New Roman"/>
                <a:cs typeface="Times New Roman"/>
              </a:rPr>
              <a:t> охоплюють як типову, так і специфічну документацію, створювану в процесі діяльності установ певної сфери діяльності або галузі. Проте, відповідно до нової концепції створення вітчизняної системи переліків, схваленої нормативно-методичною комісією </a:t>
            </a:r>
            <a:r>
              <a:rPr lang="uk-UA" dirty="0" err="1">
                <a:solidFill>
                  <a:srgbClr val="000000"/>
                </a:solidFill>
                <a:latin typeface="Times New Roman"/>
                <a:ea typeface="Times New Roman"/>
                <a:cs typeface="Times New Roman"/>
              </a:rPr>
              <a:t>Держкомархіву</a:t>
            </a:r>
            <a:r>
              <a:rPr lang="uk-UA" dirty="0">
                <a:solidFill>
                  <a:srgbClr val="000000"/>
                </a:solidFill>
                <a:latin typeface="Times New Roman"/>
                <a:ea typeface="Times New Roman"/>
                <a:cs typeface="Times New Roman"/>
              </a:rPr>
              <a:t>, до відомчих (галузевих) переліків буде включатися лише специфічна відомча документація [48]. У даному разі під час проведення експертизи цінності документів та складання </a:t>
            </a:r>
            <a:r>
              <a:rPr lang="uk-UA" dirty="0" err="1">
                <a:solidFill>
                  <a:srgbClr val="000000"/>
                </a:solidFill>
                <a:latin typeface="Times New Roman"/>
                <a:ea typeface="Times New Roman"/>
                <a:cs typeface="Times New Roman"/>
              </a:rPr>
              <a:t>номенклатур</a:t>
            </a:r>
            <a:r>
              <a:rPr lang="uk-UA" dirty="0">
                <a:solidFill>
                  <a:srgbClr val="000000"/>
                </a:solidFill>
                <a:latin typeface="Times New Roman"/>
                <a:ea typeface="Times New Roman"/>
                <a:cs typeface="Times New Roman"/>
              </a:rPr>
              <a:t> справ використовуються два переліки - типовий і відомчий (галузевий</a:t>
            </a:r>
            <a:r>
              <a:rPr lang="uk-UA" dirty="0" smtClean="0">
                <a:solidFill>
                  <a:srgbClr val="000000"/>
                </a:solidFill>
                <a:latin typeface="Times New Roman"/>
                <a:ea typeface="Times New Roman"/>
                <a:cs typeface="Times New Roman"/>
              </a:rPr>
              <a:t>).</a:t>
            </a:r>
            <a:endParaRPr lang="uk-UA" sz="1800" dirty="0">
              <a:latin typeface="Calibri"/>
              <a:ea typeface="Calibri"/>
              <a:cs typeface="Times New Roman"/>
            </a:endParaRPr>
          </a:p>
        </p:txBody>
      </p:sp>
    </p:spTree>
    <p:extLst>
      <p:ext uri="{BB962C8B-B14F-4D97-AF65-F5344CB8AC3E}">
        <p14:creationId xmlns:p14="http://schemas.microsoft.com/office/powerpoint/2010/main" val="3658988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6768" y="1340768"/>
            <a:ext cx="8892480" cy="4680520"/>
          </a:xfrm>
        </p:spPr>
        <p:txBody>
          <a:bodyPr/>
          <a:lstStyle/>
          <a:p>
            <a:pPr indent="450215" algn="just">
              <a:lnSpc>
                <a:spcPct val="115000"/>
              </a:lnSpc>
              <a:spcAft>
                <a:spcPts val="0"/>
              </a:spcAft>
            </a:pPr>
            <a:r>
              <a:rPr lang="uk-UA" b="1" i="1" dirty="0">
                <a:solidFill>
                  <a:srgbClr val="000000"/>
                </a:solidFill>
                <a:latin typeface="Times New Roman"/>
                <a:ea typeface="Times New Roman"/>
                <a:cs typeface="Times New Roman"/>
              </a:rPr>
              <a:t>Друга група</a:t>
            </a:r>
            <a:r>
              <a:rPr lang="uk-UA" dirty="0">
                <a:solidFill>
                  <a:srgbClr val="000000"/>
                </a:solidFill>
                <a:latin typeface="Times New Roman"/>
                <a:ea typeface="Times New Roman"/>
                <a:cs typeface="Times New Roman"/>
              </a:rPr>
              <a:t> - це переліки "для архівістів", у яких зазначені види документів виключно постійного строку зберігання. Переліки даної групи призначені для використання в процесі комплектування державних архівних установ (архівних відділів міських рад).</a:t>
            </a:r>
            <a:endParaRPr lang="uk-UA" sz="1800" dirty="0">
              <a:latin typeface="Calibri"/>
              <a:ea typeface="Calibri"/>
              <a:cs typeface="Times New Roman"/>
            </a:endParaRPr>
          </a:p>
          <a:p>
            <a:pPr indent="450215" algn="just">
              <a:lnSpc>
                <a:spcPct val="115000"/>
              </a:lnSpc>
              <a:spcAft>
                <a:spcPts val="0"/>
              </a:spcAft>
            </a:pPr>
            <a:r>
              <a:rPr lang="uk-UA" dirty="0">
                <a:solidFill>
                  <a:srgbClr val="000000"/>
                </a:solidFill>
                <a:latin typeface="Times New Roman"/>
                <a:ea typeface="Times New Roman"/>
                <a:cs typeface="Times New Roman"/>
              </a:rPr>
              <a:t>Серед двох зазначених груп є переліки спеціальних класів документації (науково-технічної, гідрометеорологічної, геодезичної і картографічної тощо).</a:t>
            </a:r>
            <a:endParaRPr lang="uk-UA" sz="1800" dirty="0">
              <a:latin typeface="Calibri"/>
              <a:ea typeface="Calibri"/>
              <a:cs typeface="Times New Roman"/>
            </a:endParaRPr>
          </a:p>
          <a:p>
            <a:pPr indent="450215" algn="just">
              <a:lnSpc>
                <a:spcPct val="115000"/>
              </a:lnSpc>
              <a:spcAft>
                <a:spcPts val="0"/>
              </a:spcAft>
            </a:pPr>
            <a:r>
              <a:rPr lang="uk-UA" dirty="0">
                <a:solidFill>
                  <a:srgbClr val="000000"/>
                </a:solidFill>
                <a:latin typeface="Times New Roman"/>
                <a:ea typeface="Times New Roman"/>
                <a:cs typeface="Times New Roman"/>
              </a:rPr>
              <a:t>Оцінювання документів на основі зазначених переліків здійснюється поетапно:</a:t>
            </a:r>
            <a:endParaRPr lang="uk-UA" sz="1800" dirty="0">
              <a:latin typeface="Calibri"/>
              <a:ea typeface="Calibri"/>
              <a:cs typeface="Times New Roman"/>
            </a:endParaRPr>
          </a:p>
          <a:p>
            <a:pPr marL="342900" lvl="0" indent="-342900" algn="just">
              <a:lnSpc>
                <a:spcPct val="115000"/>
              </a:lnSpc>
              <a:spcAft>
                <a:spcPts val="0"/>
              </a:spcAft>
              <a:buSzPts val="1000"/>
              <a:buFont typeface="Symbol"/>
              <a:buChar char=""/>
              <a:tabLst>
                <a:tab pos="457200" algn="l"/>
              </a:tabLst>
            </a:pPr>
            <a:r>
              <a:rPr lang="ru-RU" dirty="0">
                <a:solidFill>
                  <a:srgbClr val="000000"/>
                </a:solidFill>
                <a:latin typeface="Times New Roman"/>
                <a:ea typeface="Times New Roman"/>
                <a:cs typeface="Times New Roman"/>
              </a:rPr>
              <a:t>o у </a:t>
            </a:r>
            <a:r>
              <a:rPr lang="ru-RU" dirty="0" err="1">
                <a:solidFill>
                  <a:srgbClr val="000000"/>
                </a:solidFill>
                <a:latin typeface="Times New Roman"/>
                <a:ea typeface="Times New Roman"/>
                <a:cs typeface="Times New Roman"/>
              </a:rPr>
              <a:t>діловодстві</a:t>
            </a:r>
            <a:r>
              <a:rPr lang="ru-RU" dirty="0">
                <a:solidFill>
                  <a:srgbClr val="000000"/>
                </a:solidFill>
                <a:latin typeface="Times New Roman"/>
                <a:ea typeface="Times New Roman"/>
                <a:cs typeface="Times New Roman"/>
              </a:rPr>
              <a:t> - </a:t>
            </a:r>
            <a:r>
              <a:rPr lang="ru-RU" dirty="0" err="1">
                <a:solidFill>
                  <a:srgbClr val="000000"/>
                </a:solidFill>
                <a:latin typeface="Times New Roman"/>
                <a:ea typeface="Times New Roman"/>
                <a:cs typeface="Times New Roman"/>
              </a:rPr>
              <a:t>під</a:t>
            </a:r>
            <a:r>
              <a:rPr lang="ru-RU" dirty="0">
                <a:solidFill>
                  <a:srgbClr val="000000"/>
                </a:solidFill>
                <a:latin typeface="Times New Roman"/>
                <a:ea typeface="Times New Roman"/>
                <a:cs typeface="Times New Roman"/>
              </a:rPr>
              <a:t> час </a:t>
            </a:r>
            <a:r>
              <a:rPr lang="ru-RU" dirty="0" err="1">
                <a:solidFill>
                  <a:srgbClr val="000000"/>
                </a:solidFill>
                <a:latin typeface="Times New Roman"/>
                <a:ea typeface="Times New Roman"/>
                <a:cs typeface="Times New Roman"/>
              </a:rPr>
              <a:t>складання</a:t>
            </a:r>
            <a:r>
              <a:rPr lang="ru-RU" dirty="0">
                <a:solidFill>
                  <a:srgbClr val="000000"/>
                </a:solidFill>
                <a:latin typeface="Times New Roman"/>
                <a:ea typeface="Times New Roman"/>
                <a:cs typeface="Times New Roman"/>
              </a:rPr>
              <a:t> номенклатур справ, у </a:t>
            </a:r>
            <a:r>
              <a:rPr lang="ru-RU" dirty="0" err="1">
                <a:solidFill>
                  <a:srgbClr val="000000"/>
                </a:solidFill>
                <a:latin typeface="Times New Roman"/>
                <a:ea typeface="Times New Roman"/>
                <a:cs typeface="Times New Roman"/>
              </a:rPr>
              <a:t>процесі</a:t>
            </a:r>
            <a:r>
              <a:rPr lang="ru-RU" dirty="0">
                <a:solidFill>
                  <a:srgbClr val="000000"/>
                </a:solidFill>
                <a:latin typeface="Times New Roman"/>
                <a:ea typeface="Times New Roman"/>
                <a:cs typeface="Times New Roman"/>
              </a:rPr>
              <a:t> </a:t>
            </a:r>
            <a:r>
              <a:rPr lang="ru-RU" dirty="0" err="1">
                <a:solidFill>
                  <a:srgbClr val="000000"/>
                </a:solidFill>
                <a:latin typeface="Times New Roman"/>
                <a:ea typeface="Times New Roman"/>
                <a:cs typeface="Times New Roman"/>
              </a:rPr>
              <a:t>формування</a:t>
            </a:r>
            <a:r>
              <a:rPr lang="ru-RU" dirty="0">
                <a:solidFill>
                  <a:srgbClr val="000000"/>
                </a:solidFill>
                <a:latin typeface="Times New Roman"/>
                <a:ea typeface="Times New Roman"/>
                <a:cs typeface="Times New Roman"/>
              </a:rPr>
              <a:t> справ, </a:t>
            </a:r>
            <a:r>
              <a:rPr lang="ru-RU" dirty="0" err="1">
                <a:solidFill>
                  <a:srgbClr val="000000"/>
                </a:solidFill>
                <a:latin typeface="Times New Roman"/>
                <a:ea typeface="Times New Roman"/>
                <a:cs typeface="Times New Roman"/>
              </a:rPr>
              <a:t>під</a:t>
            </a:r>
            <a:r>
              <a:rPr lang="ru-RU" dirty="0">
                <a:solidFill>
                  <a:srgbClr val="000000"/>
                </a:solidFill>
                <a:latin typeface="Times New Roman"/>
                <a:ea typeface="Times New Roman"/>
                <a:cs typeface="Times New Roman"/>
              </a:rPr>
              <a:t> час </a:t>
            </a:r>
            <a:r>
              <a:rPr lang="ru-RU" dirty="0" err="1">
                <a:solidFill>
                  <a:srgbClr val="000000"/>
                </a:solidFill>
                <a:latin typeface="Times New Roman"/>
                <a:ea typeface="Times New Roman"/>
                <a:cs typeface="Times New Roman"/>
              </a:rPr>
              <a:t>підготовки</a:t>
            </a:r>
            <a:r>
              <a:rPr lang="ru-RU" dirty="0">
                <a:solidFill>
                  <a:srgbClr val="000000"/>
                </a:solidFill>
                <a:latin typeface="Times New Roman"/>
                <a:ea typeface="Times New Roman"/>
                <a:cs typeface="Times New Roman"/>
              </a:rPr>
              <a:t> справ до </a:t>
            </a:r>
            <a:r>
              <a:rPr lang="ru-RU" dirty="0" err="1">
                <a:solidFill>
                  <a:srgbClr val="000000"/>
                </a:solidFill>
                <a:latin typeface="Times New Roman"/>
                <a:ea typeface="Times New Roman"/>
                <a:cs typeface="Times New Roman"/>
              </a:rPr>
              <a:t>архівного</a:t>
            </a:r>
            <a:r>
              <a:rPr lang="ru-RU" dirty="0">
                <a:solidFill>
                  <a:srgbClr val="000000"/>
                </a:solidFill>
                <a:latin typeface="Times New Roman"/>
                <a:ea typeface="Times New Roman"/>
                <a:cs typeface="Times New Roman"/>
              </a:rPr>
              <a:t> </a:t>
            </a:r>
            <a:r>
              <a:rPr lang="ru-RU" dirty="0" err="1">
                <a:solidFill>
                  <a:srgbClr val="000000"/>
                </a:solidFill>
                <a:latin typeface="Times New Roman"/>
                <a:ea typeface="Times New Roman"/>
                <a:cs typeface="Times New Roman"/>
              </a:rPr>
              <a:t>зберігання</a:t>
            </a:r>
            <a:r>
              <a:rPr lang="ru-RU" dirty="0">
                <a:solidFill>
                  <a:srgbClr val="000000"/>
                </a:solidFill>
                <a:latin typeface="Times New Roman"/>
                <a:ea typeface="Times New Roman"/>
                <a:cs typeface="Times New Roman"/>
              </a:rPr>
              <a:t>;</a:t>
            </a:r>
            <a:endParaRPr lang="uk-UA" sz="1800" dirty="0">
              <a:latin typeface="Calibri"/>
              <a:ea typeface="Calibri"/>
              <a:cs typeface="Times New Roman"/>
            </a:endParaRPr>
          </a:p>
          <a:p>
            <a:r>
              <a:rPr lang="ru-RU" dirty="0">
                <a:solidFill>
                  <a:srgbClr val="000000"/>
                </a:solidFill>
                <a:latin typeface="Times New Roman"/>
                <a:ea typeface="Times New Roman"/>
              </a:rPr>
              <a:t>o в </a:t>
            </a:r>
            <a:r>
              <a:rPr lang="ru-RU" dirty="0" err="1">
                <a:solidFill>
                  <a:srgbClr val="000000"/>
                </a:solidFill>
                <a:latin typeface="Times New Roman"/>
                <a:ea typeface="Times New Roman"/>
              </a:rPr>
              <a:t>архіві</a:t>
            </a:r>
            <a:r>
              <a:rPr lang="ru-RU" dirty="0">
                <a:solidFill>
                  <a:srgbClr val="000000"/>
                </a:solidFill>
                <a:latin typeface="Times New Roman"/>
                <a:ea typeface="Times New Roman"/>
              </a:rPr>
              <a:t> установи - у </a:t>
            </a:r>
            <a:r>
              <a:rPr lang="ru-RU" dirty="0" err="1">
                <a:solidFill>
                  <a:srgbClr val="000000"/>
                </a:solidFill>
                <a:latin typeface="Times New Roman"/>
                <a:ea typeface="Times New Roman"/>
              </a:rPr>
              <a:t>процесі</a:t>
            </a:r>
            <a:r>
              <a:rPr lang="ru-RU" dirty="0">
                <a:solidFill>
                  <a:srgbClr val="000000"/>
                </a:solidFill>
                <a:latin typeface="Times New Roman"/>
                <a:ea typeface="Times New Roman"/>
              </a:rPr>
              <a:t> </a:t>
            </a:r>
            <a:r>
              <a:rPr lang="ru-RU" dirty="0" err="1">
                <a:solidFill>
                  <a:srgbClr val="000000"/>
                </a:solidFill>
                <a:latin typeface="Times New Roman"/>
                <a:ea typeface="Times New Roman"/>
              </a:rPr>
              <a:t>підготовки</a:t>
            </a:r>
            <a:r>
              <a:rPr lang="ru-RU" dirty="0">
                <a:solidFill>
                  <a:srgbClr val="000000"/>
                </a:solidFill>
                <a:latin typeface="Times New Roman"/>
                <a:ea typeface="Times New Roman"/>
              </a:rPr>
              <a:t> справ для </a:t>
            </a:r>
            <a:r>
              <a:rPr lang="ru-RU" dirty="0" err="1">
                <a:solidFill>
                  <a:srgbClr val="000000"/>
                </a:solidFill>
                <a:latin typeface="Times New Roman"/>
                <a:ea typeface="Times New Roman"/>
              </a:rPr>
              <a:t>передавання</a:t>
            </a:r>
            <a:r>
              <a:rPr lang="ru-RU" dirty="0">
                <a:solidFill>
                  <a:srgbClr val="000000"/>
                </a:solidFill>
                <a:latin typeface="Times New Roman"/>
                <a:ea typeface="Times New Roman"/>
              </a:rPr>
              <a:t> на </a:t>
            </a:r>
            <a:r>
              <a:rPr lang="ru-RU" dirty="0" err="1">
                <a:solidFill>
                  <a:srgbClr val="000000"/>
                </a:solidFill>
                <a:latin typeface="Times New Roman"/>
                <a:ea typeface="Times New Roman"/>
              </a:rPr>
              <a:t>постійне</a:t>
            </a:r>
            <a:r>
              <a:rPr lang="ru-RU" dirty="0">
                <a:solidFill>
                  <a:srgbClr val="000000"/>
                </a:solidFill>
                <a:latin typeface="Times New Roman"/>
                <a:ea typeface="Times New Roman"/>
              </a:rPr>
              <a:t> </a:t>
            </a:r>
            <a:r>
              <a:rPr lang="ru-RU" dirty="0" err="1">
                <a:solidFill>
                  <a:srgbClr val="000000"/>
                </a:solidFill>
                <a:latin typeface="Times New Roman"/>
                <a:ea typeface="Times New Roman"/>
              </a:rPr>
              <a:t>зберігання</a:t>
            </a:r>
            <a:r>
              <a:rPr lang="ru-RU" dirty="0">
                <a:solidFill>
                  <a:srgbClr val="000000"/>
                </a:solidFill>
                <a:latin typeface="Times New Roman"/>
                <a:ea typeface="Times New Roman"/>
              </a:rPr>
              <a:t> до державного </a:t>
            </a:r>
            <a:r>
              <a:rPr lang="ru-RU" dirty="0" err="1">
                <a:solidFill>
                  <a:srgbClr val="000000"/>
                </a:solidFill>
                <a:latin typeface="Times New Roman"/>
                <a:ea typeface="Times New Roman"/>
              </a:rPr>
              <a:t>або</a:t>
            </a:r>
            <a:r>
              <a:rPr lang="ru-RU" dirty="0">
                <a:solidFill>
                  <a:srgbClr val="000000"/>
                </a:solidFill>
                <a:latin typeface="Times New Roman"/>
                <a:ea typeface="Times New Roman"/>
              </a:rPr>
              <a:t> </a:t>
            </a:r>
            <a:r>
              <a:rPr lang="ru-RU" i="1" dirty="0" err="1">
                <a:solidFill>
                  <a:srgbClr val="000000"/>
                </a:solidFill>
                <a:latin typeface="Times New Roman"/>
                <a:ea typeface="Times New Roman"/>
              </a:rPr>
              <a:t>іншого</a:t>
            </a:r>
            <a:r>
              <a:rPr lang="ru-RU" i="1" dirty="0">
                <a:solidFill>
                  <a:srgbClr val="000000"/>
                </a:solidFill>
                <a:latin typeface="Times New Roman"/>
                <a:ea typeface="Times New Roman"/>
              </a:rPr>
              <a:t> </a:t>
            </a:r>
            <a:r>
              <a:rPr lang="ru-RU" i="1" dirty="0" err="1">
                <a:solidFill>
                  <a:srgbClr val="000000"/>
                </a:solidFill>
                <a:latin typeface="Times New Roman"/>
                <a:ea typeface="Times New Roman"/>
              </a:rPr>
              <a:t>архіву</a:t>
            </a:r>
            <a:endParaRPr lang="uk-UA" dirty="0"/>
          </a:p>
        </p:txBody>
      </p:sp>
    </p:spTree>
    <p:extLst>
      <p:ext uri="{BB962C8B-B14F-4D97-AF65-F5344CB8AC3E}">
        <p14:creationId xmlns:p14="http://schemas.microsoft.com/office/powerpoint/2010/main" val="680993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908720"/>
            <a:ext cx="8640960" cy="5378005"/>
          </a:xfrm>
        </p:spPr>
        <p:txBody>
          <a:bodyPr>
            <a:normAutofit lnSpcReduction="10000"/>
          </a:bodyPr>
          <a:lstStyle/>
          <a:p>
            <a:pPr indent="450215" algn="just">
              <a:lnSpc>
                <a:spcPct val="115000"/>
              </a:lnSpc>
              <a:spcAft>
                <a:spcPts val="0"/>
              </a:spcAft>
            </a:pPr>
            <a:r>
              <a:rPr lang="uk-UA" sz="2400" dirty="0">
                <a:solidFill>
                  <a:srgbClr val="000000"/>
                </a:solidFill>
                <a:latin typeface="Times New Roman"/>
                <a:ea typeface="Times New Roman"/>
                <a:cs typeface="Times New Roman"/>
              </a:rPr>
              <a:t>У ході створення документів встановлюються строки їх зберігання. Попередня оцінка документів на першому етапі (у діловодстві) передбачає ретельне вивчення документування управлінських функцій і встановлення на підставі існуючих переліків строків зберігання документів, які потім </a:t>
            </a:r>
            <a:r>
              <a:rPr lang="uk-UA" sz="2400" dirty="0" err="1">
                <a:solidFill>
                  <a:srgbClr val="000000"/>
                </a:solidFill>
                <a:latin typeface="Times New Roman"/>
                <a:ea typeface="Times New Roman"/>
                <a:cs typeface="Times New Roman"/>
              </a:rPr>
              <a:t>уточнюються</a:t>
            </a:r>
            <a:r>
              <a:rPr lang="uk-UA" sz="2400" dirty="0">
                <a:solidFill>
                  <a:srgbClr val="000000"/>
                </a:solidFill>
                <a:latin typeface="Times New Roman"/>
                <a:ea typeface="Times New Roman"/>
                <a:cs typeface="Times New Roman"/>
              </a:rPr>
              <a:t> у процесі формування справ у структурних підрозділах.</a:t>
            </a:r>
            <a:endParaRPr lang="uk-UA" dirty="0">
              <a:latin typeface="Calibri"/>
              <a:ea typeface="Calibri"/>
              <a:cs typeface="Times New Roman"/>
            </a:endParaRPr>
          </a:p>
          <a:p>
            <a:pPr indent="450215" algn="just">
              <a:lnSpc>
                <a:spcPct val="115000"/>
              </a:lnSpc>
              <a:spcAft>
                <a:spcPts val="0"/>
              </a:spcAft>
            </a:pPr>
            <a:r>
              <a:rPr lang="uk-UA" sz="2400" dirty="0">
                <a:solidFill>
                  <a:srgbClr val="000000"/>
                </a:solidFill>
                <a:latin typeface="Times New Roman"/>
                <a:ea typeface="Times New Roman"/>
                <a:cs typeface="Times New Roman"/>
              </a:rPr>
              <a:t>На другому етапі здійснюється відбір документів для передавання на постійне зберігання до державних або інших архівів на підставі аналізу всієї сукупності документів із застосуванням системи відповідних переліків. Строки зберігання документів у статтях переліків визначаються з метою оцінювання і правильного формування справ на основі критеріїв експертизи цінності.</a:t>
            </a:r>
            <a:endParaRPr lang="uk-UA" dirty="0">
              <a:latin typeface="Calibri"/>
              <a:ea typeface="Calibri"/>
              <a:cs typeface="Times New Roman"/>
            </a:endParaRPr>
          </a:p>
          <a:p>
            <a:endParaRPr lang="uk-UA" dirty="0"/>
          </a:p>
        </p:txBody>
      </p:sp>
    </p:spTree>
    <p:extLst>
      <p:ext uri="{BB962C8B-B14F-4D97-AF65-F5344CB8AC3E}">
        <p14:creationId xmlns:p14="http://schemas.microsoft.com/office/powerpoint/2010/main" val="3812355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52</TotalTime>
  <Words>676</Words>
  <Application>Microsoft Office PowerPoint</Application>
  <PresentationFormat>Екран (4:3)</PresentationFormat>
  <Paragraphs>31</Paragraphs>
  <Slides>14</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14</vt:i4>
      </vt:variant>
    </vt:vector>
  </HeadingPairs>
  <TitlesOfParts>
    <vt:vector size="20" baseType="lpstr">
      <vt:lpstr>Arial</vt:lpstr>
      <vt:lpstr>Calibri</vt:lpstr>
      <vt:lpstr>Candara</vt:lpstr>
      <vt:lpstr>Symbol</vt:lpstr>
      <vt:lpstr>Times New Roman</vt:lpstr>
      <vt:lpstr>Волна</vt:lpstr>
      <vt:lpstr>Документаційне обслуговування діяльності на підприємстві, в установі, організації  Створення довідкового апарату документів архіву </vt:lpstr>
      <vt:lpstr>Мета:  Навчальна –  ознайомити учнів з довідковим апаратом документів архіву Розвивальна – навички самостійного пошуку і аналізу інформації, логічне мислення, пізнавальний інтерес, ініціативу, культуру мовлення, чіткість і точність думки. Виховна – виховувати в учнів свідому дисципліну та вчити раціональному використанню навчального часу; вказати на необхідність відпрацювання таких особистих якостей, як: організованість, акуратність, дисциплінованість, витримка. </vt:lpstr>
      <vt:lpstr>ІНСТРУКТАЖ З ОХОРОНИ ПРАЦІ  При виконанні навчально-виробничих вправ: - виконувати тільки ту роботу, яка передбачена темою уроку; - під час виконання завдання використовувати тільки ті знаряддя праці, які передбачені темою уроку; - під час виконання навчально-виробничих вправ використовувати канцелярське приладдя тільки за призначенням; - знати і виконувати вимоги нормативних актів з охорони праці та пожежної безпеки. - пам’ятати про особисту відповідальність за недотримання вимог і правил з охорони праці та пожежної безпеки; - підтримувати належні санітарні умови на робочому місці. </vt:lpstr>
      <vt:lpstr>ПОРЯДОК ПІДГОТОВКИ ДОКУМЕНТІВ ДО ПЕРЕДАВАННЯ НА АРХІВНЕ ЗБЕРІГАННЯ ПІДГОТОВКА ДОКУМЕНТІВ до передавання на архівне зберігання включає проведення експертизи цінності документів, формування та оформлення справ, складання описів справ і актів про вилучення для знищення документів, не внесених до НАФ, передавання справ до архіву установи.   Жодне суспільство не в змозі зберігати всю створювану ним документацію в повному обсязі, оскільки зберігання документів пов'язане зі значними матеріальними витратами. Окрім того, більшість документів втрачають свою цінність і практичне значення через певний період часу, і подальше їх зберігання є недоцільним. З огляду на зазначене здійснюється експертиза цінності інформації, що міститься в документах. Після визначення цінності документів вони можуть бути знищені або залишені на тимчасове, тривале (понад 10 років) або постійне (довічне) зберігання.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HP 450</cp:lastModifiedBy>
  <cp:revision>14</cp:revision>
  <dcterms:created xsi:type="dcterms:W3CDTF">2021-10-03T08:10:28Z</dcterms:created>
  <dcterms:modified xsi:type="dcterms:W3CDTF">2023-09-26T13:48:21Z</dcterms:modified>
</cp:coreProperties>
</file>