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68" r:id="rId2"/>
    <p:sldId id="262" r:id="rId3"/>
    <p:sldId id="258" r:id="rId4"/>
    <p:sldId id="259" r:id="rId5"/>
    <p:sldId id="286" r:id="rId6"/>
    <p:sldId id="293" r:id="rId7"/>
    <p:sldId id="295" r:id="rId8"/>
    <p:sldId id="297" r:id="rId9"/>
    <p:sldId id="299" r:id="rId10"/>
    <p:sldId id="263" r:id="rId11"/>
    <p:sldId id="302" r:id="rId12"/>
    <p:sldId id="321" r:id="rId13"/>
    <p:sldId id="304" r:id="rId14"/>
    <p:sldId id="305" r:id="rId15"/>
    <p:sldId id="306" r:id="rId16"/>
    <p:sldId id="307" r:id="rId17"/>
    <p:sldId id="308" r:id="rId18"/>
    <p:sldId id="309" r:id="rId19"/>
    <p:sldId id="310" r:id="rId20"/>
    <p:sldId id="311" r:id="rId21"/>
    <p:sldId id="312" r:id="rId22"/>
    <p:sldId id="313" r:id="rId23"/>
    <p:sldId id="314" r:id="rId24"/>
    <p:sldId id="315" r:id="rId25"/>
    <p:sldId id="266" r:id="rId26"/>
    <p:sldId id="316" r:id="rId27"/>
    <p:sldId id="317" r:id="rId28"/>
    <p:sldId id="318" r:id="rId29"/>
    <p:sldId id="319" r:id="rId30"/>
    <p:sldId id="301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81" d="100"/>
          <a:sy n="81" d="100"/>
        </p:scale>
        <p:origin x="-302" y="12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D7CB78-81A2-4128-BC8A-90BE2F015A27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8DDB2B-1055-4F24-8F2D-30A7326B456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DD904EC-5967-4314-AD1E-CF51C7182C91}" type="slidenum">
              <a:rPr lang="uk-UA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12</a:t>
            </a:fld>
            <a:endParaRPr lang="uk-UA" smtClean="0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uk-UA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3DA92BF6-F9D5-493F-B71A-EFF078F57AA9}" type="slidenum">
              <a:rPr lang="ru-RU"/>
              <a:pPr/>
              <a:t>26</a:t>
            </a:fld>
            <a:endParaRPr lang="ru-RU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2813" y="4344988"/>
            <a:ext cx="5032375" cy="4113212"/>
          </a:xfrm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60350"/>
            <a:ext cx="8229600" cy="1143000"/>
          </a:xfrm>
        </p:spPr>
        <p:txBody>
          <a:bodyPr/>
          <a:lstStyle/>
          <a:p>
            <a:pPr eaLnBrk="1" hangingPunct="1"/>
            <a:r>
              <a:rPr lang="ru-RU" sz="4000" smtClean="0"/>
              <a:t>Загальні поняття про цитологію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uk-UA" sz="4000" b="1" smtClean="0"/>
              <a:t>Цитологія – </a:t>
            </a:r>
            <a:r>
              <a:rPr lang="uk-UA" sz="2400" smtClean="0"/>
              <a:t>(від грец. </a:t>
            </a:r>
            <a:r>
              <a:rPr lang="en-US" sz="2400" smtClean="0"/>
              <a:t>Cytos </a:t>
            </a:r>
            <a:r>
              <a:rPr lang="uk-UA" sz="2400" smtClean="0"/>
              <a:t>– клітина,</a:t>
            </a:r>
            <a:r>
              <a:rPr lang="en-US" sz="2400" smtClean="0"/>
              <a:t> logos</a:t>
            </a:r>
            <a:r>
              <a:rPr lang="uk-UA" sz="2400" smtClean="0"/>
              <a:t> – вчення) – наука про клітину. Вона розглядає питання про будову і функції клітини і їх похідні, їх відтворення і взаємодію.</a:t>
            </a:r>
          </a:p>
          <a:p>
            <a:pPr algn="just" eaLnBrk="1" hangingPunct="1">
              <a:buFontTx/>
              <a:buNone/>
            </a:pPr>
            <a:r>
              <a:rPr lang="uk-UA" sz="2400" b="1" smtClean="0"/>
              <a:t>Загальна цитологія – </a:t>
            </a:r>
            <a:r>
              <a:rPr lang="uk-UA" sz="2400" smtClean="0"/>
              <a:t>розглядає загальні принципи будови і фізіології клітинних структур.</a:t>
            </a:r>
          </a:p>
          <a:p>
            <a:pPr algn="just" eaLnBrk="1" hangingPunct="1">
              <a:buFontTx/>
              <a:buNone/>
            </a:pPr>
            <a:r>
              <a:rPr lang="uk-UA" sz="2400" b="1" smtClean="0"/>
              <a:t>Спеціальна цитологія – </a:t>
            </a:r>
            <a:r>
              <a:rPr lang="uk-UA" sz="2400" smtClean="0"/>
              <a:t>вивчає особливості спеціалізованих клітин в різних тканинах і органах.</a:t>
            </a:r>
          </a:p>
          <a:p>
            <a:pPr algn="just" eaLnBrk="1" hangingPunct="1">
              <a:buFontTx/>
              <a:buNone/>
            </a:pPr>
            <a:r>
              <a:rPr lang="uk-UA" sz="2400" b="1" smtClean="0"/>
              <a:t>Клітина – </a:t>
            </a:r>
            <a:r>
              <a:rPr lang="uk-UA" sz="2400" smtClean="0"/>
              <a:t>це основна структурна одиниця живого.</a:t>
            </a:r>
            <a:endParaRPr lang="ru-RU" sz="4000" b="1" smtClean="0"/>
          </a:p>
          <a:p>
            <a:pPr algn="ctr" eaLnBrk="1" hangingPunct="1">
              <a:buFontTx/>
              <a:buNone/>
            </a:pPr>
            <a:endParaRPr lang="ru-RU" sz="4000" b="1" smtClean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620688"/>
            <a:ext cx="4102305" cy="345125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752" y="428604"/>
            <a:ext cx="4286248" cy="370832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46137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41751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smtClean="0"/>
              <a:t>КРОВ І ЛІМФА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692150"/>
            <a:ext cx="9036050" cy="61658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000" b="1" dirty="0" smtClean="0"/>
              <a:t>Кров </a:t>
            </a:r>
            <a:r>
              <a:rPr lang="uk-UA" sz="2000" dirty="0" smtClean="0"/>
              <a:t>– це рідка тканина, між клітинами крові немає механічних </a:t>
            </a:r>
            <a:r>
              <a:rPr lang="uk-UA" sz="2000" dirty="0" err="1" smtClean="0"/>
              <a:t>зв»язків</a:t>
            </a:r>
            <a:r>
              <a:rPr lang="uk-UA" sz="2000" dirty="0" smtClean="0"/>
              <a:t>, знаходиться в постійному русі, складові частини крові створюються і руйнуються поза нею. К – складається з води – 90-92%, органічних речовин – 7-9%, мінеральних солей – 0,9%.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000" b="1" dirty="0" smtClean="0"/>
              <a:t>Лімфа –</a:t>
            </a:r>
            <a:r>
              <a:rPr lang="uk-UA" sz="2000" dirty="0" smtClean="0"/>
              <a:t> рідка тканина організму, міститься в лімфатичних судинах і вузлах. За добу утворюється 1,5 л лімфи.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000" b="1" dirty="0" smtClean="0"/>
              <a:t>Тканинна рідина – </a:t>
            </a:r>
            <a:r>
              <a:rPr lang="uk-UA" sz="2000" dirty="0" smtClean="0"/>
              <a:t>це рідина, яка заповнює міжклітинний простір. Вона є середовищем для живлення клітин організму і середовищем для виведення продуктів їх обміну</a:t>
            </a:r>
            <a:endParaRPr lang="uk-UA" sz="2000" b="1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uk-UA" sz="2000" dirty="0" smtClean="0"/>
              <a:t>В організмі людини знаходиться 5-6 л крові, що складає 6-8% від маси тіла.</a:t>
            </a:r>
            <a:endParaRPr lang="ru-RU" sz="200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smtClean="0"/>
              <a:t>Кров і </a:t>
            </a:r>
            <a:r>
              <a:rPr lang="ru-RU" sz="2000" dirty="0" err="1" smtClean="0"/>
              <a:t>лімфа</a:t>
            </a:r>
            <a:r>
              <a:rPr lang="ru-RU" sz="2000" dirty="0" smtClean="0"/>
              <a:t> </a:t>
            </a:r>
            <a:r>
              <a:rPr lang="ru-RU" sz="2000" dirty="0" err="1" smtClean="0"/>
              <a:t>складаються</a:t>
            </a:r>
            <a:r>
              <a:rPr lang="ru-RU" sz="2000" dirty="0" smtClean="0"/>
              <a:t> з: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err="1" smtClean="0"/>
              <a:t>Плазми</a:t>
            </a:r>
            <a:r>
              <a:rPr lang="ru-RU" sz="2000" dirty="0" smtClean="0"/>
              <a:t> (</a:t>
            </a:r>
            <a:r>
              <a:rPr lang="ru-RU" sz="2000" dirty="0" err="1" smtClean="0"/>
              <a:t>міжклітинна</a:t>
            </a:r>
            <a:r>
              <a:rPr lang="ru-RU" sz="2000" dirty="0" smtClean="0"/>
              <a:t> </a:t>
            </a:r>
            <a:r>
              <a:rPr lang="ru-RU" sz="2000" dirty="0" err="1" smtClean="0"/>
              <a:t>рідина</a:t>
            </a:r>
            <a:r>
              <a:rPr lang="ru-RU" sz="2000" dirty="0" smtClean="0"/>
              <a:t> – 55-60% </a:t>
            </a:r>
            <a:r>
              <a:rPr lang="ru-RU" sz="2000" dirty="0" err="1" smtClean="0"/>
              <a:t>об»єму</a:t>
            </a:r>
            <a:r>
              <a:rPr lang="ru-RU" sz="2000" dirty="0" smtClean="0"/>
              <a:t> </a:t>
            </a:r>
            <a:r>
              <a:rPr lang="ru-RU" sz="2000" dirty="0" err="1" smtClean="0"/>
              <a:t>крові</a:t>
            </a:r>
            <a:r>
              <a:rPr lang="ru-RU" sz="2000" dirty="0" smtClean="0"/>
              <a:t>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sz="2000" b="1" dirty="0" err="1" smtClean="0"/>
              <a:t>формених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елементів</a:t>
            </a:r>
            <a:r>
              <a:rPr lang="ru-RU" sz="2000" b="1" dirty="0" smtClean="0"/>
              <a:t> </a:t>
            </a:r>
            <a:r>
              <a:rPr lang="ru-RU" sz="2000" dirty="0" smtClean="0"/>
              <a:t>в </a:t>
            </a:r>
            <a:r>
              <a:rPr lang="ru-RU" sz="2000" dirty="0" err="1" smtClean="0"/>
              <a:t>ній</a:t>
            </a:r>
            <a:r>
              <a:rPr lang="ru-RU" sz="2000" dirty="0" smtClean="0"/>
              <a:t>  – 40-45%.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ru-RU" sz="2000" dirty="0" err="1" smtClean="0"/>
              <a:t>Обидві</a:t>
            </a:r>
            <a:r>
              <a:rPr lang="ru-RU" sz="2000" dirty="0" smtClean="0"/>
              <a:t> </a:t>
            </a:r>
            <a:r>
              <a:rPr lang="ru-RU" sz="2000" dirty="0" err="1" smtClean="0"/>
              <a:t>тканини</a:t>
            </a:r>
            <a:r>
              <a:rPr lang="ru-RU" sz="2000" dirty="0" smtClean="0"/>
              <a:t> </a:t>
            </a:r>
            <a:r>
              <a:rPr lang="ru-RU" sz="2000" dirty="0" err="1" smtClean="0"/>
              <a:t>тісно</a:t>
            </a:r>
            <a:r>
              <a:rPr lang="ru-RU" sz="2000" dirty="0" smtClean="0"/>
              <a:t> </a:t>
            </a:r>
            <a:r>
              <a:rPr lang="ru-RU" sz="2000" dirty="0" err="1" smtClean="0"/>
              <a:t>взаємозв»язані</a:t>
            </a:r>
            <a:r>
              <a:rPr lang="ru-RU" sz="2000" dirty="0" smtClean="0"/>
              <a:t>, в них </a:t>
            </a:r>
            <a:r>
              <a:rPr lang="ru-RU" sz="2000" dirty="0" err="1" smtClean="0"/>
              <a:t>відбувається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постійний</a:t>
            </a:r>
            <a:r>
              <a:rPr lang="ru-RU" sz="2000" dirty="0" smtClean="0"/>
              <a:t> </a:t>
            </a:r>
            <a:r>
              <a:rPr lang="ru-RU" sz="2000" dirty="0" err="1" smtClean="0"/>
              <a:t>обмін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форменими</a:t>
            </a:r>
            <a:r>
              <a:rPr lang="ru-RU" sz="2000" dirty="0" smtClean="0"/>
              <a:t> </a:t>
            </a:r>
            <a:r>
              <a:rPr lang="ru-RU" sz="2000" dirty="0" err="1" smtClean="0"/>
              <a:t>елементами</a:t>
            </a:r>
            <a:r>
              <a:rPr lang="ru-RU" sz="2000" dirty="0" smtClean="0"/>
              <a:t>, а </a:t>
            </a:r>
            <a:r>
              <a:rPr lang="ru-RU" sz="2000" dirty="0" err="1" smtClean="0"/>
              <a:t>також</a:t>
            </a:r>
            <a:r>
              <a:rPr lang="ru-RU" sz="2000" dirty="0" smtClean="0"/>
              <a:t> </a:t>
            </a:r>
            <a:r>
              <a:rPr lang="ru-RU" sz="2000" dirty="0" err="1" smtClean="0"/>
              <a:t>речовинами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знаходяться</a:t>
            </a:r>
            <a:r>
              <a:rPr lang="ru-RU" sz="2000" dirty="0" smtClean="0"/>
              <a:t> в </a:t>
            </a:r>
            <a:r>
              <a:rPr lang="ru-RU" sz="2000" dirty="0" err="1" smtClean="0"/>
              <a:t>плазмі</a:t>
            </a:r>
            <a:r>
              <a:rPr lang="ru-RU" sz="2000" dirty="0" smtClean="0"/>
              <a:t>.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uk-UA" sz="2000" dirty="0" smtClean="0"/>
              <a:t>В тканинній рідині і лімфі менше білків, ніж в плазмі крові.</a:t>
            </a:r>
            <a:endParaRPr lang="ru-RU" sz="2000" dirty="0" smtClean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5" name="Rectangle 5"/>
          <p:cNvSpPr>
            <a:spLocks noGrp="1" noChangeArrowheads="1"/>
          </p:cNvSpPr>
          <p:nvPr>
            <p:ph type="title"/>
          </p:nvPr>
        </p:nvSpPr>
        <p:spPr>
          <a:xfrm>
            <a:off x="900113" y="404813"/>
            <a:ext cx="7273925" cy="503237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uk-UA" sz="4000"/>
              <a:t>Імунокомпетентні клітини</a:t>
            </a:r>
            <a:endParaRPr lang="en-US" sz="4000"/>
          </a:p>
        </p:txBody>
      </p:sp>
      <p:pic>
        <p:nvPicPr>
          <p:cNvPr id="10243" name="Picture 4"/>
          <p:cNvPicPr>
            <a:picLocks noChangeAspect="1" noChangeArrowheads="1"/>
          </p:cNvPicPr>
          <p:nvPr/>
        </p:nvPicPr>
        <p:blipFill>
          <a:blip r:embed="rId3">
            <a:lum bright="-30000" contrast="48000"/>
          </a:blip>
          <a:srcRect/>
          <a:stretch>
            <a:fillRect/>
          </a:stretch>
        </p:blipFill>
        <p:spPr bwMode="auto">
          <a:xfrm>
            <a:off x="0" y="981075"/>
            <a:ext cx="9144000" cy="58769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</p:pic>
      <p:sp>
        <p:nvSpPr>
          <p:cNvPr id="10244" name="Text Box 21"/>
          <p:cNvSpPr txBox="1">
            <a:spLocks noChangeArrowheads="1"/>
          </p:cNvSpPr>
          <p:nvPr/>
        </p:nvSpPr>
        <p:spPr bwMode="auto">
          <a:xfrm>
            <a:off x="7019925" y="5915025"/>
            <a:ext cx="2124075" cy="9429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>
                <a:latin typeface="Calibri" pitchFamily="34" charset="0"/>
              </a:rPr>
              <a:t>Антитіл</a:t>
            </a:r>
          </a:p>
          <a:p>
            <a:r>
              <a:rPr lang="uk-UA" sz="1400">
                <a:latin typeface="Calibri" pitchFamily="34" charset="0"/>
              </a:rPr>
              <a:t>утворююча</a:t>
            </a:r>
          </a:p>
          <a:p>
            <a:r>
              <a:rPr lang="uk-UA" sz="1400">
                <a:latin typeface="Calibri" pitchFamily="34" charset="0"/>
              </a:rPr>
              <a:t>плазматична</a:t>
            </a:r>
          </a:p>
          <a:p>
            <a:r>
              <a:rPr lang="uk-UA" sz="1400">
                <a:latin typeface="Calibri" pitchFamily="34" charset="0"/>
              </a:rPr>
              <a:t> клітина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0245" name="Text Box 9"/>
          <p:cNvSpPr txBox="1">
            <a:spLocks noChangeArrowheads="1"/>
          </p:cNvSpPr>
          <p:nvPr/>
        </p:nvSpPr>
        <p:spPr bwMode="auto">
          <a:xfrm>
            <a:off x="0" y="1174750"/>
            <a:ext cx="13081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>
                <a:latin typeface="Calibri" pitchFamily="34" charset="0"/>
              </a:rPr>
              <a:t>гранулоцити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0246" name="Text Box 10"/>
          <p:cNvSpPr txBox="1">
            <a:spLocks noChangeArrowheads="1"/>
          </p:cNvSpPr>
          <p:nvPr/>
        </p:nvSpPr>
        <p:spPr bwMode="auto">
          <a:xfrm>
            <a:off x="0" y="1462088"/>
            <a:ext cx="12319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>
                <a:latin typeface="Calibri" pitchFamily="34" charset="0"/>
              </a:rPr>
              <a:t>еозинофіли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0247" name="Text Box 11"/>
          <p:cNvSpPr txBox="1">
            <a:spLocks noChangeArrowheads="1"/>
          </p:cNvSpPr>
          <p:nvPr/>
        </p:nvSpPr>
        <p:spPr bwMode="auto">
          <a:xfrm>
            <a:off x="2484438" y="1052513"/>
            <a:ext cx="1252537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>
                <a:latin typeface="Calibri" pitchFamily="34" charset="0"/>
              </a:rPr>
              <a:t>тромбоцити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0248" name="Text Box 14"/>
          <p:cNvSpPr txBox="1">
            <a:spLocks noChangeArrowheads="1"/>
          </p:cNvSpPr>
          <p:nvPr/>
        </p:nvSpPr>
        <p:spPr bwMode="auto">
          <a:xfrm>
            <a:off x="0" y="2708275"/>
            <a:ext cx="1120775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uk-UA" sz="1400">
                <a:latin typeface="Calibri" pitchFamily="34" charset="0"/>
              </a:rPr>
              <a:t>нейтрофіл</a:t>
            </a:r>
            <a:endParaRPr lang="en-US" sz="1400">
              <a:latin typeface="Calibri" pitchFamily="34" charset="0"/>
            </a:endParaRPr>
          </a:p>
        </p:txBody>
      </p:sp>
      <p:sp>
        <p:nvSpPr>
          <p:cNvPr id="10249" name="Text Box 15"/>
          <p:cNvSpPr txBox="1">
            <a:spLocks noChangeArrowheads="1"/>
          </p:cNvSpPr>
          <p:nvPr/>
        </p:nvSpPr>
        <p:spPr bwMode="auto">
          <a:xfrm>
            <a:off x="0" y="3911600"/>
            <a:ext cx="906463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uk-UA" sz="1400">
                <a:latin typeface="Calibri" pitchFamily="34" charset="0"/>
              </a:rPr>
              <a:t>базофіл</a:t>
            </a:r>
            <a:endParaRPr lang="en-US" sz="1400">
              <a:latin typeface="Calibri" pitchFamily="34" charset="0"/>
            </a:endParaRPr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66713" y="1133475"/>
            <a:ext cx="6643687" cy="5621338"/>
            <a:chOff x="231" y="714"/>
            <a:chExt cx="4185" cy="3541"/>
          </a:xfrm>
        </p:grpSpPr>
        <p:sp>
          <p:nvSpPr>
            <p:cNvPr id="10251" name="Text Box 7"/>
            <p:cNvSpPr txBox="1">
              <a:spLocks noChangeArrowheads="1"/>
            </p:cNvSpPr>
            <p:nvPr/>
          </p:nvSpPr>
          <p:spPr bwMode="auto">
            <a:xfrm>
              <a:off x="3111" y="1575"/>
              <a:ext cx="60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uk-UA">
                <a:latin typeface="Times New Roman" pitchFamily="18" charset="0"/>
              </a:endParaRPr>
            </a:p>
          </p:txBody>
        </p:sp>
        <p:sp>
          <p:nvSpPr>
            <p:cNvPr id="10252" name="Text Box 12"/>
            <p:cNvSpPr txBox="1">
              <a:spLocks noChangeArrowheads="1"/>
            </p:cNvSpPr>
            <p:nvPr/>
          </p:nvSpPr>
          <p:spPr bwMode="auto">
            <a:xfrm>
              <a:off x="2535" y="714"/>
              <a:ext cx="1037" cy="3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400">
                  <a:latin typeface="Calibri" pitchFamily="34" charset="0"/>
                </a:rPr>
                <a:t>Стовбурова</a:t>
              </a:r>
            </a:p>
            <a:p>
              <a:r>
                <a:rPr lang="uk-UA" sz="1400">
                  <a:latin typeface="Calibri" pitchFamily="34" charset="0"/>
                </a:rPr>
                <a:t> клітина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10253" name="Text Box 13"/>
            <p:cNvSpPr txBox="1">
              <a:spLocks noChangeArrowheads="1"/>
            </p:cNvSpPr>
            <p:nvPr/>
          </p:nvSpPr>
          <p:spPr bwMode="auto">
            <a:xfrm>
              <a:off x="1613" y="1704"/>
              <a:ext cx="848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400">
                  <a:latin typeface="Calibri" pitchFamily="34" charset="0"/>
                </a:rPr>
                <a:t>мегакаріоцит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10254" name="Text Box 16"/>
            <p:cNvSpPr txBox="1">
              <a:spLocks noChangeArrowheads="1"/>
            </p:cNvSpPr>
            <p:nvPr/>
          </p:nvSpPr>
          <p:spPr bwMode="auto">
            <a:xfrm>
              <a:off x="345" y="4063"/>
              <a:ext cx="583" cy="173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200">
                  <a:latin typeface="Calibri" pitchFamily="34" charset="0"/>
                </a:rPr>
                <a:t>макрофаг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10255" name="Text Box 17"/>
            <p:cNvSpPr txBox="1">
              <a:spLocks noChangeArrowheads="1"/>
            </p:cNvSpPr>
            <p:nvPr/>
          </p:nvSpPr>
          <p:spPr bwMode="auto">
            <a:xfrm>
              <a:off x="231" y="3106"/>
              <a:ext cx="922" cy="307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400">
                  <a:latin typeface="Calibri" pitchFamily="34" charset="0"/>
                </a:rPr>
                <a:t>Опасиста </a:t>
              </a:r>
              <a:r>
                <a:rPr lang="uk-UA" sz="1200">
                  <a:latin typeface="Calibri" pitchFamily="34" charset="0"/>
                </a:rPr>
                <a:t>клітина</a:t>
              </a:r>
              <a:endParaRPr lang="en-US" sz="1200">
                <a:latin typeface="Calibri" pitchFamily="34" charset="0"/>
              </a:endParaRPr>
            </a:p>
          </p:txBody>
        </p:sp>
        <p:sp>
          <p:nvSpPr>
            <p:cNvPr id="10256" name="Text Box 18"/>
            <p:cNvSpPr txBox="1">
              <a:spLocks noChangeArrowheads="1"/>
            </p:cNvSpPr>
            <p:nvPr/>
          </p:nvSpPr>
          <p:spPr bwMode="auto">
            <a:xfrm>
              <a:off x="1746" y="3960"/>
              <a:ext cx="596" cy="192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uk-UA" sz="1400">
                  <a:latin typeface="Calibri" pitchFamily="34" charset="0"/>
                </a:rPr>
                <a:t>моноцит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10257" name="Text Box 19"/>
            <p:cNvSpPr txBox="1">
              <a:spLocks noChangeArrowheads="1"/>
            </p:cNvSpPr>
            <p:nvPr/>
          </p:nvSpPr>
          <p:spPr bwMode="auto">
            <a:xfrm>
              <a:off x="2472" y="3929"/>
              <a:ext cx="952" cy="3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400">
                  <a:latin typeface="Calibri" pitchFamily="34" charset="0"/>
                </a:rPr>
                <a:t>Детритна клітина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10258" name="Text Box 20"/>
            <p:cNvSpPr txBox="1">
              <a:spLocks noChangeArrowheads="1"/>
            </p:cNvSpPr>
            <p:nvPr/>
          </p:nvSpPr>
          <p:spPr bwMode="auto">
            <a:xfrm>
              <a:off x="3379" y="3838"/>
              <a:ext cx="1037" cy="326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400">
                  <a:latin typeface="Calibri" pitchFamily="34" charset="0"/>
                </a:rPr>
                <a:t>Натуральний кіллер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10259" name="Text Box 22"/>
            <p:cNvSpPr txBox="1">
              <a:spLocks noChangeArrowheads="1"/>
            </p:cNvSpPr>
            <p:nvPr/>
          </p:nvSpPr>
          <p:spPr bwMode="auto">
            <a:xfrm>
              <a:off x="2996" y="1575"/>
              <a:ext cx="921" cy="59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400">
                  <a:latin typeface="Calibri" pitchFamily="34" charset="0"/>
                </a:rPr>
                <a:t>Поперд</a:t>
              </a:r>
            </a:p>
            <a:p>
              <a:r>
                <a:rPr lang="uk-UA" sz="1400">
                  <a:latin typeface="Calibri" pitchFamily="34" charset="0"/>
                </a:rPr>
                <a:t>ник</a:t>
              </a:r>
            </a:p>
            <a:p>
              <a:r>
                <a:rPr lang="uk-UA" sz="1400">
                  <a:latin typeface="Calibri" pitchFamily="34" charset="0"/>
                </a:rPr>
                <a:t>лімфоїдних</a:t>
              </a:r>
            </a:p>
            <a:p>
              <a:r>
                <a:rPr lang="uk-UA" sz="1400">
                  <a:latin typeface="Calibri" pitchFamily="34" charset="0"/>
                </a:rPr>
                <a:t> клітин</a:t>
              </a:r>
              <a:endParaRPr lang="en-US" sz="1400">
                <a:latin typeface="Calibri" pitchFamily="34" charset="0"/>
              </a:endParaRPr>
            </a:p>
          </p:txBody>
        </p:sp>
        <p:sp>
          <p:nvSpPr>
            <p:cNvPr id="10260" name="Text Box 23"/>
            <p:cNvSpPr txBox="1">
              <a:spLocks noChangeArrowheads="1"/>
            </p:cNvSpPr>
            <p:nvPr/>
          </p:nvSpPr>
          <p:spPr bwMode="auto">
            <a:xfrm>
              <a:off x="1927" y="2614"/>
              <a:ext cx="908" cy="52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uk-UA" sz="1600">
                  <a:latin typeface="Calibri" pitchFamily="34" charset="0"/>
                </a:rPr>
                <a:t>Попередник </a:t>
              </a:r>
            </a:p>
            <a:p>
              <a:r>
                <a:rPr lang="uk-UA" sz="1600">
                  <a:latin typeface="Calibri" pitchFamily="34" charset="0"/>
                </a:rPr>
                <a:t>мієлоїдних </a:t>
              </a:r>
            </a:p>
            <a:p>
              <a:r>
                <a:rPr lang="uk-UA" sz="1600">
                  <a:latin typeface="Calibri" pitchFamily="34" charset="0"/>
                </a:rPr>
                <a:t>клітин</a:t>
              </a:r>
              <a:endParaRPr lang="en-US" sz="1600">
                <a:latin typeface="Calibri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Ris_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34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Ris_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4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ru-RU" dirty="0" err="1" smtClean="0"/>
              <a:t>мязові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endParaRPr lang="ru-RU" dirty="0" smtClean="0"/>
          </a:p>
        </p:txBody>
      </p:sp>
      <p:sp>
        <p:nvSpPr>
          <p:cNvPr id="3075" name="Rectangle 5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sz="2800" b="1" dirty="0" smtClean="0"/>
              <a:t>МТ</a:t>
            </a:r>
            <a:r>
              <a:rPr lang="ru-RU" sz="2800" dirty="0" smtClean="0"/>
              <a:t> (</a:t>
            </a:r>
            <a:r>
              <a:rPr lang="en-US" sz="2800" dirty="0" err="1" smtClean="0"/>
              <a:t>textus</a:t>
            </a:r>
            <a:r>
              <a:rPr lang="en-US" sz="2800" dirty="0" smtClean="0"/>
              <a:t> </a:t>
            </a:r>
            <a:r>
              <a:rPr lang="en-US" sz="2800" dirty="0" err="1" smtClean="0"/>
              <a:t>musculric</a:t>
            </a:r>
            <a:r>
              <a:rPr lang="en-US" sz="2800" dirty="0" smtClean="0"/>
              <a:t>) </a:t>
            </a:r>
            <a:r>
              <a:rPr lang="ru-RU" sz="2800" dirty="0" err="1" smtClean="0"/>
              <a:t>називають</a:t>
            </a:r>
            <a:r>
              <a:rPr lang="ru-RU" sz="2800" dirty="0" smtClean="0"/>
              <a:t> </a:t>
            </a:r>
            <a:r>
              <a:rPr lang="ru-RU" sz="2800" dirty="0" err="1" smtClean="0"/>
              <a:t>тканини</a:t>
            </a:r>
            <a:r>
              <a:rPr lang="ru-RU" sz="2800" dirty="0" smtClean="0"/>
              <a:t> </a:t>
            </a:r>
            <a:r>
              <a:rPr lang="ru-RU" sz="2800" dirty="0" err="1" smtClean="0"/>
              <a:t>різних</a:t>
            </a:r>
            <a:r>
              <a:rPr lang="ru-RU" sz="2800" dirty="0" smtClean="0"/>
              <a:t> за </a:t>
            </a:r>
            <a:r>
              <a:rPr lang="ru-RU" sz="2800" dirty="0" err="1" smtClean="0"/>
              <a:t>будовою</a:t>
            </a:r>
            <a:r>
              <a:rPr lang="ru-RU" sz="2800" dirty="0" smtClean="0"/>
              <a:t> </a:t>
            </a:r>
            <a:r>
              <a:rPr lang="ru-RU" sz="2800" dirty="0" err="1" smtClean="0"/>
              <a:t>і</a:t>
            </a:r>
            <a:r>
              <a:rPr lang="ru-RU" sz="2800" dirty="0" smtClean="0"/>
              <a:t> </a:t>
            </a:r>
            <a:r>
              <a:rPr lang="ru-RU" sz="2800" dirty="0" err="1" smtClean="0"/>
              <a:t>походженням</a:t>
            </a:r>
            <a:r>
              <a:rPr lang="ru-RU" sz="2800" dirty="0" smtClean="0"/>
              <a:t>, </a:t>
            </a:r>
            <a:r>
              <a:rPr lang="ru-RU" sz="2800" dirty="0" err="1" smtClean="0"/>
              <a:t>але</a:t>
            </a:r>
            <a:r>
              <a:rPr lang="ru-RU" sz="2800" dirty="0" smtClean="0"/>
              <a:t> </a:t>
            </a:r>
            <a:r>
              <a:rPr lang="ru-RU" sz="2800" dirty="0" err="1" smtClean="0"/>
              <a:t>подібні</a:t>
            </a:r>
            <a:r>
              <a:rPr lang="ru-RU" sz="2800" dirty="0" smtClean="0"/>
              <a:t> </a:t>
            </a:r>
            <a:r>
              <a:rPr lang="ru-RU" sz="2800" dirty="0" err="1" smtClean="0"/>
              <a:t>за</a:t>
            </a:r>
            <a:r>
              <a:rPr lang="ru-RU" sz="2800" dirty="0" smtClean="0"/>
              <a:t> </a:t>
            </a:r>
            <a:r>
              <a:rPr lang="ru-RU" sz="2800" dirty="0" err="1" smtClean="0"/>
              <a:t>здібністю</a:t>
            </a:r>
            <a:r>
              <a:rPr lang="ru-RU" sz="2800" dirty="0" smtClean="0"/>
              <a:t> до </a:t>
            </a:r>
            <a:r>
              <a:rPr lang="ru-RU" sz="2800" dirty="0" err="1" smtClean="0"/>
              <a:t>виражених</a:t>
            </a:r>
            <a:r>
              <a:rPr lang="ru-RU" sz="2800" dirty="0" smtClean="0"/>
              <a:t> </a:t>
            </a:r>
            <a:r>
              <a:rPr lang="ru-RU" sz="2800" dirty="0" err="1" smtClean="0"/>
              <a:t>скорочень</a:t>
            </a:r>
            <a:endParaRPr lang="ru-RU" sz="2800" dirty="0" smtClean="0"/>
          </a:p>
          <a:p>
            <a:pPr algn="just" eaLnBrk="1" hangingPunct="1">
              <a:buFontTx/>
              <a:buNone/>
            </a:pPr>
            <a:r>
              <a:rPr lang="ru-RU" sz="2800" b="1" dirty="0" smtClean="0"/>
              <a:t>МТ:</a:t>
            </a:r>
          </a:p>
          <a:p>
            <a:pPr algn="just" eaLnBrk="1" hangingPunct="1"/>
            <a:r>
              <a:rPr lang="ru-RU" sz="2800" dirty="0" err="1" smtClean="0"/>
              <a:t>забезпечує</a:t>
            </a:r>
            <a:r>
              <a:rPr lang="ru-RU" sz="2800" dirty="0" smtClean="0"/>
              <a:t> </a:t>
            </a:r>
            <a:r>
              <a:rPr lang="ru-RU" sz="2800" dirty="0" err="1" smtClean="0"/>
              <a:t>переміщення</a:t>
            </a:r>
            <a:r>
              <a:rPr lang="ru-RU" sz="2800" dirty="0" smtClean="0"/>
              <a:t> в </a:t>
            </a:r>
            <a:r>
              <a:rPr lang="ru-RU" sz="2800" dirty="0" err="1" smtClean="0"/>
              <a:t>просторі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організму</a:t>
            </a:r>
            <a:r>
              <a:rPr lang="ru-RU" sz="2800" dirty="0" smtClean="0"/>
              <a:t> </a:t>
            </a:r>
            <a:r>
              <a:rPr lang="ru-RU" sz="2800" dirty="0" err="1" smtClean="0"/>
              <a:t>в</a:t>
            </a:r>
            <a:r>
              <a:rPr lang="ru-RU" sz="2800" dirty="0" smtClean="0"/>
              <a:t> </a:t>
            </a:r>
            <a:r>
              <a:rPr lang="ru-RU" sz="2800" dirty="0" err="1" smtClean="0"/>
              <a:t>цілому</a:t>
            </a:r>
            <a:r>
              <a:rPr lang="ru-RU" sz="2800" dirty="0" smtClean="0"/>
              <a:t>,</a:t>
            </a:r>
          </a:p>
          <a:p>
            <a:pPr algn="just" eaLnBrk="1" hangingPunct="1"/>
            <a:r>
              <a:rPr lang="ru-RU" sz="2800" dirty="0" err="1" smtClean="0"/>
              <a:t>його</a:t>
            </a:r>
            <a:r>
              <a:rPr lang="ru-RU" sz="2800" dirty="0" smtClean="0"/>
              <a:t> </a:t>
            </a:r>
            <a:r>
              <a:rPr lang="ru-RU" sz="2800" dirty="0" err="1" smtClean="0"/>
              <a:t>частин</a:t>
            </a:r>
            <a:r>
              <a:rPr lang="ru-RU" sz="2800" dirty="0" smtClean="0"/>
              <a:t>,</a:t>
            </a:r>
          </a:p>
          <a:p>
            <a:pPr algn="just" eaLnBrk="1" hangingPunct="1"/>
            <a:r>
              <a:rPr lang="ru-RU" sz="2800" dirty="0" err="1" smtClean="0"/>
              <a:t>рух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органів</a:t>
            </a:r>
            <a:r>
              <a:rPr lang="ru-RU" sz="2800" dirty="0" smtClean="0"/>
              <a:t> </a:t>
            </a:r>
            <a:r>
              <a:rPr lang="ru-RU" sz="2800" dirty="0" err="1" smtClean="0"/>
              <a:t>всередині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організму</a:t>
            </a:r>
            <a:r>
              <a:rPr lang="ru-RU" sz="2800" dirty="0" smtClean="0"/>
              <a:t> (</a:t>
            </a:r>
            <a:r>
              <a:rPr lang="ru-RU" sz="2800" dirty="0" err="1" smtClean="0"/>
              <a:t>серце</a:t>
            </a:r>
            <a:r>
              <a:rPr lang="ru-RU" sz="2800" dirty="0" smtClean="0"/>
              <a:t>, </a:t>
            </a:r>
            <a:r>
              <a:rPr lang="ru-RU" sz="2800" dirty="0" err="1" smtClean="0"/>
              <a:t>язик</a:t>
            </a:r>
            <a:r>
              <a:rPr lang="ru-RU" sz="2800" dirty="0" smtClean="0"/>
              <a:t>, кишечник та </a:t>
            </a:r>
            <a:r>
              <a:rPr lang="ru-RU" sz="2800" dirty="0" err="1" smtClean="0"/>
              <a:t>інш</a:t>
            </a:r>
            <a:r>
              <a:rPr lang="ru-RU" sz="2800" dirty="0" smtClean="0"/>
              <a:t>.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60350"/>
            <a:ext cx="8229600" cy="8651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smtClean="0"/>
              <a:t>МОРФОЛОГІЧНІ ОЗНАКИ ЕЛЕМЕНТІВ М»ЯЗОВИХ ТКАНИН</a:t>
            </a:r>
            <a:br>
              <a:rPr lang="ru-RU" sz="3200" smtClean="0"/>
            </a:br>
            <a:endParaRPr lang="ru-RU" sz="3200" smtClean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dirty="0" err="1" smtClean="0"/>
              <a:t>Видовжена</a:t>
            </a:r>
            <a:r>
              <a:rPr lang="ru-RU" dirty="0" smtClean="0"/>
              <a:t> форма;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повздовжньо</a:t>
            </a:r>
            <a:r>
              <a:rPr lang="ru-RU" dirty="0" smtClean="0"/>
              <a:t> </a:t>
            </a:r>
            <a:r>
              <a:rPr lang="ru-RU" dirty="0" err="1" smtClean="0"/>
              <a:t>розташованих</a:t>
            </a:r>
            <a:r>
              <a:rPr lang="ru-RU" dirty="0" smtClean="0"/>
              <a:t> </a:t>
            </a:r>
            <a:r>
              <a:rPr lang="ru-RU" dirty="0" err="1" smtClean="0"/>
              <a:t>міофибрил</a:t>
            </a:r>
            <a:r>
              <a:rPr lang="ru-RU" dirty="0" smtClean="0"/>
              <a:t> і </a:t>
            </a:r>
            <a:r>
              <a:rPr lang="ru-RU" dirty="0" err="1" smtClean="0"/>
              <a:t>міофіламентів</a:t>
            </a:r>
            <a:r>
              <a:rPr lang="ru-RU" dirty="0" smtClean="0"/>
              <a:t> – </a:t>
            </a:r>
            <a:r>
              <a:rPr lang="ru-RU" dirty="0" err="1" smtClean="0"/>
              <a:t>спеціальних</a:t>
            </a:r>
            <a:r>
              <a:rPr lang="ru-RU" dirty="0" smtClean="0"/>
              <a:t> </a:t>
            </a:r>
            <a:r>
              <a:rPr lang="ru-RU" dirty="0" err="1" smtClean="0"/>
              <a:t>органел</a:t>
            </a:r>
            <a:r>
              <a:rPr lang="ru-RU" dirty="0" smtClean="0"/>
              <a:t>, </a:t>
            </a:r>
            <a:r>
              <a:rPr lang="ru-RU" dirty="0" err="1" smtClean="0"/>
              <a:t>які</a:t>
            </a:r>
            <a:r>
              <a:rPr lang="ru-RU" dirty="0" smtClean="0"/>
              <a:t> </a:t>
            </a:r>
            <a:r>
              <a:rPr lang="ru-RU" dirty="0" err="1" smtClean="0"/>
              <a:t>забезпечують</a:t>
            </a:r>
            <a:r>
              <a:rPr lang="ru-RU" dirty="0" smtClean="0"/>
              <a:t> </a:t>
            </a:r>
            <a:r>
              <a:rPr lang="ru-RU" dirty="0" err="1" smtClean="0"/>
              <a:t>скоротливість</a:t>
            </a:r>
            <a:r>
              <a:rPr lang="ru-RU" dirty="0" smtClean="0"/>
              <a:t>,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/>
              <a:t>   </a:t>
            </a:r>
            <a:r>
              <a:rPr lang="ru-RU" dirty="0" err="1" smtClean="0"/>
              <a:t>розташування</a:t>
            </a:r>
            <a:r>
              <a:rPr lang="ru-RU" dirty="0" smtClean="0"/>
              <a:t> </a:t>
            </a:r>
            <a:r>
              <a:rPr lang="ru-RU" dirty="0" err="1" smtClean="0"/>
              <a:t>мітохондрій</a:t>
            </a:r>
            <a:r>
              <a:rPr lang="ru-RU" dirty="0" smtClean="0"/>
              <a:t> </a:t>
            </a:r>
            <a:r>
              <a:rPr lang="ru-RU" dirty="0" err="1" smtClean="0"/>
              <a:t>поряд</a:t>
            </a:r>
            <a:r>
              <a:rPr lang="ru-RU" dirty="0" smtClean="0"/>
              <a:t> </a:t>
            </a:r>
            <a:r>
              <a:rPr lang="ru-RU" dirty="0" err="1" smtClean="0"/>
              <a:t>зі</a:t>
            </a:r>
            <a:r>
              <a:rPr lang="ru-RU" dirty="0" smtClean="0"/>
              <a:t>      </a:t>
            </a:r>
            <a:r>
              <a:rPr lang="ru-RU" dirty="0" err="1" smtClean="0"/>
              <a:t>скоротливими</a:t>
            </a:r>
            <a:r>
              <a:rPr lang="ru-RU" dirty="0" smtClean="0"/>
              <a:t> </a:t>
            </a:r>
            <a:r>
              <a:rPr lang="ru-RU" dirty="0" err="1" smtClean="0"/>
              <a:t>елементами</a:t>
            </a:r>
            <a:r>
              <a:rPr lang="ru-RU" dirty="0" smtClean="0"/>
              <a:t>,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ru-RU" dirty="0" smtClean="0"/>
              <a:t>   </a:t>
            </a:r>
            <a:r>
              <a:rPr lang="ru-RU" dirty="0" err="1" smtClean="0"/>
              <a:t>наявність</a:t>
            </a:r>
            <a:r>
              <a:rPr lang="ru-RU" dirty="0" smtClean="0"/>
              <a:t> </a:t>
            </a:r>
            <a:r>
              <a:rPr lang="ru-RU" dirty="0" err="1" smtClean="0"/>
              <a:t>включень</a:t>
            </a:r>
            <a:r>
              <a:rPr lang="ru-RU" dirty="0" smtClean="0"/>
              <a:t> </a:t>
            </a:r>
            <a:r>
              <a:rPr lang="ru-RU" dirty="0" err="1" smtClean="0"/>
              <a:t>глікогену</a:t>
            </a:r>
            <a:r>
              <a:rPr lang="ru-RU" dirty="0" smtClean="0"/>
              <a:t>, </a:t>
            </a:r>
            <a:r>
              <a:rPr lang="ru-RU" dirty="0" err="1" smtClean="0"/>
              <a:t>ліпідів</a:t>
            </a:r>
            <a:r>
              <a:rPr lang="ru-RU" dirty="0" smtClean="0"/>
              <a:t> і </a:t>
            </a:r>
            <a:r>
              <a:rPr lang="ru-RU" dirty="0" err="1" smtClean="0"/>
              <a:t>міоглобіну</a:t>
            </a:r>
            <a:endParaRPr lang="ru-RU" dirty="0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2400" smtClean="0"/>
              <a:t>КЛАСИФІКАЦІЯ М»ЯЗОВИХ ТКАНИН ЗА МОРФОФУНКЦІОНАЛЬНИМ ПРИНЦИПОМ</a:t>
            </a:r>
            <a:br>
              <a:rPr lang="ru-RU" sz="2400" smtClean="0"/>
            </a:br>
            <a:r>
              <a:rPr lang="ru-RU" sz="2400" smtClean="0"/>
              <a:t>(в залежності від  структури органел скорочення і характеру інервації</a:t>
            </a:r>
            <a:r>
              <a:rPr lang="ru-RU" sz="2800" smtClean="0"/>
              <a:t>)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557338"/>
            <a:ext cx="9144000" cy="5300662"/>
          </a:xfrm>
        </p:spPr>
        <p:txBody>
          <a:bodyPr/>
          <a:lstStyle/>
          <a:p>
            <a:pPr eaLnBrk="1" hangingPunct="1"/>
            <a:r>
              <a:rPr lang="ru-RU" sz="3600" smtClean="0"/>
              <a:t>Поперечнопосмуговані </a:t>
            </a:r>
            <a:r>
              <a:rPr lang="en-US" sz="3600" smtClean="0"/>
              <a:t>textus muscularis striatus</a:t>
            </a:r>
            <a:r>
              <a:rPr lang="ru-RU" sz="3600" smtClean="0"/>
              <a:t>;скелетні (кріпляться до кісток), інервуються соматичною нервовою системою (це спинно-мозкові і черепно-мозкові нерви) і серцева (інервується вегетативною нервовою системою)</a:t>
            </a:r>
          </a:p>
          <a:p>
            <a:pPr eaLnBrk="1" hangingPunct="1"/>
            <a:r>
              <a:rPr lang="ru-RU" sz="3600" smtClean="0"/>
              <a:t>Гладенькі </a:t>
            </a:r>
            <a:r>
              <a:rPr lang="en-US" sz="3600" smtClean="0"/>
              <a:t>textus muscularis nonstriatus</a:t>
            </a:r>
            <a:r>
              <a:rPr lang="uk-UA" sz="3600" smtClean="0"/>
              <a:t> (інервується вегетативною нервовою системою)</a:t>
            </a:r>
            <a:endParaRPr lang="ru-RU" sz="360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346075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smtClean="0"/>
              <a:t>Ключові особливості різних тканин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620713"/>
            <a:ext cx="9144000" cy="6237287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ru-RU" sz="2000" dirty="0" err="1" smtClean="0"/>
              <a:t>Існують</a:t>
            </a:r>
            <a:r>
              <a:rPr lang="ru-RU" sz="2000" dirty="0" smtClean="0"/>
              <a:t> </a:t>
            </a:r>
            <a:r>
              <a:rPr lang="ru-RU" sz="2000" dirty="0" err="1" smtClean="0"/>
              <a:t>дві</a:t>
            </a:r>
            <a:r>
              <a:rPr lang="ru-RU" sz="2000" dirty="0" smtClean="0"/>
              <a:t> </a:t>
            </a:r>
            <a:r>
              <a:rPr lang="ru-RU" sz="2000" dirty="0" err="1" smtClean="0"/>
              <a:t>різновидності</a:t>
            </a:r>
            <a:r>
              <a:rPr lang="ru-RU" sz="2000" dirty="0" smtClean="0"/>
              <a:t> ППМТ:</a:t>
            </a:r>
          </a:p>
          <a:p>
            <a:pPr algn="just" eaLnBrk="1" hangingPunct="1">
              <a:defRPr/>
            </a:pPr>
            <a:r>
              <a:rPr lang="ru-RU" sz="2000" b="1" dirty="0" err="1" smtClean="0"/>
              <a:t>Скелетна</a:t>
            </a:r>
            <a:r>
              <a:rPr lang="ru-RU" sz="2000" b="1" dirty="0" smtClean="0"/>
              <a:t> – волокна </a:t>
            </a:r>
            <a:r>
              <a:rPr lang="ru-RU" sz="2000" b="1" dirty="0" err="1" smtClean="0"/>
              <a:t>це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багатоядерні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сімпласти</a:t>
            </a:r>
            <a:r>
              <a:rPr lang="ru-RU" sz="2000" dirty="0" smtClean="0"/>
              <a:t>, тому для них </a:t>
            </a:r>
            <a:r>
              <a:rPr lang="ru-RU" sz="2000" dirty="0" err="1" smtClean="0"/>
              <a:t>замість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терміна</a:t>
            </a:r>
            <a:r>
              <a:rPr lang="ru-RU" sz="2000" dirty="0" smtClean="0"/>
              <a:t> «цитоплазма» </a:t>
            </a:r>
            <a:r>
              <a:rPr lang="ru-RU" sz="2000" dirty="0" err="1" smtClean="0"/>
              <a:t>використовується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термін</a:t>
            </a:r>
            <a:r>
              <a:rPr lang="ru-RU" sz="2000" dirty="0" smtClean="0"/>
              <a:t> </a:t>
            </a:r>
            <a:r>
              <a:rPr lang="ru-RU" sz="2000" b="1" dirty="0" smtClean="0"/>
              <a:t>«</a:t>
            </a:r>
            <a:r>
              <a:rPr lang="ru-RU" sz="2000" b="1" i="1" dirty="0" smtClean="0"/>
              <a:t>саркоплазма</a:t>
            </a:r>
            <a:r>
              <a:rPr lang="ru-RU" sz="2000" b="1" dirty="0" smtClean="0"/>
              <a:t>»</a:t>
            </a:r>
          </a:p>
          <a:p>
            <a:pPr algn="just" eaLnBrk="1" hangingPunct="1">
              <a:defRPr/>
            </a:pPr>
            <a:r>
              <a:rPr lang="ru-RU" sz="2000" b="1" dirty="0" err="1" smtClean="0"/>
              <a:t>Серцева</a:t>
            </a:r>
            <a:r>
              <a:rPr lang="ru-RU" sz="2000" b="1" dirty="0" smtClean="0"/>
              <a:t> – волокна </a:t>
            </a:r>
            <a:r>
              <a:rPr lang="ru-RU" sz="2000" b="1" dirty="0" err="1" smtClean="0"/>
              <a:t>утворені</a:t>
            </a:r>
            <a:r>
              <a:rPr lang="ru-RU" sz="2000" b="1" dirty="0" smtClean="0"/>
              <a:t> </a:t>
            </a:r>
            <a:r>
              <a:rPr lang="ru-RU" sz="2000" b="1" dirty="0" err="1" smtClean="0"/>
              <a:t>кардіоміоцитами</a:t>
            </a:r>
            <a:r>
              <a:rPr lang="ru-RU" sz="2000" b="1" dirty="0" smtClean="0"/>
              <a:t> – </a:t>
            </a:r>
            <a:r>
              <a:rPr lang="ru-RU" sz="2000" dirty="0" err="1" smtClean="0"/>
              <a:t>клітинами</a:t>
            </a:r>
            <a:r>
              <a:rPr lang="ru-RU" sz="2000" dirty="0" smtClean="0"/>
              <a:t> </a:t>
            </a:r>
            <a:r>
              <a:rPr lang="ru-RU" sz="2000" dirty="0" err="1" smtClean="0"/>
              <a:t>циліндричної</a:t>
            </a:r>
            <a:r>
              <a:rPr lang="ru-RU" sz="2000" dirty="0" smtClean="0"/>
              <a:t> </a:t>
            </a:r>
            <a:r>
              <a:rPr lang="ru-RU" sz="2000" dirty="0" err="1" smtClean="0"/>
              <a:t>форми</a:t>
            </a:r>
            <a:r>
              <a:rPr lang="ru-RU" sz="2000" dirty="0" smtClean="0"/>
              <a:t>, </a:t>
            </a:r>
            <a:r>
              <a:rPr lang="ru-RU" sz="2000" dirty="0" err="1" smtClean="0"/>
              <a:t>які</a:t>
            </a:r>
            <a:r>
              <a:rPr lang="ru-RU" sz="2000" dirty="0" smtClean="0"/>
              <a:t> </a:t>
            </a:r>
            <a:r>
              <a:rPr lang="ru-RU" sz="2000" dirty="0" err="1" smtClean="0"/>
              <a:t>з»єднуються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кінець</a:t>
            </a:r>
            <a:r>
              <a:rPr lang="ru-RU" sz="2000" dirty="0" smtClean="0"/>
              <a:t> в </a:t>
            </a:r>
            <a:r>
              <a:rPr lang="ru-RU" sz="2000" dirty="0" err="1" smtClean="0"/>
              <a:t>кінець</a:t>
            </a:r>
            <a:r>
              <a:rPr lang="ru-RU" sz="2000" dirty="0" smtClean="0"/>
              <a:t>, </a:t>
            </a:r>
            <a:r>
              <a:rPr lang="ru-RU" sz="2000" dirty="0" err="1" smtClean="0"/>
              <a:t>тобто</a:t>
            </a:r>
            <a:r>
              <a:rPr lang="ru-RU" sz="2000" dirty="0" smtClean="0"/>
              <a:t> кожно волокно по </a:t>
            </a:r>
            <a:r>
              <a:rPr lang="ru-RU" sz="2000" dirty="0" err="1" smtClean="0"/>
              <a:t>довжині</a:t>
            </a:r>
            <a:r>
              <a:rPr lang="ru-RU" sz="2000" dirty="0" smtClean="0"/>
              <a:t> </a:t>
            </a:r>
            <a:r>
              <a:rPr lang="ru-RU" sz="2000" dirty="0" err="1" smtClean="0"/>
              <a:t>розділено</a:t>
            </a:r>
            <a:r>
              <a:rPr lang="ru-RU" sz="2000" dirty="0" smtClean="0"/>
              <a:t> на </a:t>
            </a:r>
            <a:r>
              <a:rPr lang="ru-RU" sz="2000" dirty="0" err="1" smtClean="0"/>
              <a:t>окремі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клітини</a:t>
            </a:r>
            <a:r>
              <a:rPr lang="ru-RU" sz="2000" dirty="0" smtClean="0"/>
              <a:t>, </a:t>
            </a:r>
            <a:r>
              <a:rPr lang="ru-RU" sz="2000" dirty="0" err="1" smtClean="0"/>
              <a:t>такі</a:t>
            </a:r>
            <a:r>
              <a:rPr lang="ru-RU" sz="2000" dirty="0" smtClean="0"/>
              <a:t> </a:t>
            </a:r>
            <a:r>
              <a:rPr lang="ru-RU" sz="2000" dirty="0" err="1" smtClean="0"/>
              <a:t>клітини</a:t>
            </a:r>
            <a:r>
              <a:rPr lang="ru-RU" sz="2000" dirty="0" smtClean="0"/>
              <a:t> </a:t>
            </a:r>
            <a:r>
              <a:rPr lang="ru-RU" sz="2000" dirty="0" err="1" smtClean="0"/>
              <a:t>називаються</a:t>
            </a:r>
            <a:r>
              <a:rPr lang="ru-RU" sz="2000" dirty="0" smtClean="0"/>
              <a:t> </a:t>
            </a:r>
            <a:r>
              <a:rPr lang="ru-RU" sz="2000" b="1" dirty="0" err="1" smtClean="0"/>
              <a:t>функціональними</a:t>
            </a:r>
            <a:r>
              <a:rPr lang="ru-RU" sz="2000" b="1" dirty="0" smtClean="0"/>
              <a:t>.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uk-UA" sz="1600" i="1" dirty="0" smtClean="0"/>
              <a:t>В обох випадках поперечна </a:t>
            </a:r>
            <a:r>
              <a:rPr lang="uk-UA" sz="1600" i="1" dirty="0" err="1" smtClean="0"/>
              <a:t>посмугованість</a:t>
            </a:r>
            <a:r>
              <a:rPr lang="uk-UA" sz="1600" i="1" dirty="0" smtClean="0"/>
              <a:t> обумовлена тим, що значну частину </a:t>
            </a:r>
            <a:r>
              <a:rPr lang="uk-UA" sz="1600" i="1" dirty="0" err="1" smtClean="0"/>
              <a:t>об»єму</a:t>
            </a:r>
            <a:r>
              <a:rPr lang="uk-UA" sz="1600" i="1" dirty="0" smtClean="0"/>
              <a:t> кожного волокна складають </a:t>
            </a:r>
            <a:r>
              <a:rPr lang="uk-UA" sz="1600" i="1" dirty="0" err="1" smtClean="0"/>
              <a:t>міофібрили</a:t>
            </a:r>
            <a:r>
              <a:rPr lang="uk-UA" sz="1600" i="1" dirty="0" smtClean="0"/>
              <a:t> – спеціальні скоротливі органели з регулярно повторюваною організацією і розташовані вздовж довгої осі волокна.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uk-UA" sz="1600" i="1" dirty="0" smtClean="0"/>
              <a:t>В свою чергу, </a:t>
            </a:r>
            <a:r>
              <a:rPr lang="uk-UA" sz="1600" i="1" dirty="0" err="1" smtClean="0"/>
              <a:t>міофібрили</a:t>
            </a:r>
            <a:r>
              <a:rPr lang="uk-UA" sz="1600" i="1" dirty="0" smtClean="0"/>
              <a:t> складаються з білкових ниток двох типів –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uk-UA" sz="1800" b="1" i="1" dirty="0" smtClean="0"/>
              <a:t>Тонких (</a:t>
            </a:r>
            <a:r>
              <a:rPr lang="uk-UA" sz="1800" b="1" i="1" dirty="0" err="1" smtClean="0"/>
              <a:t>актинових</a:t>
            </a:r>
            <a:r>
              <a:rPr lang="uk-UA" sz="1800" b="1" i="1" dirty="0" smtClean="0"/>
              <a:t>) </a:t>
            </a:r>
            <a:r>
              <a:rPr lang="uk-UA" sz="1800" b="1" i="1" dirty="0" err="1" smtClean="0"/>
              <a:t>міофіламентів</a:t>
            </a:r>
            <a:r>
              <a:rPr lang="uk-UA" sz="1800" b="1" i="1" dirty="0" smtClean="0"/>
              <a:t> і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uk-UA" sz="1800" b="1" i="1" dirty="0" smtClean="0"/>
              <a:t>Товстих (</a:t>
            </a:r>
            <a:r>
              <a:rPr lang="uk-UA" sz="1800" b="1" i="1" dirty="0" err="1" smtClean="0"/>
              <a:t>міозинових</a:t>
            </a:r>
            <a:r>
              <a:rPr lang="uk-UA" sz="1800" b="1" i="1" dirty="0" smtClean="0"/>
              <a:t>) </a:t>
            </a:r>
            <a:r>
              <a:rPr lang="uk-UA" sz="1800" b="1" i="1" dirty="0" err="1" smtClean="0"/>
              <a:t>міофіламентів</a:t>
            </a:r>
            <a:r>
              <a:rPr lang="uk-UA" sz="2000" b="1" i="1" dirty="0" smtClean="0"/>
              <a:t>.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uk-UA" sz="1600" i="1" dirty="0" smtClean="0"/>
              <a:t>Специфічне розташування цих ниток в </a:t>
            </a:r>
            <a:r>
              <a:rPr lang="uk-UA" sz="1600" i="1" dirty="0" err="1" smtClean="0"/>
              <a:t>міофібрилах</a:t>
            </a:r>
            <a:r>
              <a:rPr lang="uk-UA" sz="1600" i="1" dirty="0" smtClean="0"/>
              <a:t> і створює ефект поперечної </a:t>
            </a:r>
            <a:r>
              <a:rPr lang="uk-UA" sz="1600" i="1" dirty="0" err="1" smtClean="0"/>
              <a:t>посмугованості</a:t>
            </a:r>
            <a:r>
              <a:rPr lang="uk-UA" sz="1600" i="1" dirty="0" smtClean="0"/>
              <a:t> окремих </a:t>
            </a:r>
            <a:r>
              <a:rPr lang="uk-UA" sz="1600" i="1" dirty="0" err="1" smtClean="0"/>
              <a:t>міофібрил</a:t>
            </a:r>
            <a:r>
              <a:rPr lang="uk-UA" sz="1600" i="1" dirty="0" smtClean="0"/>
              <a:t> і цілих </a:t>
            </a:r>
            <a:r>
              <a:rPr lang="uk-UA" sz="1600" i="1" dirty="0" err="1" smtClean="0"/>
              <a:t>м»язових</a:t>
            </a:r>
            <a:r>
              <a:rPr lang="uk-UA" sz="1600" i="1" dirty="0" smtClean="0"/>
              <a:t> волокон.</a:t>
            </a:r>
          </a:p>
          <a:p>
            <a:pPr algn="just" eaLnBrk="1" hangingPunct="1">
              <a:defRPr/>
            </a:pPr>
            <a:r>
              <a:rPr lang="uk-UA" sz="2000" b="1" dirty="0" err="1" smtClean="0"/>
              <a:t>Гладеньки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м»язові</a:t>
            </a:r>
            <a:r>
              <a:rPr lang="uk-UA" sz="2000" b="1" dirty="0" smtClean="0"/>
              <a:t> тканини – утворені клітинами </a:t>
            </a:r>
            <a:r>
              <a:rPr lang="uk-UA" sz="2000" b="1" dirty="0" err="1" smtClean="0"/>
              <a:t>веретиновидної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форми–</a:t>
            </a:r>
            <a:r>
              <a:rPr lang="uk-UA" sz="2000" b="1" dirty="0" smtClean="0"/>
              <a:t> </a:t>
            </a:r>
            <a:r>
              <a:rPr lang="uk-UA" sz="2000" b="1" dirty="0" err="1" smtClean="0"/>
              <a:t>міоцитами</a:t>
            </a:r>
            <a:r>
              <a:rPr lang="uk-UA" sz="2000" b="1" dirty="0" smtClean="0"/>
              <a:t>. </a:t>
            </a:r>
            <a:r>
              <a:rPr lang="uk-UA" sz="2000" dirty="0" smtClean="0"/>
              <a:t>Вони  теж мають тонкі і товсті </a:t>
            </a:r>
            <a:r>
              <a:rPr lang="uk-UA" sz="2000" dirty="0" err="1" smtClean="0"/>
              <a:t>міофіламенти</a:t>
            </a:r>
            <a:r>
              <a:rPr lang="uk-UA" sz="2000" dirty="0" smtClean="0"/>
              <a:t>, але їх </a:t>
            </a:r>
            <a:r>
              <a:rPr lang="uk-UA" sz="2000" dirty="0" err="1" smtClean="0"/>
              <a:t>об»єднання</a:t>
            </a:r>
            <a:r>
              <a:rPr lang="uk-UA" sz="2000" dirty="0" smtClean="0"/>
              <a:t> в </a:t>
            </a:r>
            <a:r>
              <a:rPr lang="uk-UA" sz="2000" dirty="0" err="1" smtClean="0"/>
              <a:t>міофібрили</a:t>
            </a:r>
            <a:r>
              <a:rPr lang="uk-UA" sz="2000" dirty="0" smtClean="0"/>
              <a:t> виникає лише при скороченні, вони позбавлені регулярної організації, тому немає поперечної </a:t>
            </a:r>
            <a:r>
              <a:rPr lang="uk-UA" sz="2000" dirty="0" err="1" smtClean="0"/>
              <a:t>посмугованості</a:t>
            </a:r>
            <a:r>
              <a:rPr lang="uk-UA" sz="2000" dirty="0" smtClean="0"/>
              <a:t>,слабкий розвиток </a:t>
            </a:r>
            <a:r>
              <a:rPr lang="uk-UA" sz="2000" dirty="0" err="1" smtClean="0"/>
              <a:t>саркоплазматичного</a:t>
            </a:r>
            <a:r>
              <a:rPr lang="uk-UA" sz="2000" dirty="0" smtClean="0"/>
              <a:t> </a:t>
            </a:r>
            <a:r>
              <a:rPr lang="uk-UA" sz="2000" dirty="0" err="1" smtClean="0"/>
              <a:t>ретикулуму</a:t>
            </a:r>
            <a:r>
              <a:rPr lang="uk-UA" sz="2000" dirty="0" smtClean="0"/>
              <a:t>.</a:t>
            </a:r>
            <a:endParaRPr lang="ru-RU" sz="2000" b="1" dirty="0" smtClean="0"/>
          </a:p>
          <a:p>
            <a:pPr algn="ctr" eaLnBrk="1" hangingPunct="1">
              <a:buFontTx/>
              <a:buNone/>
              <a:defRPr/>
            </a:pPr>
            <a:endParaRPr lang="ru-RU" dirty="0" smtClean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800" smtClean="0"/>
              <a:t>Поперечно-посмуговані скелетні м»язи. </a:t>
            </a:r>
            <a:br>
              <a:rPr lang="uk-UA" sz="2800" smtClean="0"/>
            </a:br>
            <a:r>
              <a:rPr lang="uk-UA" sz="2800" smtClean="0"/>
              <a:t>Їх основні функції</a:t>
            </a:r>
            <a:endParaRPr lang="ru-RU" sz="2800" smtClean="0"/>
          </a:p>
        </p:txBody>
      </p:sp>
      <p:sp>
        <p:nvSpPr>
          <p:cNvPr id="12291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uk-UA" smtClean="0"/>
              <a:t>Забезпечують всі види рухової активності</a:t>
            </a:r>
          </a:p>
          <a:p>
            <a:pPr eaLnBrk="1" hangingPunct="1"/>
            <a:r>
              <a:rPr lang="uk-UA" smtClean="0"/>
              <a:t>Підтримка певної пози</a:t>
            </a:r>
          </a:p>
          <a:p>
            <a:pPr eaLnBrk="1" hangingPunct="1"/>
            <a:r>
              <a:rPr lang="uk-UA" smtClean="0"/>
              <a:t>Дихальну функцію</a:t>
            </a:r>
          </a:p>
          <a:p>
            <a:pPr eaLnBrk="1" hangingPunct="1"/>
            <a:r>
              <a:rPr lang="uk-UA" smtClean="0"/>
              <a:t>Жування </a:t>
            </a:r>
          </a:p>
          <a:p>
            <a:pPr eaLnBrk="1" hangingPunct="1"/>
            <a:r>
              <a:rPr lang="uk-UA" smtClean="0"/>
              <a:t>Вироблення тепла</a:t>
            </a:r>
          </a:p>
          <a:p>
            <a:pPr eaLnBrk="1" hangingPunct="1"/>
            <a:r>
              <a:rPr lang="uk-UA" smtClean="0"/>
              <a:t>Сприяють руху крові і лімфи по судинах до серця</a:t>
            </a:r>
            <a:endParaRPr lang="ru-RU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4900" y="828675"/>
            <a:ext cx="6934200" cy="52006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691247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Властивості волокон скелетних м»язів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z="4000" b="1" smtClean="0"/>
          </a:p>
          <a:p>
            <a:pPr algn="ctr" eaLnBrk="1" hangingPunct="1"/>
            <a:r>
              <a:rPr lang="ru-RU" sz="4000" b="1" smtClean="0"/>
              <a:t>Збудливість</a:t>
            </a:r>
          </a:p>
          <a:p>
            <a:pPr algn="ctr" eaLnBrk="1" hangingPunct="1"/>
            <a:r>
              <a:rPr lang="ru-RU" sz="4000" b="1" smtClean="0"/>
              <a:t>Провідність</a:t>
            </a:r>
          </a:p>
          <a:p>
            <a:pPr algn="ctr" eaLnBrk="1" hangingPunct="1"/>
            <a:r>
              <a:rPr lang="ru-RU" sz="4000" b="1" smtClean="0"/>
              <a:t>Скоротливість</a:t>
            </a:r>
          </a:p>
          <a:p>
            <a:pPr algn="ctr" eaLnBrk="1" hangingPunct="1"/>
            <a:r>
              <a:rPr lang="uk-UA" sz="4000" b="1" smtClean="0"/>
              <a:t>Розтяжність</a:t>
            </a:r>
          </a:p>
          <a:p>
            <a:pPr algn="ctr" eaLnBrk="1" hangingPunct="1"/>
            <a:r>
              <a:rPr lang="uk-UA" sz="4000" b="1" smtClean="0"/>
              <a:t>Еластичність</a:t>
            </a:r>
            <a:endParaRPr lang="ru-RU" sz="4000" b="1" smtClean="0"/>
          </a:p>
          <a:p>
            <a:pPr eaLnBrk="1" hangingPunct="1">
              <a:buFontTx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4" descr="Ris_Mish_0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4" descr="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427538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1" name="Picture 5" descr="12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7538" y="0"/>
            <a:ext cx="4716462" cy="5300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6" descr="12b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5157788"/>
            <a:ext cx="9144000" cy="1700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800" smtClean="0"/>
              <a:t>Функціональні особливості гладкої м»язової тканини в порівнянні зі скелетною</a:t>
            </a:r>
            <a:endParaRPr lang="ru-RU" sz="2800" smtClean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268413"/>
            <a:ext cx="9144000" cy="5589587"/>
          </a:xfrm>
        </p:spPr>
        <p:txBody>
          <a:bodyPr/>
          <a:lstStyle/>
          <a:p>
            <a:pPr eaLnBrk="1" hangingPunct="1">
              <a:defRPr/>
            </a:pPr>
            <a:r>
              <a:rPr lang="uk-UA" dirty="0" err="1" smtClean="0"/>
              <a:t>Автоматія</a:t>
            </a:r>
            <a:endParaRPr lang="uk-UA" dirty="0" smtClean="0"/>
          </a:p>
          <a:p>
            <a:pPr eaLnBrk="1" hangingPunct="1">
              <a:defRPr/>
            </a:pPr>
            <a:r>
              <a:rPr lang="uk-UA" dirty="0" smtClean="0"/>
              <a:t>Пластичність</a:t>
            </a:r>
          </a:p>
          <a:p>
            <a:pPr eaLnBrk="1" hangingPunct="1">
              <a:defRPr/>
            </a:pPr>
            <a:r>
              <a:rPr lang="uk-UA" dirty="0" smtClean="0"/>
              <a:t>Більш довше скорочення (від декількох секунд до 1 хв.)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uk-UA" sz="2800" b="1" dirty="0" smtClean="0"/>
              <a:t>Функціональною одиницею гладкого </a:t>
            </a:r>
            <a:r>
              <a:rPr lang="uk-UA" sz="2800" b="1" dirty="0" err="1" smtClean="0"/>
              <a:t>м»яза</a:t>
            </a:r>
            <a:r>
              <a:rPr lang="uk-UA" sz="2800" b="1" dirty="0" smtClean="0"/>
              <a:t> є пучок </a:t>
            </a:r>
            <a:r>
              <a:rPr lang="uk-UA" sz="2800" b="1" dirty="0" err="1" smtClean="0"/>
              <a:t>м»язових</a:t>
            </a:r>
            <a:r>
              <a:rPr lang="uk-UA" sz="2800" b="1" dirty="0" smtClean="0"/>
              <a:t> волокон, який знаходиться в сполучнотканинній оболонці.</a:t>
            </a:r>
          </a:p>
          <a:p>
            <a:pPr marL="0" indent="0" algn="just" eaLnBrk="1" hangingPunct="1">
              <a:buFontTx/>
              <a:buNone/>
              <a:defRPr/>
            </a:pPr>
            <a:r>
              <a:rPr lang="uk-UA" sz="2800" b="1" dirty="0" smtClean="0"/>
              <a:t>Збудження в </a:t>
            </a:r>
            <a:r>
              <a:rPr lang="uk-UA" sz="2800" b="1" dirty="0" err="1" smtClean="0"/>
              <a:t>м»язовому</a:t>
            </a:r>
            <a:r>
              <a:rPr lang="uk-UA" sz="2800" b="1" dirty="0" smtClean="0"/>
              <a:t> пучці передається від одного волокна до другого, тому він функціонує як єдине ціле.</a:t>
            </a:r>
          </a:p>
          <a:p>
            <a:pPr marL="0" indent="0" algn="just" eaLnBrk="1" hangingPunct="1">
              <a:buFontTx/>
              <a:buNone/>
              <a:defRPr/>
            </a:pPr>
            <a:endParaRPr lang="ru-RU" sz="2800" b="1" dirty="0" smtClean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600" smtClean="0"/>
              <a:t>Ультрамікроскопічна будова нейрону. Схема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9338" y="1484313"/>
            <a:ext cx="4284662" cy="53736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uk-UA" sz="2400" smtClean="0"/>
              <a:t>Н- має тіло, відростки і їх закінчення.</a:t>
            </a:r>
          </a:p>
          <a:p>
            <a:pPr algn="just" eaLnBrk="1" hangingPunct="1">
              <a:buFontTx/>
              <a:buNone/>
            </a:pPr>
            <a:r>
              <a:rPr lang="uk-UA" sz="2400" smtClean="0"/>
              <a:t>Тіло – має ядро і цитоплазму (перикаріон), органели (ендоплазматичний ретикулум, апарат Гольджі, мітохондрії, мікротрубочки. </a:t>
            </a:r>
          </a:p>
          <a:p>
            <a:pPr algn="just" eaLnBrk="1" hangingPunct="1">
              <a:buFontTx/>
              <a:buNone/>
            </a:pPr>
            <a:r>
              <a:rPr lang="uk-UA" sz="2400" smtClean="0"/>
              <a:t>До нейрону підходять аксони інших нейронів, створюючи синапси з його тілом, синапси з його дендритами.</a:t>
            </a:r>
            <a:endParaRPr lang="ru-RU" sz="2400" smtClean="0"/>
          </a:p>
        </p:txBody>
      </p:sp>
      <p:sp>
        <p:nvSpPr>
          <p:cNvPr id="6148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6149" name="Object 4"/>
          <p:cNvGraphicFramePr>
            <a:graphicFrameLocks noChangeAspect="1"/>
          </p:cNvGraphicFramePr>
          <p:nvPr/>
        </p:nvGraphicFramePr>
        <p:xfrm>
          <a:off x="0" y="1457325"/>
          <a:ext cx="4932363" cy="5400675"/>
        </p:xfrm>
        <a:graphic>
          <a:graphicData uri="http://schemas.openxmlformats.org/presentationml/2006/ole">
            <p:oleObj spid="_x0000_s1026" name="Документ" r:id="rId3" imgW="3411346" imgH="4457669" progId="Word.Document.8">
              <p:embed/>
            </p:oleObj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910" y="1643050"/>
            <a:ext cx="7858180" cy="4143404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11975" y="3716338"/>
            <a:ext cx="2232025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200025" y="4024313"/>
            <a:ext cx="27924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/>
            <a:r>
              <a:rPr lang="ru-RU" sz="2800" b="1"/>
              <a:t>Н Е Й Р О Н И :</a:t>
            </a:r>
          </a:p>
        </p:txBody>
      </p:sp>
      <p:pic>
        <p:nvPicPr>
          <p:cNvPr id="8196" name="Picture 4" descr="LM--golgi-neuron"/>
          <p:cNvPicPr>
            <a:picLocks noChangeAspect="1" noChangeArrowheads="1"/>
          </p:cNvPicPr>
          <p:nvPr/>
        </p:nvPicPr>
        <p:blipFill>
          <a:blip r:embed="rId4"/>
          <a:srcRect r="15384" b="11095"/>
          <a:stretch>
            <a:fillRect/>
          </a:stretch>
        </p:blipFill>
        <p:spPr bwMode="auto">
          <a:xfrm>
            <a:off x="-3175" y="-26988"/>
            <a:ext cx="4187825" cy="38163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2771775" y="3162300"/>
            <a:ext cx="844550" cy="274638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60000"/>
              </a:lnSpc>
            </a:pPr>
            <a:r>
              <a:rPr lang="ru-RU" sz="2000"/>
              <a:t>аксон</a:t>
            </a:r>
          </a:p>
        </p:txBody>
      </p:sp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570163" y="209550"/>
            <a:ext cx="1311275" cy="288925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60000"/>
              </a:lnSpc>
            </a:pPr>
            <a:r>
              <a:rPr lang="ru-RU" sz="2000"/>
              <a:t>дендрити</a:t>
            </a: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203200" y="2433638"/>
            <a:ext cx="768350" cy="27463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l">
              <a:lnSpc>
                <a:spcPct val="60000"/>
              </a:lnSpc>
            </a:pPr>
            <a:r>
              <a:rPr lang="ru-RU" sz="2000"/>
              <a:t>сома</a:t>
            </a:r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5"/>
          <a:srcRect l="4922" t="57616" r="4115" b="5344"/>
          <a:stretch>
            <a:fillRect/>
          </a:stretch>
        </p:blipFill>
        <p:spPr bwMode="auto">
          <a:xfrm>
            <a:off x="4356100" y="420688"/>
            <a:ext cx="4752975" cy="2703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356100" y="3716338"/>
            <a:ext cx="2506663" cy="314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202" name="Picture 10" descr="neuron25X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11188" y="4762500"/>
            <a:ext cx="3048000" cy="209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 descr="1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4" descr="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142984"/>
            <a:ext cx="8929718" cy="454342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21774973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714356"/>
            <a:ext cx="8929718" cy="42862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648371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s-16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981075"/>
            <a:ext cx="7993063" cy="47259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s-164_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71450"/>
            <a:ext cx="9144000" cy="6742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4" descr="Str_2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825" y="188913"/>
            <a:ext cx="8642350" cy="655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4000" smtClean="0"/>
              <a:t>Щільна (КОМПАКТНА)</a:t>
            </a:r>
            <a:br>
              <a:rPr lang="ru-RU" sz="4000" smtClean="0"/>
            </a:br>
            <a:r>
              <a:rPr lang="ru-RU" sz="4000" smtClean="0"/>
              <a:t>ВОЛОКНИСТА СТ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b="1" smtClean="0"/>
              <a:t>Характерною рисою ц</a:t>
            </a:r>
            <a:r>
              <a:rPr lang="ru-RU" sz="2800" smtClean="0"/>
              <a:t>их тканин – є </a:t>
            </a:r>
            <a:r>
              <a:rPr lang="ru-RU" sz="2800" b="1" smtClean="0"/>
              <a:t>перевага волокнистого компоненту</a:t>
            </a:r>
            <a:r>
              <a:rPr lang="ru-RU" sz="2800" smtClean="0"/>
              <a:t> над аморфною в межклітинній рідині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800" smtClean="0"/>
              <a:t>В шкірі присутні два види волокнистої сполучної ткани: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а)пухка волокниста сполучна тканина (1)</a:t>
            </a:r>
            <a:r>
              <a:rPr lang="ru-RU" sz="2800" smtClean="0"/>
              <a:t> – в сосочковому шарі шкіри, який залягає безпосередньо під епітелієм (вдаючись в нього глибокими сосочками), і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b="1" smtClean="0"/>
              <a:t>б) щільна неоформлена волокниста сполучна тканина (2) – </a:t>
            </a:r>
            <a:r>
              <a:rPr lang="ru-RU" sz="2800" smtClean="0"/>
              <a:t>в більш глибокому сітчатому шарі шкіри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Препарат – шкіри пальця</a:t>
            </a:r>
          </a:p>
        </p:txBody>
      </p:sp>
      <p:pic>
        <p:nvPicPr>
          <p:cNvPr id="11267" name="Picture 4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323850" y="1557338"/>
            <a:ext cx="4608513" cy="4751387"/>
          </a:xfrm>
          <a:noFill/>
        </p:spPr>
      </p:pic>
      <p:sp>
        <p:nvSpPr>
          <p:cNvPr id="11268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932363" y="1600200"/>
            <a:ext cx="3754437" cy="4708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а)пухка волокниста сполучна тканина (1)</a:t>
            </a:r>
            <a:r>
              <a:rPr lang="ru-RU" sz="2000" smtClean="0"/>
              <a:t> – в сосочковому шарі шкіри, який лежить безпосередньо під епітелієм (вдаючись в нього глибокими сосочками), і</a:t>
            </a:r>
          </a:p>
          <a:p>
            <a:pPr eaLnBrk="1" hangingPunct="1">
              <a:lnSpc>
                <a:spcPct val="90000"/>
              </a:lnSpc>
            </a:pPr>
            <a:r>
              <a:rPr lang="ru-RU" sz="2000" b="1" smtClean="0"/>
              <a:t>б) щільна неоформлена волокниста сполучна тканина (2) – </a:t>
            </a:r>
            <a:r>
              <a:rPr lang="ru-RU" sz="2000" smtClean="0"/>
              <a:t>в більш глибшому сітчатому шарі шкіри</a:t>
            </a:r>
          </a:p>
          <a:p>
            <a:pPr eaLnBrk="1" hangingPunct="1">
              <a:lnSpc>
                <a:spcPct val="90000"/>
              </a:lnSpc>
            </a:pPr>
            <a:endParaRPr lang="ru-RU" sz="2000" smtClean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</TotalTime>
  <Words>851</Words>
  <Application>Microsoft Office PowerPoint</Application>
  <PresentationFormat>Экран (4:3)</PresentationFormat>
  <Paragraphs>102</Paragraphs>
  <Slides>30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Тема Office</vt:lpstr>
      <vt:lpstr>Документ</vt:lpstr>
      <vt:lpstr>Загальні поняття про цитологію</vt:lpstr>
      <vt:lpstr>Слайд 2</vt:lpstr>
      <vt:lpstr>Слайд 3</vt:lpstr>
      <vt:lpstr>Слайд 4</vt:lpstr>
      <vt:lpstr>Слайд 5</vt:lpstr>
      <vt:lpstr>Слайд 6</vt:lpstr>
      <vt:lpstr>Слайд 7</vt:lpstr>
      <vt:lpstr>Щільна (КОМПАКТНА) ВОЛОКНИСТА СТ</vt:lpstr>
      <vt:lpstr>Препарат – шкіри пальця</vt:lpstr>
      <vt:lpstr>Слайд 10</vt:lpstr>
      <vt:lpstr>КРОВ І ЛІМФА</vt:lpstr>
      <vt:lpstr>Імунокомпетентні клітини</vt:lpstr>
      <vt:lpstr>Слайд 13</vt:lpstr>
      <vt:lpstr>Слайд 14</vt:lpstr>
      <vt:lpstr>мязові тканини</vt:lpstr>
      <vt:lpstr>МОРФОЛОГІЧНІ ОЗНАКИ ЕЛЕМЕНТІВ М»ЯЗОВИХ ТКАНИН </vt:lpstr>
      <vt:lpstr>КЛАСИФІКАЦІЯ М»ЯЗОВИХ ТКАНИН ЗА МОРФОФУНКЦІОНАЛЬНИМ ПРИНЦИПОМ (в залежності від  структури органел скорочення і характеру інервації)</vt:lpstr>
      <vt:lpstr>Ключові особливості різних тканин</vt:lpstr>
      <vt:lpstr>Поперечно-посмуговані скелетні м»язи.  Їх основні функції</vt:lpstr>
      <vt:lpstr>Властивості волокон скелетних м»язів</vt:lpstr>
      <vt:lpstr>Слайд 21</vt:lpstr>
      <vt:lpstr>Слайд 22</vt:lpstr>
      <vt:lpstr>Функціональні особливості гладкої м»язової тканини в порівнянні зі скелетною</vt:lpstr>
      <vt:lpstr>Ультрамікроскопічна будова нейрону. Схема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Bespalov</dc:creator>
  <cp:lastModifiedBy>User</cp:lastModifiedBy>
  <cp:revision>28</cp:revision>
  <dcterms:created xsi:type="dcterms:W3CDTF">2018-01-04T20:36:12Z</dcterms:created>
  <dcterms:modified xsi:type="dcterms:W3CDTF">2020-03-16T09:00:48Z</dcterms:modified>
</cp:coreProperties>
</file>