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309" r:id="rId2"/>
    <p:sldId id="310" r:id="rId3"/>
    <p:sldId id="256" r:id="rId4"/>
    <p:sldId id="314" r:id="rId5"/>
    <p:sldId id="257" r:id="rId6"/>
    <p:sldId id="315" r:id="rId7"/>
    <p:sldId id="269" r:id="rId8"/>
    <p:sldId id="259" r:id="rId9"/>
    <p:sldId id="284" r:id="rId10"/>
    <p:sldId id="289" r:id="rId11"/>
    <p:sldId id="317" r:id="rId12"/>
    <p:sldId id="318" r:id="rId13"/>
    <p:sldId id="320" r:id="rId14"/>
    <p:sldId id="342" r:id="rId15"/>
    <p:sldId id="343" r:id="rId16"/>
    <p:sldId id="321" r:id="rId17"/>
    <p:sldId id="294" r:id="rId18"/>
    <p:sldId id="31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9" autoAdjust="0"/>
    <p:restoredTop sz="94722" autoAdjust="0"/>
  </p:normalViewPr>
  <p:slideViewPr>
    <p:cSldViewPr>
      <p:cViewPr>
        <p:scale>
          <a:sx n="73" d="100"/>
          <a:sy n="73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2E28-3730-4BEB-B9A8-3C000BD7D134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8C482-FF6C-4168-9243-99AC8FF2C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8C482-FF6C-4168-9243-99AC8FF2CE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4357695"/>
            <a:ext cx="5637010" cy="25003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2400" b="1" i="1" dirty="0" smtClean="0">
                <a:solidFill>
                  <a:srgbClr val="333300"/>
                </a:solidFill>
                <a:latin typeface="Bookman Old Style" pitchFamily="18" charset="0"/>
                <a:cs typeface="Andalus" pitchFamily="2" charset="-78"/>
              </a:rPr>
              <a:t>Савчук Людмила Олександрівна,</a:t>
            </a:r>
            <a:endParaRPr lang="uk-UA" sz="2400" i="1" dirty="0" smtClean="0">
              <a:solidFill>
                <a:srgbClr val="3333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i="1" dirty="0" err="1" smtClean="0">
                <a:latin typeface="Bookman Old Style" pitchFamily="18" charset="0"/>
              </a:rPr>
              <a:t>к.п.н</a:t>
            </a:r>
            <a:r>
              <a:rPr lang="uk-UA" sz="2400" i="1" dirty="0" smtClean="0">
                <a:latin typeface="Bookman Old Style" pitchFamily="18" charset="0"/>
              </a:rPr>
              <a:t>., доцент  кафедри психології, соціальної роботи та гуманітарних дисциплін</a:t>
            </a:r>
            <a:endParaRPr lang="uk-UA" sz="2400" b="1" i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400" b="1" i="1" dirty="0" smtClean="0">
                <a:solidFill>
                  <a:srgbClr val="800000"/>
                </a:solidFill>
                <a:latin typeface="Bookman Old Style" pitchFamily="18" charset="0"/>
              </a:rPr>
              <a:t>                                                   2023р.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38222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Нейропсихологія</a:t>
            </a:r>
            <a:r>
              <a:rPr lang="ru-RU" dirty="0" smtClean="0"/>
              <a:t>: </a:t>
            </a:r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і </a:t>
            </a:r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sz="6600" dirty="0" err="1" smtClean="0"/>
              <a:t>значення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5" y="2571744"/>
            <a:ext cx="3648405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системної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динамічної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локалізації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ВПФ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4000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Створивши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системної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динамічної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локалізації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О. Р.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Лурія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трактовку таких понять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нейропсихології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симптом,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локалізація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нейропсихологічний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синдромний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нейропсихології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введено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психологію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нейропсихологію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Л.С.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Виготським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детально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О.Р.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Лурія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ВПФ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свідомої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регулються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програмами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підпорядковуються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закономірностям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До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ВПФ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письмо,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задач,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»ять,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1480"/>
            <a:ext cx="6512511" cy="1214446"/>
          </a:xfrm>
        </p:spPr>
        <p:txBody>
          <a:bodyPr/>
          <a:lstStyle/>
          <a:p>
            <a:r>
              <a:rPr lang="uk-UA" dirty="0" smtClean="0"/>
              <a:t>Будова центральної нервової системи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mage11.jpe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785818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1480"/>
            <a:ext cx="6512511" cy="571504"/>
          </a:xfrm>
        </p:spPr>
        <p:txBody>
          <a:bodyPr/>
          <a:lstStyle/>
          <a:p>
            <a:r>
              <a:rPr lang="uk-UA" sz="3200" i="1" dirty="0" smtClean="0"/>
              <a:t>Нервова система виконує наступні функції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785926"/>
            <a:ext cx="8001056" cy="42862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/>
            <a:r>
              <a:rPr lang="uk-UA" i="1" dirty="0" smtClean="0"/>
              <a:t>Отримання інформації про оточуючий світ людини та стан організму.</a:t>
            </a:r>
            <a:endParaRPr lang="ru-RU" dirty="0" smtClean="0"/>
          </a:p>
          <a:p>
            <a:pPr lvl="0"/>
            <a:r>
              <a:rPr lang="uk-UA" i="1" dirty="0" smtClean="0"/>
              <a:t>Передача цієї інформації у головний мозок.</a:t>
            </a:r>
            <a:endParaRPr lang="ru-RU" dirty="0" smtClean="0"/>
          </a:p>
          <a:p>
            <a:pPr lvl="0"/>
            <a:r>
              <a:rPr lang="uk-UA" i="1" dirty="0" smtClean="0"/>
              <a:t>Координація свідомого руху тілом.</a:t>
            </a:r>
            <a:endParaRPr lang="ru-RU" dirty="0" smtClean="0"/>
          </a:p>
          <a:p>
            <a:pPr lvl="0"/>
            <a:r>
              <a:rPr lang="uk-UA" i="1" dirty="0" smtClean="0"/>
              <a:t>Координація та регулювання серцевого руху температури та ін.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428604"/>
            <a:ext cx="7591452" cy="1143008"/>
          </a:xfrm>
        </p:spPr>
        <p:txBody>
          <a:bodyPr/>
          <a:lstStyle/>
          <a:p>
            <a:r>
              <a:rPr lang="uk-UA" sz="2400" i="1" dirty="0" smtClean="0"/>
              <a:t>Вищі психічні функції (ВПФ) – це складні, системні психічні процеси, які формуються </a:t>
            </a:r>
            <a:r>
              <a:rPr lang="uk-UA" sz="2400" i="1" dirty="0" err="1" smtClean="0"/>
              <a:t>прижиттєво</a:t>
            </a:r>
            <a:r>
              <a:rPr lang="uk-UA" sz="2400" i="1" dirty="0" smtClean="0"/>
              <a:t>, соціальні за своїм походженням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857364"/>
            <a:ext cx="8501122" cy="500063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До вищих психічних функцій належать: </a:t>
            </a:r>
            <a:r>
              <a:rPr lang="uk-UA" dirty="0" smtClean="0">
                <a:solidFill>
                  <a:srgbClr val="FF0000"/>
                </a:solidFill>
              </a:rPr>
              <a:t>пам'ять, мислення, сприймання, мовлення.</a:t>
            </a:r>
            <a:r>
              <a:rPr lang="uk-UA" dirty="0" smtClean="0"/>
              <a:t> Вони соціальні за своїм походженням, опосередковані за будовою та довільні за характером регуляції.</a:t>
            </a:r>
            <a:endParaRPr lang="ru-RU" dirty="0" smtClean="0"/>
          </a:p>
          <a:p>
            <a:pPr lvl="0"/>
            <a:r>
              <a:rPr lang="uk-UA" i="1" dirty="0" smtClean="0">
                <a:solidFill>
                  <a:srgbClr val="FF0000"/>
                </a:solidFill>
              </a:rPr>
              <a:t>Сприймання</a:t>
            </a:r>
            <a:r>
              <a:rPr lang="uk-UA" i="1" dirty="0" smtClean="0"/>
              <a:t>. </a:t>
            </a:r>
            <a:r>
              <a:rPr lang="uk-UA" dirty="0" smtClean="0"/>
              <a:t>Сприйманням називають психічний процес відображення предметів та явищ дійсності у сукупності їх відмінних якостей та частин при безпосередньому впливі їх на органи чуття. Сприймання – це відображення комплексного подразника.</a:t>
            </a:r>
          </a:p>
          <a:p>
            <a:pPr lvl="0"/>
            <a:r>
              <a:rPr lang="uk-UA" i="1" dirty="0" smtClean="0">
                <a:solidFill>
                  <a:srgbClr val="FF0000"/>
                </a:solidFill>
              </a:rPr>
              <a:t>Мислення</a:t>
            </a:r>
            <a:r>
              <a:rPr lang="uk-UA" dirty="0" smtClean="0"/>
              <a:t>. У процесі відчуття та сприймання людина пізнає певні якості оточуючого світу в результаті безпосереднього чуттєвого відображення цих властивостей.</a:t>
            </a:r>
          </a:p>
          <a:p>
            <a:pPr lvl="0"/>
            <a:r>
              <a:rPr lang="uk-UA" dirty="0" smtClean="0">
                <a:solidFill>
                  <a:srgbClr val="FF0000"/>
                </a:solidFill>
              </a:rPr>
              <a:t>Пам'ять </a:t>
            </a:r>
            <a:r>
              <a:rPr lang="uk-UA" dirty="0" smtClean="0"/>
              <a:t>– один з важливих компонентів психічних процесів, він тісно пов'язаний з усім комплексом психічних процесів людини та особливо зі сприйманням та мисленням.</a:t>
            </a:r>
          </a:p>
          <a:p>
            <a:r>
              <a:rPr lang="uk-UA" i="1" dirty="0" smtClean="0">
                <a:solidFill>
                  <a:srgbClr val="FF0000"/>
                </a:solidFill>
              </a:rPr>
              <a:t>Мовлення</a:t>
            </a:r>
            <a:r>
              <a:rPr lang="uk-UA" i="1" dirty="0" smtClean="0"/>
              <a:t>. </a:t>
            </a:r>
            <a:r>
              <a:rPr lang="uk-UA" dirty="0" smtClean="0"/>
              <a:t>Мовлення займає провідне місце в системі вищих психічних функцій і є основним механізмом мислення, свідомої діяльності людини. Поза мовленням неможливо формування особистості: мовлення не тільки саме є вищою психічною функцією, але й сприяє переходу в цю категорію інших психічних функцій.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Documents and Settings\Администратор\Рабочий стол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1153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0825" y="0"/>
            <a:ext cx="3313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altLang="ru-RU"/>
              <a:t>                              </a:t>
            </a:r>
            <a:r>
              <a:rPr kumimoji="0" lang="ru-RU" altLang="ru-RU" sz="2400" b="1"/>
              <a:t>тім»яна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804025" y="0"/>
            <a:ext cx="1074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2400" b="1"/>
              <a:t>лобна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71550" y="6400800"/>
            <a:ext cx="181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2400" b="1"/>
              <a:t>потилична</a:t>
            </a:r>
            <a:r>
              <a:rPr kumimoji="0" lang="ru-RU" altLang="ru-RU"/>
              <a:t>.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732588" y="6400800"/>
            <a:ext cx="153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uk-UA" altLang="ru-RU" sz="2400" b="1"/>
              <a:t>скронева</a:t>
            </a:r>
            <a:r>
              <a:rPr kumimoji="0" lang="ru-RU" altLang="ru-RU" sz="2400"/>
              <a:t> 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555875" y="476250"/>
            <a:ext cx="287338" cy="1512888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6516688" y="476250"/>
            <a:ext cx="1008062" cy="2089150"/>
          </a:xfrm>
          <a:prstGeom prst="line">
            <a:avLst/>
          </a:prstGeom>
          <a:noFill/>
          <a:ln w="889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1474788" y="4508500"/>
            <a:ext cx="144462" cy="1798638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4643438" y="4149725"/>
            <a:ext cx="3457575" cy="2159000"/>
          </a:xfrm>
          <a:prstGeom prst="line">
            <a:avLst/>
          </a:prstGeom>
          <a:noFill/>
          <a:ln w="889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78" grpId="0" animBg="1"/>
      <p:bldP spid="7179" grpId="0" animBg="1"/>
      <p:bldP spid="7180" grpId="0" animBg="1"/>
      <p:bldP spid="7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C:\Documents and Settings\Администратор\Рабочий стол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8758238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746875" y="908050"/>
            <a:ext cx="2582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2400" b="1" dirty="0"/>
              <a:t>           </a:t>
            </a:r>
            <a:r>
              <a:rPr kumimoji="0" lang="ru-RU" altLang="ru-RU" sz="2400" b="1" dirty="0" err="1" smtClean="0"/>
              <a:t>Відчуття</a:t>
            </a:r>
            <a:r>
              <a:rPr kumimoji="0" lang="ru-RU" altLang="ru-RU" sz="2400" b="1" dirty="0" smtClean="0"/>
              <a:t> </a:t>
            </a:r>
            <a:endParaRPr kumimoji="0" lang="ru-RU" altLang="ru-RU" sz="2400" b="1" dirty="0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7524750" y="2852738"/>
            <a:ext cx="1912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38150" algn="l"/>
                <a:tab pos="4924425" algn="l"/>
              </a:tabLst>
            </a:pPr>
            <a:r>
              <a:rPr kumimoji="0" lang="ru-RU" altLang="ru-RU" sz="2400" b="1"/>
              <a:t>Зорове </a:t>
            </a:r>
          </a:p>
          <a:p>
            <a:pPr>
              <a:tabLst>
                <a:tab pos="438150" algn="l"/>
                <a:tab pos="4924425" algn="l"/>
              </a:tabLst>
            </a:pPr>
            <a:r>
              <a:rPr kumimoji="0" lang="ru-RU" altLang="ru-RU" sz="2400" b="1"/>
              <a:t>впізнавання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1928813"/>
            <a:ext cx="207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altLang="ru-RU" sz="2400" b="1"/>
              <a:t>Поведінка</a:t>
            </a:r>
          </a:p>
          <a:p>
            <a:r>
              <a:rPr kumimoji="0" lang="ru-RU" altLang="ru-RU" sz="2400" b="1"/>
              <a:t> і почуття </a:t>
            </a:r>
          </a:p>
        </p:txBody>
      </p:sp>
      <p:sp>
        <p:nvSpPr>
          <p:cNvPr id="17414" name="Rectangle 21"/>
          <p:cNvSpPr>
            <a:spLocks noChangeArrowheads="1"/>
          </p:cNvSpPr>
          <p:nvPr/>
        </p:nvSpPr>
        <p:spPr bwMode="auto">
          <a:xfrm>
            <a:off x="7956550" y="6264275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971550" algn="l"/>
                <a:tab pos="2228850" algn="l"/>
              </a:tabLst>
            </a:pPr>
            <a:r>
              <a:rPr kumimoji="0" lang="ru-RU" altLang="ru-RU" sz="2400" b="1"/>
              <a:t>Зір</a:t>
            </a:r>
          </a:p>
        </p:txBody>
      </p:sp>
      <p:sp>
        <p:nvSpPr>
          <p:cNvPr id="17415" name="Rectangle 22"/>
          <p:cNvSpPr>
            <a:spLocks noChangeArrowheads="1"/>
          </p:cNvSpPr>
          <p:nvPr/>
        </p:nvSpPr>
        <p:spPr bwMode="auto">
          <a:xfrm>
            <a:off x="4256088" y="6264275"/>
            <a:ext cx="88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altLang="ru-RU" sz="2400" b="1"/>
              <a:t>Слух</a:t>
            </a:r>
          </a:p>
        </p:txBody>
      </p:sp>
      <p:sp>
        <p:nvSpPr>
          <p:cNvPr id="17416" name="Rectangle 23"/>
          <p:cNvSpPr>
            <a:spLocks noChangeArrowheads="1"/>
          </p:cNvSpPr>
          <p:nvPr/>
        </p:nvSpPr>
        <p:spPr bwMode="auto">
          <a:xfrm>
            <a:off x="250825" y="6400800"/>
            <a:ext cx="3054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/>
              <a:t>                        </a:t>
            </a:r>
            <a:r>
              <a:rPr kumimoji="0" lang="ru-RU" altLang="ru-RU" sz="2400" b="1"/>
              <a:t>Мовлення</a:t>
            </a:r>
            <a:r>
              <a:rPr kumimoji="0" lang="ru-RU" altLang="ru-RU"/>
              <a:t> </a:t>
            </a:r>
          </a:p>
        </p:txBody>
      </p:sp>
      <p:sp>
        <p:nvSpPr>
          <p:cNvPr id="17417" name="Rectangle 25"/>
          <p:cNvSpPr>
            <a:spLocks noChangeArrowheads="1"/>
          </p:cNvSpPr>
          <p:nvPr/>
        </p:nvSpPr>
        <p:spPr bwMode="auto">
          <a:xfrm>
            <a:off x="1928813" y="214313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2400" b="1"/>
              <a:t>Точні рухи </a:t>
            </a:r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>
            <a:off x="5148263" y="215900"/>
            <a:ext cx="212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2400" b="1"/>
              <a:t>Основні рухи </a:t>
            </a:r>
          </a:p>
        </p:txBody>
      </p:sp>
      <p:sp>
        <p:nvSpPr>
          <p:cNvPr id="17419" name="Line 27"/>
          <p:cNvSpPr>
            <a:spLocks noChangeShapeType="1"/>
          </p:cNvSpPr>
          <p:nvPr/>
        </p:nvSpPr>
        <p:spPr bwMode="auto">
          <a:xfrm>
            <a:off x="3571875" y="642938"/>
            <a:ext cx="0" cy="10795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29"/>
          <p:cNvSpPr>
            <a:spLocks noChangeShapeType="1"/>
          </p:cNvSpPr>
          <p:nvPr/>
        </p:nvSpPr>
        <p:spPr bwMode="auto">
          <a:xfrm>
            <a:off x="500063" y="2857500"/>
            <a:ext cx="1441450" cy="288925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30"/>
          <p:cNvSpPr>
            <a:spLocks noChangeShapeType="1"/>
          </p:cNvSpPr>
          <p:nvPr/>
        </p:nvSpPr>
        <p:spPr bwMode="auto">
          <a:xfrm flipH="1">
            <a:off x="5000625" y="642938"/>
            <a:ext cx="1081088" cy="1296987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31"/>
          <p:cNvSpPr>
            <a:spLocks noChangeShapeType="1"/>
          </p:cNvSpPr>
          <p:nvPr/>
        </p:nvSpPr>
        <p:spPr bwMode="auto">
          <a:xfrm flipH="1">
            <a:off x="6072188" y="1428750"/>
            <a:ext cx="2305050" cy="72072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32"/>
          <p:cNvSpPr>
            <a:spLocks noChangeShapeType="1"/>
          </p:cNvSpPr>
          <p:nvPr/>
        </p:nvSpPr>
        <p:spPr bwMode="auto">
          <a:xfrm flipH="1">
            <a:off x="6929438" y="3643313"/>
            <a:ext cx="1439862" cy="504825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33"/>
          <p:cNvSpPr>
            <a:spLocks noChangeShapeType="1"/>
          </p:cNvSpPr>
          <p:nvPr/>
        </p:nvSpPr>
        <p:spPr bwMode="auto">
          <a:xfrm flipH="1" flipV="1">
            <a:off x="6572250" y="5000625"/>
            <a:ext cx="1655763" cy="1376363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34"/>
          <p:cNvSpPr>
            <a:spLocks noChangeShapeType="1"/>
          </p:cNvSpPr>
          <p:nvPr/>
        </p:nvSpPr>
        <p:spPr bwMode="auto">
          <a:xfrm flipH="1" flipV="1">
            <a:off x="4572000" y="5516563"/>
            <a:ext cx="360363" cy="801687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35"/>
          <p:cNvSpPr>
            <a:spLocks noChangeShapeType="1"/>
          </p:cNvSpPr>
          <p:nvPr/>
        </p:nvSpPr>
        <p:spPr bwMode="auto">
          <a:xfrm flipV="1">
            <a:off x="2268538" y="4508500"/>
            <a:ext cx="574675" cy="180975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  <p:bldP spid="82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571480"/>
            <a:ext cx="7591452" cy="857256"/>
          </a:xfrm>
        </p:spPr>
        <p:txBody>
          <a:bodyPr/>
          <a:lstStyle/>
          <a:p>
            <a:pPr marL="320040" lvl="1" indent="-320040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uk-UA" sz="2400" b="1" dirty="0" smtClean="0"/>
              <a:t>Функціональні блоки головного мозку людини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357298"/>
            <a:ext cx="8358246" cy="500066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Енергетичний блок </a:t>
            </a:r>
            <a:r>
              <a:rPr lang="uk-UA" dirty="0" smtClean="0"/>
              <a:t>– містить в собі стовбур мозку з його ретикулярною формацією, середній мозок з його центральною сірою рідиною, гіпоталамус, який забезпечує усі обмінні процеси в організмі, та </a:t>
            </a:r>
            <a:r>
              <a:rPr lang="uk-UA" dirty="0" err="1" smtClean="0"/>
              <a:t>паллідум</a:t>
            </a:r>
            <a:r>
              <a:rPr lang="uk-UA" dirty="0" smtClean="0"/>
              <a:t> (бліду кулю), одне з ядер та підкірку, що інтенсивно заряджає та тонізує кору.</a:t>
            </a:r>
            <a:endParaRPr lang="ru-RU" dirty="0" smtClean="0"/>
          </a:p>
          <a:p>
            <a:r>
              <a:rPr lang="uk-UA" i="1" dirty="0" smtClean="0">
                <a:solidFill>
                  <a:srgbClr val="FF0000"/>
                </a:solidFill>
              </a:rPr>
              <a:t>Гностичний блок (Інформаційний) </a:t>
            </a:r>
            <a:r>
              <a:rPr lang="uk-UA" dirty="0" smtClean="0"/>
              <a:t>– блок сприймання та утримування інформації, що має скроневу, потиличну та тім’яну долі мозку, завдяки чому отримана інформація зберігається та надається по мірі необхідності.</a:t>
            </a:r>
            <a:endParaRPr lang="ru-RU" dirty="0" smtClean="0"/>
          </a:p>
          <a:p>
            <a:r>
              <a:rPr lang="uk-UA" i="1" dirty="0" smtClean="0">
                <a:solidFill>
                  <a:srgbClr val="FF0000"/>
                </a:solidFill>
              </a:rPr>
              <a:t>Блок програмування </a:t>
            </a:r>
            <a:r>
              <a:rPr lang="uk-UA" dirty="0" smtClean="0"/>
              <a:t>поведінки, висловлювання, емоційно-вольової діяльності пов'язаний з фронтальною ділянкою кори головного мозку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3474"/>
            <a:ext cx="9190053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Лурія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ВПФ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3-ма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блоками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</a:t>
            </a:r>
            <a:r>
              <a:rPr lang="ru-RU" dirty="0" smtClean="0"/>
              <a:t>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                                       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8" y="3429000"/>
            <a:ext cx="3145712" cy="2624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50" y="1556792"/>
            <a:ext cx="2986301" cy="26771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24" y="4045706"/>
            <a:ext cx="2973075" cy="26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36" y="5715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Дякую за увагу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3778843" cy="428628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Література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400" dirty="0" err="1" smtClean="0"/>
              <a:t>Березан</a:t>
            </a:r>
            <a:r>
              <a:rPr lang="uk-UA" sz="2400" dirty="0" smtClean="0"/>
              <a:t> О.І. Неврологічні основи </a:t>
            </a:r>
            <a:r>
              <a:rPr lang="uk-UA" sz="2400" dirty="0" err="1" smtClean="0"/>
              <a:t>логопедії-Полтава</a:t>
            </a:r>
            <a:r>
              <a:rPr lang="uk-UA" sz="2400" dirty="0" smtClean="0"/>
              <a:t>, 2008р.-92с.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Галецька</a:t>
            </a:r>
            <a:r>
              <a:rPr lang="uk-UA" sz="2400" dirty="0" smtClean="0"/>
              <a:t> І.І. Основи </a:t>
            </a:r>
            <a:r>
              <a:rPr lang="uk-UA" sz="2400" dirty="0" err="1" smtClean="0"/>
              <a:t>нейропсихології.-Львів</a:t>
            </a:r>
            <a:r>
              <a:rPr lang="uk-UA" sz="2400" dirty="0" smtClean="0"/>
              <a:t>, Видавничий центр ім. Івана франка,2014р.-176с.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О.С.Чабан,О.М.Гуменюк,В.А.Вербенко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Нейропсихологія, Тернопіль,ТДМУ “ </a:t>
            </a:r>
            <a:r>
              <a:rPr lang="uk-UA" sz="2400" dirty="0" err="1" smtClean="0">
                <a:solidFill>
                  <a:srgbClr val="FF0000"/>
                </a:solidFill>
              </a:rPr>
              <a:t>Укрмедкнига”</a:t>
            </a:r>
            <a:r>
              <a:rPr lang="uk-UA" sz="2400" dirty="0" smtClean="0">
                <a:solidFill>
                  <a:srgbClr val="FF0000"/>
                </a:solidFill>
              </a:rPr>
              <a:t>,2008,-92с.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як                 наука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5364088" cy="60932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клінічної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зацію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локальними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пошкодженнями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мозковим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субстратом 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наука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зон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письма,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ятовування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впізнавання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знайомих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692696"/>
            <a:ext cx="3635896" cy="6120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5" y="692696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841652" cy="282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5929330"/>
            <a:ext cx="7805766" cy="928670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8786874" cy="6215106"/>
          </a:xfrm>
        </p:spPr>
        <p:txBody>
          <a:bodyPr>
            <a:normAutofit fontScale="25000" lnSpcReduction="20000"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Історія нейропсихології</a:t>
            </a:r>
            <a:endParaRPr lang="ru-RU" sz="8000" b="1" dirty="0" smtClean="0">
              <a:solidFill>
                <a:srgbClr val="FF0000"/>
              </a:solidFill>
            </a:endParaRPr>
          </a:p>
          <a:p>
            <a:endParaRPr lang="ru-RU" sz="5600" b="1" dirty="0" smtClean="0"/>
          </a:p>
          <a:p>
            <a:r>
              <a:rPr lang="ru-RU" sz="5600" b="1" dirty="0" err="1" smtClean="0"/>
              <a:t>Докласичний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до 1861 року</a:t>
            </a:r>
            <a:endParaRPr lang="ru-RU" sz="5600" dirty="0" smtClean="0"/>
          </a:p>
          <a:p>
            <a:r>
              <a:rPr lang="ru-RU" sz="5600" b="1" dirty="0" smtClean="0"/>
              <a:t>Цей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починається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перших </a:t>
            </a:r>
            <a:r>
              <a:rPr lang="ru-RU" sz="5600" b="1" dirty="0" err="1" smtClean="0"/>
              <a:t>посилань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когнітивні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зміни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пов'язані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пошкодженням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мозку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що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спостерігалися</a:t>
            </a:r>
            <a:r>
              <a:rPr lang="ru-RU" sz="5600" b="1" dirty="0" smtClean="0"/>
              <a:t> в </a:t>
            </a:r>
            <a:r>
              <a:rPr lang="ru-RU" sz="5600" b="1" dirty="0" err="1" smtClean="0"/>
              <a:t>Єгипті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приблизно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</a:t>
            </a:r>
            <a:r>
              <a:rPr lang="ru-RU" sz="5600" b="1" dirty="0" smtClean="0"/>
              <a:t> 3500 р. До н. Е., </a:t>
            </a:r>
            <a:r>
              <a:rPr lang="ru-RU" sz="5600" b="1" dirty="0" err="1" smtClean="0"/>
              <a:t>Закінчуючись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впливовими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теоріями</a:t>
            </a:r>
            <a:r>
              <a:rPr lang="ru-RU" sz="5600" b="1" dirty="0" smtClean="0"/>
              <a:t> Франца Галла, батька </a:t>
            </a:r>
            <a:r>
              <a:rPr lang="ru-RU" sz="5600" b="1" dirty="0" err="1" smtClean="0"/>
              <a:t>френології</a:t>
            </a:r>
            <a:r>
              <a:rPr lang="ru-RU" sz="5600" b="1" dirty="0" smtClean="0"/>
              <a:t>.</a:t>
            </a:r>
          </a:p>
          <a:p>
            <a:endParaRPr lang="ru-RU" sz="5600" b="1" dirty="0" smtClean="0"/>
          </a:p>
          <a:p>
            <a:r>
              <a:rPr lang="ru-RU" sz="5600" b="1" dirty="0" err="1" smtClean="0"/>
              <a:t>Класичний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(1861-1945)</a:t>
            </a:r>
            <a:endParaRPr lang="ru-RU" sz="5600" dirty="0" smtClean="0"/>
          </a:p>
          <a:p>
            <a:r>
              <a:rPr lang="ru-RU" sz="5600" b="1" dirty="0" smtClean="0"/>
              <a:t>У 1861 </a:t>
            </a:r>
            <a:r>
              <a:rPr lang="ru-RU" sz="5600" b="1" dirty="0" err="1" smtClean="0"/>
              <a:t>році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примітивний</a:t>
            </a:r>
            <a:r>
              <a:rPr lang="ru-RU" sz="5600" b="1" dirty="0" smtClean="0"/>
              <a:t> череп </a:t>
            </a:r>
            <a:r>
              <a:rPr lang="ru-RU" sz="5600" b="1" dirty="0" err="1" smtClean="0"/>
              <a:t>був</a:t>
            </a:r>
            <a:r>
              <a:rPr lang="ru-RU" sz="5600" b="1" dirty="0" smtClean="0"/>
              <a:t> представлений </a:t>
            </a:r>
            <a:r>
              <a:rPr lang="ru-RU" sz="5600" b="1" dirty="0" err="1" smtClean="0"/>
              <a:t>Паризькому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антропологічному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товариству</a:t>
            </a:r>
            <a:r>
              <a:rPr lang="ru-RU" sz="5600" b="1" dirty="0" smtClean="0"/>
              <a:t>. </a:t>
            </a:r>
            <a:r>
              <a:rPr lang="ru-RU" sz="5600" b="1" dirty="0" err="1" smtClean="0"/>
              <a:t>Стверджувалося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що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існує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прямий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зв’язок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між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інтелектуальною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здатністю</a:t>
            </a:r>
            <a:r>
              <a:rPr lang="ru-RU" sz="5600" b="1" dirty="0" smtClean="0"/>
              <a:t> та </a:t>
            </a:r>
            <a:r>
              <a:rPr lang="ru-RU" sz="5600" b="1" dirty="0" err="1" smtClean="0"/>
              <a:t>обсягом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мозку</a:t>
            </a:r>
            <a:r>
              <a:rPr lang="ru-RU" sz="5600" b="1" dirty="0" smtClean="0"/>
              <a:t>.</a:t>
            </a:r>
          </a:p>
          <a:p>
            <a:r>
              <a:rPr lang="ru-RU" sz="5600" b="1" dirty="0" smtClean="0"/>
              <a:t>Того ж року помер </a:t>
            </a:r>
            <a:r>
              <a:rPr lang="ru-RU" sz="5600" b="1" dirty="0" err="1" smtClean="0"/>
              <a:t>відомий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пацієнт</a:t>
            </a:r>
            <a:r>
              <a:rPr lang="ru-RU" sz="5600" b="1" dirty="0" smtClean="0"/>
              <a:t> "Тан", </a:t>
            </a:r>
            <a:r>
              <a:rPr lang="ru-RU" sz="5600" b="1" dirty="0" err="1" smtClean="0"/>
              <a:t>якого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вивчав</a:t>
            </a:r>
            <a:r>
              <a:rPr lang="ru-RU" sz="5600" b="1" dirty="0" smtClean="0"/>
              <a:t> Пол </a:t>
            </a:r>
            <a:r>
              <a:rPr lang="ru-RU" sz="5600" b="1" dirty="0" err="1" smtClean="0"/>
              <a:t>Брока</a:t>
            </a:r>
            <a:r>
              <a:rPr lang="ru-RU" sz="5600" b="1" dirty="0" smtClean="0"/>
              <a:t>. Цей </a:t>
            </a:r>
            <a:r>
              <a:rPr lang="ru-RU" sz="5600" b="1" dirty="0" err="1" smtClean="0"/>
              <a:t>вчений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під</a:t>
            </a:r>
            <a:r>
              <a:rPr lang="ru-RU" sz="5600" b="1" dirty="0" smtClean="0"/>
              <a:t> час посмертного </a:t>
            </a:r>
            <a:r>
              <a:rPr lang="ru-RU" sz="5600" b="1" dirty="0" err="1" smtClean="0"/>
              <a:t>обстеження</a:t>
            </a:r>
            <a:r>
              <a:rPr lang="ru-RU" sz="5600" b="1" dirty="0" smtClean="0"/>
              <a:t> показав, </a:t>
            </a:r>
            <a:r>
              <a:rPr lang="ru-RU" sz="5600" b="1" dirty="0" err="1" smtClean="0"/>
              <a:t>що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ураження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лобової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задньої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області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може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вплинути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здатність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говорити</a:t>
            </a:r>
            <a:r>
              <a:rPr lang="ru-RU" sz="5600" b="1" dirty="0" smtClean="0"/>
              <a:t>.</a:t>
            </a:r>
          </a:p>
          <a:p>
            <a:r>
              <a:rPr lang="ru-RU" sz="5600" b="1" dirty="0" smtClean="0"/>
              <a:t>У </a:t>
            </a:r>
            <a:r>
              <a:rPr lang="ru-RU" sz="5600" b="1" dirty="0" err="1" smtClean="0"/>
              <a:t>цей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відбувся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ще</a:t>
            </a:r>
            <a:r>
              <a:rPr lang="ru-RU" sz="5600" b="1" dirty="0" smtClean="0"/>
              <a:t> один </a:t>
            </a:r>
            <a:r>
              <a:rPr lang="ru-RU" sz="5600" b="1" dirty="0" err="1" smtClean="0"/>
              <a:t>фундаментальний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прогрес</a:t>
            </a:r>
            <a:r>
              <a:rPr lang="ru-RU" sz="5600" b="1" dirty="0" smtClean="0"/>
              <a:t>: </a:t>
            </a:r>
            <a:r>
              <a:rPr lang="ru-RU" sz="5600" b="1" dirty="0" err="1" smtClean="0"/>
              <a:t>публікація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докторської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дисертації</a:t>
            </a:r>
            <a:r>
              <a:rPr lang="ru-RU" sz="5600" b="1" dirty="0" smtClean="0"/>
              <a:t> Карла </a:t>
            </a:r>
            <a:r>
              <a:rPr lang="ru-RU" sz="5600" b="1" dirty="0" err="1" smtClean="0"/>
              <a:t>Верніке</a:t>
            </a:r>
            <a:r>
              <a:rPr lang="ru-RU" sz="5600" b="1" dirty="0" smtClean="0"/>
              <a:t> в 1874 р. Цей автор </a:t>
            </a:r>
            <a:r>
              <a:rPr lang="ru-RU" sz="5600" b="1" dirty="0" err="1" smtClean="0"/>
              <a:t>відкрив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існування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ділянки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мозку</a:t>
            </a:r>
            <a:r>
              <a:rPr lang="ru-RU" sz="5600" b="1" dirty="0" smtClean="0"/>
              <a:t>, яка </a:t>
            </a:r>
            <a:r>
              <a:rPr lang="ru-RU" sz="5600" b="1" dirty="0" err="1" smtClean="0"/>
              <a:t>допомогла</a:t>
            </a:r>
            <a:r>
              <a:rPr lang="ru-RU" sz="5600" b="1" dirty="0" smtClean="0"/>
              <a:t> нам </a:t>
            </a:r>
            <a:r>
              <a:rPr lang="ru-RU" sz="5600" b="1" dirty="0" err="1" smtClean="0"/>
              <a:t>розуміти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мовлення</a:t>
            </a:r>
            <a:r>
              <a:rPr lang="ru-RU" sz="5600" b="1" dirty="0" smtClean="0"/>
              <a:t>. </a:t>
            </a:r>
            <a:r>
              <a:rPr lang="ru-RU" sz="5600" b="1" dirty="0" err="1" smtClean="0"/>
              <a:t>Крім</a:t>
            </a:r>
            <a:r>
              <a:rPr lang="ru-RU" sz="5600" b="1" dirty="0" smtClean="0"/>
              <a:t> того, </a:t>
            </a:r>
            <a:r>
              <a:rPr lang="ru-RU" sz="5600" b="1" dirty="0" err="1" smtClean="0"/>
              <a:t>він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зауважив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що</a:t>
            </a:r>
            <a:r>
              <a:rPr lang="ru-RU" sz="5600" b="1" dirty="0" smtClean="0"/>
              <a:t> вона </a:t>
            </a:r>
            <a:r>
              <a:rPr lang="ru-RU" sz="5600" b="1" dirty="0" err="1" smtClean="0"/>
              <a:t>пов'язана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ділянкою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Брока</a:t>
            </a:r>
            <a:r>
              <a:rPr lang="ru-RU" sz="5600" b="1" dirty="0" smtClean="0"/>
              <a:t>.</a:t>
            </a:r>
          </a:p>
          <a:p>
            <a:endParaRPr lang="ru-RU" sz="5600" b="1" dirty="0" smtClean="0"/>
          </a:p>
          <a:p>
            <a:r>
              <a:rPr lang="ru-RU" sz="5600" b="1" dirty="0" err="1" smtClean="0"/>
              <a:t>Сучасний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(1945-1975)</a:t>
            </a:r>
            <a:endParaRPr lang="ru-RU" sz="5600" dirty="0" smtClean="0"/>
          </a:p>
          <a:p>
            <a:r>
              <a:rPr lang="ru-RU" sz="5600" b="1" dirty="0" smtClean="0"/>
              <a:t>Цей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починається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після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Другої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світової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війни</a:t>
            </a:r>
            <a:r>
              <a:rPr lang="ru-RU" sz="5600" b="1" dirty="0" smtClean="0"/>
              <a:t>. Через </a:t>
            </a:r>
            <a:r>
              <a:rPr lang="ru-RU" sz="5600" b="1" dirty="0" err="1" smtClean="0"/>
              <a:t>велику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кількість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поранених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війною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пацієнтів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травмами головного </a:t>
            </a:r>
            <a:r>
              <a:rPr lang="ru-RU" sz="5600" b="1" dirty="0" err="1" smtClean="0"/>
              <a:t>мозку</a:t>
            </a:r>
            <a:r>
              <a:rPr lang="ru-RU" sz="5600" b="1" dirty="0" smtClean="0"/>
              <a:t> для </a:t>
            </a:r>
            <a:r>
              <a:rPr lang="ru-RU" sz="5600" b="1" dirty="0" err="1" smtClean="0"/>
              <a:t>проведення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діагностичних</a:t>
            </a:r>
            <a:r>
              <a:rPr lang="ru-RU" sz="5600" b="1" dirty="0" smtClean="0"/>
              <a:t> та </a:t>
            </a:r>
            <a:r>
              <a:rPr lang="ru-RU" sz="5600" b="1" dirty="0" err="1" smtClean="0"/>
              <a:t>реабілітаційних</a:t>
            </a:r>
            <a:r>
              <a:rPr lang="ru-RU" sz="5600" b="1" dirty="0" smtClean="0"/>
              <a:t> процедур </a:t>
            </a:r>
            <a:r>
              <a:rPr lang="ru-RU" sz="5600" b="1" dirty="0" err="1" smtClean="0"/>
              <a:t>було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потрібно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більше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фахівців</a:t>
            </a:r>
            <a:r>
              <a:rPr lang="ru-RU" sz="5600" b="1" dirty="0" smtClean="0"/>
              <a:t>.</a:t>
            </a:r>
          </a:p>
          <a:p>
            <a:r>
              <a:rPr lang="ru-RU" sz="5600" b="1" dirty="0" smtClean="0"/>
              <a:t>На </a:t>
            </a:r>
            <a:r>
              <a:rPr lang="ru-RU" sz="5600" b="1" dirty="0" err="1" smtClean="0"/>
              <a:t>цьому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етапі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з’явилася</a:t>
            </a:r>
            <a:r>
              <a:rPr lang="ru-RU" sz="5600" b="1" dirty="0" smtClean="0"/>
              <a:t> книга А. Р. </a:t>
            </a:r>
            <a:r>
              <a:rPr lang="ru-RU" sz="5600" b="1" dirty="0" err="1" smtClean="0"/>
              <a:t>Лурія</a:t>
            </a:r>
            <a:r>
              <a:rPr lang="ru-RU" sz="5600" b="1" dirty="0" smtClean="0"/>
              <a:t> «</a:t>
            </a:r>
            <a:r>
              <a:rPr lang="ru-RU" sz="5600" b="1" i="1" dirty="0" err="1" smtClean="0"/>
              <a:t>Травматична</a:t>
            </a:r>
            <a:r>
              <a:rPr lang="ru-RU" sz="5600" b="1" i="1" dirty="0" smtClean="0"/>
              <a:t> </a:t>
            </a:r>
            <a:r>
              <a:rPr lang="ru-RU" sz="5600" b="1" i="1" dirty="0" err="1" smtClean="0"/>
              <a:t>афазія</a:t>
            </a:r>
            <a:r>
              <a:rPr lang="ru-RU" sz="5600" b="1" i="1" dirty="0" smtClean="0"/>
              <a:t>»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опублікована</a:t>
            </a:r>
            <a:r>
              <a:rPr lang="ru-RU" sz="5600" b="1" dirty="0" smtClean="0"/>
              <a:t> у 1947 р. У </a:t>
            </a:r>
            <a:r>
              <a:rPr lang="ru-RU" sz="5600" b="1" dirty="0" err="1" smtClean="0"/>
              <a:t>ній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він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запропонував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кілька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теорій</a:t>
            </a:r>
            <a:r>
              <a:rPr lang="ru-RU" sz="5600" b="1" dirty="0" smtClean="0"/>
              <a:t> про </a:t>
            </a:r>
            <a:r>
              <a:rPr lang="ru-RU" sz="5600" b="1" dirty="0" err="1" smtClean="0"/>
              <a:t>мозкову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організацію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мовлення</a:t>
            </a:r>
            <a:r>
              <a:rPr lang="ru-RU" sz="5600" b="1" dirty="0" smtClean="0"/>
              <a:t> та </a:t>
            </a:r>
            <a:r>
              <a:rPr lang="ru-RU" sz="5600" b="1" dirty="0" err="1" smtClean="0"/>
              <a:t>її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патології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основі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спостережень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отриманих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від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пацієнтів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поранених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на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війні</a:t>
            </a:r>
            <a:r>
              <a:rPr lang="ru-RU" sz="5600" b="1" dirty="0" smtClean="0"/>
              <a:t>.</a:t>
            </a:r>
          </a:p>
          <a:p>
            <a:r>
              <a:rPr lang="ru-RU" sz="5600" b="1" dirty="0" smtClean="0"/>
              <a:t>   В </a:t>
            </a:r>
            <a:r>
              <a:rPr lang="ru-RU" sz="5600" b="1" dirty="0" err="1" smtClean="0"/>
              <a:t>Іспанії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була</a:t>
            </a:r>
            <a:r>
              <a:rPr lang="ru-RU" sz="5600" b="1" dirty="0" smtClean="0"/>
              <a:t> створена </a:t>
            </a:r>
            <a:r>
              <a:rPr lang="ru-RU" sz="5600" b="1" dirty="0" err="1" smtClean="0"/>
              <a:t>робоча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група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що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спеціалізувалася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нейропсихології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під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керівництвом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Барракера-Бордаса</a:t>
            </a:r>
            <a:r>
              <a:rPr lang="ru-RU" sz="5600" b="1" dirty="0" smtClean="0"/>
              <a:t>. У </a:t>
            </a:r>
            <a:r>
              <a:rPr lang="ru-RU" sz="5600" b="1" dirty="0" err="1" smtClean="0"/>
              <a:t>всіх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європейських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країнах</a:t>
            </a:r>
            <a:r>
              <a:rPr lang="ru-RU" sz="5600" b="1" dirty="0" smtClean="0"/>
              <a:t>  </a:t>
            </a:r>
            <a:r>
              <a:rPr lang="ru-RU" sz="5600" b="1" dirty="0" err="1" smtClean="0"/>
              <a:t>створюють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робочі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групи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навколо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нейропсихології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утверджують</a:t>
            </a:r>
            <a:r>
              <a:rPr lang="ru-RU" sz="5600" b="1" dirty="0" smtClean="0"/>
              <a:t> як </a:t>
            </a:r>
            <a:r>
              <a:rPr lang="ru-RU" sz="5600" b="1" dirty="0" err="1" smtClean="0"/>
              <a:t>наукову</a:t>
            </a:r>
            <a:r>
              <a:rPr lang="ru-RU" sz="5600" b="1" dirty="0" smtClean="0"/>
              <a:t> та </a:t>
            </a:r>
            <a:r>
              <a:rPr lang="ru-RU" sz="5600" b="1" dirty="0" err="1" smtClean="0"/>
              <a:t>функціональну</a:t>
            </a:r>
            <a:r>
              <a:rPr lang="ru-RU" sz="5600" b="1" dirty="0" smtClean="0"/>
              <a:t> сферу.</a:t>
            </a:r>
          </a:p>
          <a:p>
            <a:r>
              <a:rPr lang="en-US" sz="5600" dirty="0" smtClean="0"/>
              <a:t> </a:t>
            </a:r>
            <a:endParaRPr lang="ru-RU" sz="5600" dirty="0" smtClean="0"/>
          </a:p>
          <a:p>
            <a:r>
              <a:rPr lang="ru-RU" sz="5600" b="1" dirty="0" err="1" smtClean="0"/>
              <a:t>Сучасний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період</a:t>
            </a:r>
            <a:r>
              <a:rPr lang="ru-RU" sz="5600" b="1" dirty="0" smtClean="0"/>
              <a:t> (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1975 р.)</a:t>
            </a:r>
            <a:endParaRPr lang="ru-RU" sz="5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482453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започаткована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у 20-40-і роки XX ст.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нейропсихологічні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проводились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 20-і роки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Виготським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нейропсихології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О.Р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Лурія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764704"/>
            <a:ext cx="4067944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Виготський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3" y="1142984"/>
            <a:ext cx="2770213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570" y="3571876"/>
            <a:ext cx="2770530" cy="30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8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7" y="357166"/>
            <a:ext cx="7520014" cy="571504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Що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вивчає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нейропсихологія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57158" y="1071546"/>
            <a:ext cx="8786842" cy="52864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ru-RU" b="1" dirty="0" err="1" smtClean="0"/>
              <a:t>Нейропсихологія</a:t>
            </a:r>
            <a:r>
              <a:rPr lang="ru-RU" b="1" dirty="0" smtClean="0"/>
              <a:t> </a:t>
            </a:r>
            <a:r>
              <a:rPr lang="ru-RU" b="1" dirty="0" err="1" smtClean="0"/>
              <a:t>сприйняття</a:t>
            </a:r>
            <a:endParaRPr lang="ru-RU" dirty="0" smtClean="0"/>
          </a:p>
          <a:p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напрямків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нейропсихології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зрозуміли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за </a:t>
            </a:r>
            <a:r>
              <a:rPr lang="ru-RU" dirty="0" err="1" smtClean="0"/>
              <a:t>обробку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чуття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рамках </a:t>
            </a:r>
            <a:r>
              <a:rPr lang="ru-RU" dirty="0" err="1" smtClean="0"/>
              <a:t>нейропсихології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вивчаються</a:t>
            </a:r>
            <a:r>
              <a:rPr lang="ru-RU" dirty="0" smtClean="0"/>
              <a:t> </a:t>
            </a:r>
            <a:r>
              <a:rPr lang="ru-RU" dirty="0" err="1" smtClean="0"/>
              <a:t>агнозії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собою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виникнути</a:t>
            </a:r>
            <a:r>
              <a:rPr lang="ru-RU" dirty="0" smtClean="0"/>
              <a:t>, коли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тип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в областях, </a:t>
            </a:r>
            <a:r>
              <a:rPr lang="ru-RU" dirty="0" err="1" smtClean="0"/>
              <a:t>пов’язаних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інтерпретацією</a:t>
            </a:r>
            <a:r>
              <a:rPr lang="ru-RU" dirty="0" smtClean="0"/>
              <a:t> </a:t>
            </a:r>
            <a:r>
              <a:rPr lang="ru-RU" dirty="0" err="1" smtClean="0"/>
              <a:t>зорових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слухових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Нейропсихологія</a:t>
            </a:r>
            <a:r>
              <a:rPr lang="ru-RU" b="1" dirty="0" smtClean="0"/>
              <a:t> </a:t>
            </a:r>
            <a:r>
              <a:rPr lang="ru-RU" b="1" dirty="0" err="1" smtClean="0"/>
              <a:t>уваги</a:t>
            </a:r>
            <a:endParaRPr lang="ru-RU" b="1" dirty="0" smtClean="0"/>
          </a:p>
          <a:p>
            <a:r>
              <a:rPr lang="ru-RU" b="1" dirty="0" err="1" smtClean="0"/>
              <a:t>Нейропсихологія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endParaRPr lang="ru-RU" dirty="0" smtClean="0"/>
          </a:p>
          <a:p>
            <a:r>
              <a:rPr lang="ru-RU" b="1" dirty="0" err="1" smtClean="0"/>
              <a:t>Нейропсихологія</a:t>
            </a:r>
            <a:r>
              <a:rPr lang="ru-RU" b="1" dirty="0" smtClean="0"/>
              <a:t> </a:t>
            </a:r>
            <a:r>
              <a:rPr lang="ru-RU" b="1" dirty="0" err="1" smtClean="0"/>
              <a:t>пам'яті</a:t>
            </a:r>
            <a:endParaRPr lang="ru-RU" dirty="0" smtClean="0"/>
          </a:p>
          <a:p>
            <a:r>
              <a:rPr lang="ru-RU" b="1" dirty="0" err="1" smtClean="0"/>
              <a:t>Нейропсихологія</a:t>
            </a:r>
            <a:r>
              <a:rPr lang="ru-RU" b="1" dirty="0" smtClean="0"/>
              <a:t> </a:t>
            </a:r>
            <a:r>
              <a:rPr lang="ru-RU" b="1" dirty="0" err="1" smtClean="0"/>
              <a:t>виконавчих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(</a:t>
            </a:r>
            <a:r>
              <a:rPr lang="ru-RU" b="1" dirty="0" err="1" smtClean="0"/>
              <a:t>здібності</a:t>
            </a:r>
            <a:r>
              <a:rPr lang="ru-RU" b="1" dirty="0" smtClean="0"/>
              <a:t>, </a:t>
            </a:r>
            <a:r>
              <a:rPr lang="ru-RU" b="1" dirty="0" err="1" smtClean="0"/>
              <a:t>поведінка</a:t>
            </a:r>
            <a:r>
              <a:rPr lang="ru-RU" b="1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нейропсихології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71546"/>
            <a:ext cx="5652120" cy="5786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мозкові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спектр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діагностичних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структуру дефекта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постраждалої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виділенння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первинних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вторинних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компенсаторних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перебудов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спрямованого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корекційної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опорою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закономірності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міжзональних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взаємодій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8" y="764704"/>
            <a:ext cx="341987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785794"/>
            <a:ext cx="3331195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59432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нейропсихології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Клінічна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нейропсихологічні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синдроми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пошкодженні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співставляє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клінічною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картиною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Экспериментальна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локальних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пошкодженнях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Реабілітаційна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обширний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цілеспрямованого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ослаблені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втрачені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функціональні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взаємозв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нормі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патології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корекційно-развиваючого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Нейропсихологія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пізнього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закономірності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інволюції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системної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динамічної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локалізації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ВПФ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4000" cy="612068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динамічної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мозкової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локалізації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заперечував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психічної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одному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кори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вказував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системний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мозкових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зон,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динамічний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37260" lvl="2" indent="-342900"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подвійної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дисоціації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одних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збереженості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обмеженому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пошкодженні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кори головного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З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мозкової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психічні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мозкових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зон,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мозкову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Лурія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Р., 1973;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Blackwell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neuropsychology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1996).</a:t>
            </a:r>
          </a:p>
          <a:p>
            <a:pPr marL="0" indent="0" algn="just">
              <a:buNone/>
            </a:pPr>
            <a:endPara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57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2499</TotalTime>
  <Words>962</Words>
  <Application>Microsoft Office PowerPoint</Application>
  <PresentationFormat>Экран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Нейропсихологія: теоретичні основи і практичне значення частина 1   </vt:lpstr>
      <vt:lpstr>Література</vt:lpstr>
      <vt:lpstr>Нейропсихологія             як                 наука</vt:lpstr>
      <vt:lpstr>Презентация PowerPoint</vt:lpstr>
      <vt:lpstr>Презентация PowerPoint</vt:lpstr>
      <vt:lpstr>Що вивчає нейропсихологія? </vt:lpstr>
      <vt:lpstr>Значення нейропсихології</vt:lpstr>
      <vt:lpstr>Основні напрямки нейропсихології</vt:lpstr>
      <vt:lpstr>Теорія системної динамічної локалізації ВПФ</vt:lpstr>
      <vt:lpstr>Теорія системної динамічної локалізації ВПФ</vt:lpstr>
      <vt:lpstr>Будова центральної нервової системи </vt:lpstr>
      <vt:lpstr>Нервова система виконує наступні функції</vt:lpstr>
      <vt:lpstr>Вищі психічні функції (ВПФ) – це складні, системні психічні процеси, які формуються прижиттєво, соціальні за своїм походженням</vt:lpstr>
      <vt:lpstr>Презентация PowerPoint</vt:lpstr>
      <vt:lpstr>Презентация PowerPoint</vt:lpstr>
      <vt:lpstr>Функціональні блоки головного мозку людини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Нейропсихология как наука</dc:title>
  <dc:creator>Silent</dc:creator>
  <cp:lastModifiedBy>Lenovoo</cp:lastModifiedBy>
  <cp:revision>178</cp:revision>
  <dcterms:modified xsi:type="dcterms:W3CDTF">2024-03-08T11:21:54Z</dcterms:modified>
</cp:coreProperties>
</file>