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821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40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853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309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5549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350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3981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339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960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15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9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848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745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74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563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494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983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88BD-41E7-4FBA-A679-62CF19730DFB}" type="datetimeFigureOut">
              <a:rPr lang="uk-UA" smtClean="0"/>
              <a:t>17.02.2024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A1A1C-45C1-41E6-851D-59CEA70337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5928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2" y="2632364"/>
            <a:ext cx="8144134" cy="1474415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/>
              <a:t>тенденції</a:t>
            </a:r>
            <a:r>
              <a:rPr lang="ru-RU" sz="2800" dirty="0"/>
              <a:t> </a:t>
            </a:r>
            <a:r>
              <a:rPr lang="ru-RU" sz="2800" dirty="0" err="1" smtClean="0"/>
              <a:t>соціально</a:t>
            </a:r>
            <a:r>
              <a:rPr lang="en-US" sz="2800" dirty="0"/>
              <a:t>-</a:t>
            </a:r>
            <a:r>
              <a:rPr lang="ru-RU" sz="2800" dirty="0" err="1" smtClean="0"/>
              <a:t>економічного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політичного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провідних</a:t>
            </a:r>
            <a:r>
              <a:rPr lang="ru-RU" sz="2800" dirty="0"/>
              <a:t> </a:t>
            </a:r>
            <a:r>
              <a:rPr lang="ru-RU" sz="2800" dirty="0" err="1"/>
              <a:t>країн</a:t>
            </a:r>
            <a:r>
              <a:rPr lang="ru-RU" sz="2800" dirty="0"/>
              <a:t> </a:t>
            </a:r>
            <a:r>
              <a:rPr lang="ru-RU" sz="2800" dirty="0" err="1"/>
              <a:t>Західної</a:t>
            </a:r>
            <a:r>
              <a:rPr lang="ru-RU" sz="2800" dirty="0"/>
              <a:t> </a:t>
            </a:r>
            <a:r>
              <a:rPr lang="ru-RU" sz="2800" dirty="0" err="1"/>
              <a:t>Європи</a:t>
            </a:r>
            <a:r>
              <a:rPr lang="ru-RU" sz="2800" dirty="0"/>
              <a:t> та Америки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328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3. Формування колоніалізму.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</a:t>
            </a:r>
            <a:r>
              <a:rPr lang="ru-RU" dirty="0"/>
              <a:t> часу Великих </a:t>
            </a:r>
            <a:r>
              <a:rPr lang="ru-RU" dirty="0" err="1"/>
              <a:t>географічних</a:t>
            </a:r>
            <a:r>
              <a:rPr lang="ru-RU" dirty="0"/>
              <a:t> </a:t>
            </a:r>
            <a:r>
              <a:rPr lang="ru-RU" dirty="0" err="1"/>
              <a:t>відкриттів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експансії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здійснювалося</a:t>
            </a:r>
            <a:r>
              <a:rPr lang="ru-RU" dirty="0"/>
              <a:t> </a:t>
            </a:r>
            <a:r>
              <a:rPr lang="ru-RU" dirty="0" err="1"/>
              <a:t>насильницькими</a:t>
            </a:r>
            <a:r>
              <a:rPr lang="ru-RU" dirty="0"/>
              <a:t> методами</a:t>
            </a:r>
            <a:r>
              <a:rPr lang="ru-RU" dirty="0" smtClean="0"/>
              <a:t>.</a:t>
            </a:r>
            <a:r>
              <a:rPr lang="uk-UA" dirty="0"/>
              <a:t> Формувався колоніалізм як система відносин між країнами. На межі </a:t>
            </a:r>
            <a:r>
              <a:rPr lang="en-US" dirty="0"/>
              <a:t>XIX—XX </a:t>
            </a:r>
            <a:r>
              <a:rPr lang="uk-UA" dirty="0"/>
              <a:t>ст. завершився процес створення колоніальних імперій. Вони стали основною ознакою великих держав — Великої Британії, Франції, Німеччини, США, Росії, Японії. Колонії перетворювалися на джерело ресурсів і гарантований ринок збуту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168368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9" y="207817"/>
            <a:ext cx="10224654" cy="2673927"/>
          </a:xfrm>
        </p:spPr>
        <p:txBody>
          <a:bodyPr>
            <a:normAutofit/>
          </a:bodyPr>
          <a:lstStyle/>
          <a:p>
            <a:r>
              <a:rPr lang="uk-UA" sz="2700" b="1" dirty="0">
                <a:solidFill>
                  <a:srgbClr val="FFFF00"/>
                </a:solidFill>
              </a:rPr>
              <a:t>Колоніалізм</a:t>
            </a:r>
            <a:r>
              <a:rPr lang="uk-UA" sz="2700" dirty="0"/>
              <a:t> — політичне, економічне й духовне поневолення слаборозвинених країн більш розвиненими.</a:t>
            </a:r>
            <a:r>
              <a:rPr lang="uk-UA" dirty="0"/>
              <a:t/>
            </a:r>
            <a:br>
              <a:rPr lang="uk-UA" dirty="0"/>
            </a:br>
            <a:r>
              <a:rPr lang="uk-UA" sz="2700" b="1" dirty="0">
                <a:solidFill>
                  <a:srgbClr val="00B0F0"/>
                </a:solidFill>
              </a:rPr>
              <a:t>Колоніальна імперія</a:t>
            </a:r>
            <a:r>
              <a:rPr lang="uk-UA" sz="2700" dirty="0"/>
              <a:t> — велика держава (метрополія) із залежними територіями (колоніями), які зазнають нещадного </a:t>
            </a:r>
            <a:r>
              <a:rPr lang="uk-UA" dirty="0"/>
              <a:t>пограбування та експлуатації.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9" y="3519055"/>
            <a:ext cx="11665526" cy="3117272"/>
          </a:xfrm>
        </p:spPr>
        <p:txBody>
          <a:bodyPr/>
          <a:lstStyle/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наприкінці</a:t>
            </a:r>
            <a:r>
              <a:rPr lang="ru-RU" dirty="0"/>
              <a:t> XIX ст.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та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й </a:t>
            </a:r>
            <a:r>
              <a:rPr lang="ru-RU" dirty="0" err="1"/>
              <a:t>Північної</a:t>
            </a:r>
            <a:r>
              <a:rPr lang="ru-RU" dirty="0"/>
              <a:t> Америки </a:t>
            </a:r>
            <a:r>
              <a:rPr lang="ru-RU" dirty="0" err="1"/>
              <a:t>завершився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індустріального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утворювали</a:t>
            </a:r>
            <a:r>
              <a:rPr lang="ru-RU" dirty="0"/>
              <a:t> зону «передового </a:t>
            </a:r>
            <a:r>
              <a:rPr lang="ru-RU" dirty="0" err="1"/>
              <a:t>розвитку</a:t>
            </a:r>
            <a:r>
              <a:rPr lang="ru-RU" dirty="0" smtClean="0"/>
              <a:t>».</a:t>
            </a:r>
          </a:p>
          <a:p>
            <a:r>
              <a:rPr lang="ru-RU" dirty="0" err="1"/>
              <a:t>Решта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залишалися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відсталими</a:t>
            </a:r>
            <a:r>
              <a:rPr lang="ru-RU" dirty="0"/>
              <a:t>. </a:t>
            </a:r>
            <a:r>
              <a:rPr lang="ru-RU" dirty="0" err="1"/>
              <a:t>Наявний</a:t>
            </a:r>
            <a:r>
              <a:rPr lang="ru-RU" dirty="0"/>
              <a:t> у них </a:t>
            </a:r>
            <a:r>
              <a:rPr lang="ru-RU" dirty="0" err="1"/>
              <a:t>традиційний</a:t>
            </a:r>
            <a:r>
              <a:rPr lang="ru-RU" dirty="0"/>
              <a:t> (</a:t>
            </a:r>
            <a:r>
              <a:rPr lang="ru-RU" dirty="0" err="1"/>
              <a:t>аграрний</a:t>
            </a:r>
            <a:r>
              <a:rPr lang="ru-RU" dirty="0"/>
              <a:t>)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не </a:t>
            </a:r>
            <a:r>
              <a:rPr lang="ru-RU" dirty="0" err="1"/>
              <a:t>забезпечував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кутом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колоніалізму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руйнував</a:t>
            </a:r>
            <a:r>
              <a:rPr lang="ru-RU" dirty="0"/>
              <a:t> </a:t>
            </a:r>
            <a:r>
              <a:rPr lang="ru-RU" dirty="0" err="1"/>
              <a:t>старе</a:t>
            </a:r>
            <a:r>
              <a:rPr lang="ru-RU" dirty="0"/>
              <a:t>, </a:t>
            </a:r>
            <a:r>
              <a:rPr lang="ru-RU" dirty="0" err="1"/>
              <a:t>традиційне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та залучав </a:t>
            </a:r>
            <a:r>
              <a:rPr lang="ru-RU" dirty="0" err="1"/>
              <a:t>колонії</a:t>
            </a:r>
            <a:r>
              <a:rPr lang="ru-RU" dirty="0"/>
              <a:t> до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прогресивного</a:t>
            </a:r>
            <a:r>
              <a:rPr lang="ru-RU" dirty="0"/>
              <a:t> на той час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991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4. Політичний розвиток.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6" y="2336872"/>
            <a:ext cx="8077200" cy="4271745"/>
          </a:xfrm>
        </p:spPr>
        <p:txBody>
          <a:bodyPr>
            <a:normAutofit/>
          </a:bodyPr>
          <a:lstStyle/>
          <a:p>
            <a:r>
              <a:rPr lang="ru-RU" dirty="0" err="1"/>
              <a:t>Робітничий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революцій</a:t>
            </a:r>
            <a:r>
              <a:rPr lang="ru-RU" dirty="0"/>
              <a:t> у XVIII—XIX ст., у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зберігалося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пережитків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. Тут </a:t>
            </a:r>
            <a:r>
              <a:rPr lang="ru-RU" dirty="0" err="1"/>
              <a:t>утворилися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три </a:t>
            </a:r>
            <a:r>
              <a:rPr lang="ru-RU" dirty="0" err="1"/>
              <a:t>республіки</a:t>
            </a:r>
            <a:r>
              <a:rPr lang="ru-RU" dirty="0"/>
              <a:t> — 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Швейцарія</a:t>
            </a:r>
            <a:r>
              <a:rPr lang="ru-RU" dirty="0"/>
              <a:t>, Сан-Марино, а в </a:t>
            </a:r>
            <a:r>
              <a:rPr lang="ru-RU" dirty="0" err="1"/>
              <a:t>інших</a:t>
            </a:r>
            <a:r>
              <a:rPr lang="ru-RU" dirty="0"/>
              <a:t> державах </a:t>
            </a:r>
            <a:r>
              <a:rPr lang="ru-RU" dirty="0" err="1"/>
              <a:t>збереглася</a:t>
            </a:r>
            <a:r>
              <a:rPr lang="ru-RU" dirty="0"/>
              <a:t> </a:t>
            </a:r>
            <a:r>
              <a:rPr lang="ru-RU" dirty="0" err="1" smtClean="0"/>
              <a:t>монархія</a:t>
            </a:r>
            <a:r>
              <a:rPr lang="ru-RU" dirty="0" smtClean="0"/>
              <a:t>.</a:t>
            </a:r>
          </a:p>
          <a:p>
            <a:r>
              <a:rPr lang="uk-UA" dirty="0"/>
              <a:t>Природне прагнення робітників соціальної стабільності викликало масовий робітничий рух, панівною ідеологією якого в другій половині </a:t>
            </a:r>
            <a:r>
              <a:rPr lang="en-US" dirty="0"/>
              <a:t>XIX </a:t>
            </a:r>
            <a:r>
              <a:rPr lang="uk-UA" dirty="0"/>
              <a:t>ст. став марксизм</a:t>
            </a:r>
            <a:r>
              <a:rPr lang="uk-UA" dirty="0" smtClean="0"/>
              <a:t>.</a:t>
            </a:r>
          </a:p>
          <a:p>
            <a:r>
              <a:rPr lang="ru-RU" dirty="0"/>
              <a:t>У 1868 р. </a:t>
            </a:r>
            <a:r>
              <a:rPr lang="ru-RU" dirty="0" err="1"/>
              <a:t>англійські</a:t>
            </a:r>
            <a:r>
              <a:rPr lang="ru-RU" dirty="0"/>
              <a:t> </a:t>
            </a:r>
            <a:r>
              <a:rPr lang="ru-RU" dirty="0" err="1"/>
              <a:t>профспілки</a:t>
            </a:r>
            <a:r>
              <a:rPr lang="ru-RU" dirty="0"/>
              <a:t> </a:t>
            </a:r>
            <a:r>
              <a:rPr lang="ru-RU" dirty="0" err="1"/>
              <a:t>об’єдналися</a:t>
            </a:r>
            <a:r>
              <a:rPr lang="ru-RU" dirty="0"/>
              <a:t> в </a:t>
            </a:r>
            <a:r>
              <a:rPr lang="ru-RU" dirty="0" err="1"/>
              <a:t>Британський</a:t>
            </a:r>
            <a:r>
              <a:rPr lang="ru-RU" dirty="0"/>
              <a:t> </a:t>
            </a:r>
            <a:r>
              <a:rPr lang="ru-RU" dirty="0" err="1"/>
              <a:t>конгрес</a:t>
            </a:r>
            <a:r>
              <a:rPr lang="ru-RU" dirty="0"/>
              <a:t> </a:t>
            </a:r>
            <a:r>
              <a:rPr lang="ru-RU" dirty="0" err="1"/>
              <a:t>тред-юніонів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183" y="2133600"/>
            <a:ext cx="3145848" cy="408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2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Наприкінці </a:t>
            </a:r>
            <a:r>
              <a:rPr lang="en-US" dirty="0"/>
              <a:t>XIX </a:t>
            </a:r>
            <a:r>
              <a:rPr lang="uk-UA" dirty="0"/>
              <a:t>ст. робітничий рух досяг значних успіхів у відстоюванні прав робітників і став більш організованим. Майже в усіх країнах були створені профспілки й соціал-демократичні партії, які координували свою діяльність у межах </a:t>
            </a:r>
            <a:r>
              <a:rPr lang="en-US" dirty="0" smtClean="0"/>
              <a:t>II </a:t>
            </a:r>
            <a:r>
              <a:rPr lang="uk-UA" dirty="0"/>
              <a:t>Інтернаціоналу (1889—1914 рр</a:t>
            </a:r>
            <a:r>
              <a:rPr lang="uk-UA" dirty="0" smtClean="0"/>
              <a:t>.).</a:t>
            </a:r>
          </a:p>
          <a:p>
            <a:r>
              <a:rPr lang="en-US" b="1" dirty="0">
                <a:solidFill>
                  <a:srgbClr val="FFFF00"/>
                </a:solidFill>
              </a:rPr>
              <a:t>II </a:t>
            </a:r>
            <a:r>
              <a:rPr lang="uk-UA" b="1" dirty="0">
                <a:solidFill>
                  <a:srgbClr val="FFFF00"/>
                </a:solidFill>
              </a:rPr>
              <a:t>Інтернаціонал</a:t>
            </a:r>
            <a:r>
              <a:rPr lang="uk-UA" dirty="0">
                <a:solidFill>
                  <a:srgbClr val="FFFF00"/>
                </a:solidFill>
              </a:rPr>
              <a:t> — міжнародне об'єднання соціалістичних робітничих партій, створене в 1889 р. у Парижі. Ухвалені </a:t>
            </a:r>
            <a:r>
              <a:rPr lang="en-US" dirty="0">
                <a:solidFill>
                  <a:srgbClr val="FFFF00"/>
                </a:solidFill>
              </a:rPr>
              <a:t>II </a:t>
            </a:r>
            <a:r>
              <a:rPr lang="uk-UA" dirty="0">
                <a:solidFill>
                  <a:srgbClr val="FFFF00"/>
                </a:solidFill>
              </a:rPr>
              <a:t>Інтернаціоналом рішення для партій, що входили до його складу, були не обов'язковими, а рекомендаційними. </a:t>
            </a:r>
            <a:r>
              <a:rPr lang="uk-UA" dirty="0" err="1">
                <a:solidFill>
                  <a:srgbClr val="FFFF00"/>
                </a:solidFill>
              </a:rPr>
              <a:t>Розпався</a:t>
            </a:r>
            <a:r>
              <a:rPr lang="uk-UA" dirty="0">
                <a:solidFill>
                  <a:srgbClr val="FFFF00"/>
                </a:solidFill>
              </a:rPr>
              <a:t> з початком Першої світової війни.</a:t>
            </a:r>
          </a:p>
        </p:txBody>
      </p:sp>
    </p:spTree>
    <p:extLst>
      <p:ext uri="{BB962C8B-B14F-4D97-AF65-F5344CB8AC3E}">
        <p14:creationId xmlns:p14="http://schemas.microsoft.com/office/powerpoint/2010/main" val="3350562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2" y="2336873"/>
            <a:ext cx="6191534" cy="3599316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Під тиском робітничого руху в країнах Заходу почалася «епоха реформізму». Ініціаторами реформ були здебільшого ліберальні партії. Завдяки реформам було забезпечено відносний соціальний мир протягом 1870—1917 рр., </a:t>
            </a:r>
            <a:r>
              <a:rPr lang="uk-UA" dirty="0" err="1"/>
              <a:t>зміцнено</a:t>
            </a:r>
            <a:r>
              <a:rPr lang="uk-UA" dirty="0"/>
              <a:t> демократичні інститути й започатковано досконале соціальне законодавство, яке забезпечувало зростаючий життєвий рівень основної маси населення.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812" y="491560"/>
            <a:ext cx="4163188" cy="63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5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1. Розвиток промисловості.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2" y="2336872"/>
            <a:ext cx="6468624" cy="395309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Друга половина XIX — початок XX ст. </a:t>
            </a:r>
            <a:r>
              <a:rPr lang="ru-RU" dirty="0" err="1"/>
              <a:t>характеризувалися</a:t>
            </a:r>
            <a:r>
              <a:rPr lang="ru-RU" dirty="0"/>
              <a:t>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індустріального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у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За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промислове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зросло</a:t>
            </a:r>
            <a:r>
              <a:rPr lang="ru-RU" dirty="0"/>
              <a:t> тут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втричі</a:t>
            </a:r>
            <a:r>
              <a:rPr lang="ru-RU" dirty="0"/>
              <a:t>. Особливо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розвивалася</a:t>
            </a:r>
            <a:r>
              <a:rPr lang="ru-RU" dirty="0"/>
              <a:t> </a:t>
            </a:r>
            <a:r>
              <a:rPr lang="ru-RU" dirty="0" err="1"/>
              <a:t>важка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. </a:t>
            </a:r>
            <a:r>
              <a:rPr lang="ru-RU" dirty="0" err="1"/>
              <a:t>Виплавка</a:t>
            </a:r>
            <a:r>
              <a:rPr lang="ru-RU" dirty="0"/>
              <a:t> </a:t>
            </a:r>
            <a:r>
              <a:rPr lang="ru-RU" dirty="0" err="1"/>
              <a:t>сталі</a:t>
            </a:r>
            <a:r>
              <a:rPr lang="ru-RU" dirty="0"/>
              <a:t>, </a:t>
            </a:r>
            <a:r>
              <a:rPr lang="ru-RU" dirty="0" err="1"/>
              <a:t>чавуну</a:t>
            </a:r>
            <a:r>
              <a:rPr lang="ru-RU" dirty="0"/>
              <a:t>, </a:t>
            </a:r>
            <a:r>
              <a:rPr lang="ru-RU" dirty="0" err="1"/>
              <a:t>видобуток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машин та </a:t>
            </a:r>
            <a:r>
              <a:rPr lang="ru-RU" dirty="0" err="1"/>
              <a:t>обладнання</a:t>
            </a:r>
            <a:r>
              <a:rPr lang="ru-RU" dirty="0"/>
              <a:t> стали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могутності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182" y="2059782"/>
            <a:ext cx="4475017" cy="436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26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2" y="637309"/>
            <a:ext cx="10321636" cy="5805055"/>
          </a:xfrm>
        </p:spPr>
      </p:pic>
    </p:spTree>
    <p:extLst>
      <p:ext uri="{BB962C8B-B14F-4D97-AF65-F5344CB8AC3E}">
        <p14:creationId xmlns:p14="http://schemas.microsoft.com/office/powerpoint/2010/main" val="243075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4436" y="2170619"/>
            <a:ext cx="5860728" cy="3599316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Розгортання індустріалізації потребувало нових форм організації виробництва та значних фінансових інвестицій (вкладень із метою отримання прибутку).</a:t>
            </a:r>
          </a:p>
          <a:p>
            <a:endParaRPr lang="uk-UA" dirty="0"/>
          </a:p>
          <a:p>
            <a:r>
              <a:rPr lang="uk-UA" dirty="0"/>
              <a:t>Для залучення капіталу для вирішення широкомасштабних економічних завдань набуло поширення акціонування.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743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1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ПОПРАЦЮЙМО ІЗ ПОНЯТТЯМИ!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5" y="2022764"/>
            <a:ext cx="11804072" cy="4738254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Індустріалізація</a:t>
            </a:r>
            <a:r>
              <a:rPr lang="uk-UA" dirty="0"/>
              <a:t> — створення великої машинної індустрії, що виготовляє машини й обладнання та є базою для подальшого розвитку промисловості.</a:t>
            </a:r>
          </a:p>
          <a:p>
            <a:r>
              <a:rPr lang="uk-UA" b="1" dirty="0"/>
              <a:t>Акціонування</a:t>
            </a:r>
            <a:r>
              <a:rPr lang="uk-UA" dirty="0"/>
              <a:t> — об'єднання капіталу кількох власників із подальшим отриманням прибутку та розподілом його залежно від внесеної частки.</a:t>
            </a:r>
          </a:p>
          <a:p>
            <a:r>
              <a:rPr lang="uk-UA" b="1" dirty="0"/>
              <a:t>Монополія</a:t>
            </a:r>
            <a:r>
              <a:rPr lang="uk-UA" dirty="0"/>
              <a:t> — встановлення підприємцем або групою підприємців контролю над однією чи кількома галузями виробництва з метою збільшення прибутків і ліквідації конкуренції.</a:t>
            </a:r>
          </a:p>
          <a:p>
            <a:r>
              <a:rPr lang="uk-UA" b="1" dirty="0"/>
              <a:t>Синдикат</a:t>
            </a:r>
            <a:r>
              <a:rPr lang="uk-UA" dirty="0"/>
              <a:t> — монополістичне об'єднання, характерною рисою якого є розподіл замовлень, закупівля сировини та реалізація готової продукції через єдину систему збуту. Члени синдикату зберігають виробничу самостійність, але втрачають комерційну.</a:t>
            </a:r>
          </a:p>
          <a:p>
            <a:r>
              <a:rPr lang="uk-UA" b="1" dirty="0"/>
              <a:t>Трест</a:t>
            </a:r>
            <a:r>
              <a:rPr lang="uk-UA" dirty="0"/>
              <a:t> — монополістичне об'єднання, у межах якого всі учасники повністю втрачають самостійність, як виробничу й комерційну, так і юридичну. Керує трестом головна компанія або правління.</a:t>
            </a:r>
          </a:p>
          <a:p>
            <a:r>
              <a:rPr lang="uk-UA" b="1" dirty="0"/>
              <a:t>Картель</a:t>
            </a:r>
            <a:r>
              <a:rPr lang="uk-UA" dirty="0"/>
              <a:t> — монополістичне об'єднання, учасники якого укладають між собою договір про регулювання обсягів виробництва, умов збуту й найму робочої сили з метою отримання монопольного прибутку. Члени картелю зберігають виробничу та комерційну самостійність.</a:t>
            </a:r>
          </a:p>
          <a:p>
            <a:r>
              <a:rPr lang="uk-UA" b="1" dirty="0"/>
              <a:t>Концерн</a:t>
            </a:r>
            <a:r>
              <a:rPr lang="uk-UA" dirty="0"/>
              <a:t> — одна з найрозвиненіших форм монополій, об'єднання багатьох промислових, фінансових і торговельних підприємств, що формально зберігають самостійність, але фактично контролюються головною компанією.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917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5492" y="3491345"/>
            <a:ext cx="9199418" cy="3186546"/>
          </a:xfrm>
        </p:spPr>
        <p:txBody>
          <a:bodyPr>
            <a:normAutofit fontScale="92500"/>
          </a:bodyPr>
          <a:lstStyle/>
          <a:p>
            <a:r>
              <a:rPr lang="uk-UA" dirty="0"/>
              <a:t>Створення великої машинної індустрії привело до концентрації виробництва та виникнення нових форм виробничих об’єднань — монополій у формах синдикатів, трестів, картелів, концернів, що відрізнялися рівнем об’єднання сфер діяльності та інтересів. Раніше за інші країни цей процес розпочався в США. Монополії намагалися встановити своє панування на ринку в провідних галузях промисловості. 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монополізація</a:t>
            </a:r>
            <a:r>
              <a:rPr lang="ru-RU" dirty="0"/>
              <a:t> не </a:t>
            </a:r>
            <a:r>
              <a:rPr lang="ru-RU" dirty="0" err="1"/>
              <a:t>знищила</a:t>
            </a:r>
            <a:r>
              <a:rPr lang="ru-RU" dirty="0"/>
              <a:t> </a:t>
            </a:r>
            <a:r>
              <a:rPr lang="ru-RU" dirty="0" err="1"/>
              <a:t>конкуренцію</a:t>
            </a:r>
            <a:r>
              <a:rPr lang="ru-RU" dirty="0"/>
              <a:t>, а </a:t>
            </a:r>
            <a:r>
              <a:rPr lang="ru-RU" dirty="0" err="1"/>
              <a:t>лише</a:t>
            </a:r>
            <a:r>
              <a:rPr lang="ru-RU" dirty="0"/>
              <a:t> перенесла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площину</a:t>
            </a:r>
            <a:r>
              <a:rPr lang="ru-RU" dirty="0"/>
              <a:t>: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монополістичними</a:t>
            </a:r>
            <a:r>
              <a:rPr lang="ru-RU" dirty="0"/>
              <a:t> </a:t>
            </a:r>
            <a:r>
              <a:rPr lang="ru-RU" dirty="0" err="1"/>
              <a:t>об’єднаннями</a:t>
            </a:r>
            <a:r>
              <a:rPr lang="ru-RU" dirty="0"/>
              <a:t> </a:t>
            </a:r>
            <a:r>
              <a:rPr lang="ru-RU" dirty="0" err="1"/>
              <a:t>розгорталася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65818" cy="335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9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7309" y="1982148"/>
            <a:ext cx="7606146" cy="4723451"/>
          </a:xfrm>
        </p:spPr>
        <p:txBody>
          <a:bodyPr>
            <a:normAutofit/>
          </a:bodyPr>
          <a:lstStyle/>
          <a:p>
            <a:r>
              <a:rPr lang="uk-UA" dirty="0"/>
              <a:t>Завершення становлення нової економіки спричинило значні соціальні зміни. Сформувалися основні групи індустріального суспільства — підприємці та наймані робітники. У середовищі різних соціальних груп зароджувався прошарок суспільства, який згодом дістав назву «середній клас» — це люди з певним достатком, майном, рівнем освіти та статусом у суспільстві.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2149"/>
            <a:ext cx="4350327" cy="43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9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2. Розвиток сільського господарства.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визначилися</a:t>
            </a:r>
            <a:r>
              <a:rPr lang="ru-RU" dirty="0"/>
              <a:t> два напрямки </a:t>
            </a:r>
            <a:r>
              <a:rPr lang="ru-RU" dirty="0" err="1"/>
              <a:t>господарювання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фермерський</a:t>
            </a:r>
            <a:r>
              <a:rPr lang="ru-RU" dirty="0"/>
              <a:t>, </a:t>
            </a:r>
            <a:r>
              <a:rPr lang="ru-RU" dirty="0" err="1"/>
              <a:t>поширений</a:t>
            </a:r>
            <a:r>
              <a:rPr lang="ru-RU" dirty="0"/>
              <a:t> у США й </a:t>
            </a:r>
            <a:r>
              <a:rPr lang="ru-RU" dirty="0" err="1" smtClean="0"/>
              <a:t>Канаді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прусський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поміщицького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).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</a:t>
            </a:r>
            <a:r>
              <a:rPr lang="ru-RU" dirty="0" err="1"/>
              <a:t>полягала</a:t>
            </a:r>
            <a:r>
              <a:rPr lang="ru-RU" dirty="0"/>
              <a:t> в </a:t>
            </a:r>
            <a:r>
              <a:rPr lang="ru-RU" dirty="0" err="1"/>
              <a:t>переході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натурального до товарного.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737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</a:t>
            </a:r>
            <a:r>
              <a:rPr lang="ru-RU" dirty="0" err="1" smtClean="0"/>
              <a:t>ільське</a:t>
            </a:r>
            <a:r>
              <a:rPr lang="ru-RU" dirty="0" smtClean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базувалося</a:t>
            </a:r>
            <a:r>
              <a:rPr lang="ru-RU" dirty="0"/>
              <a:t> на </a:t>
            </a:r>
            <a:r>
              <a:rPr lang="ru-RU" dirty="0" err="1"/>
              <a:t>дрібному</a:t>
            </a:r>
            <a:r>
              <a:rPr lang="ru-RU" dirty="0"/>
              <a:t> </a:t>
            </a:r>
            <a:r>
              <a:rPr lang="ru-RU" dirty="0" err="1"/>
              <a:t>селянському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70-х </a:t>
            </a:r>
            <a:r>
              <a:rPr lang="ru-RU" dirty="0" err="1"/>
              <a:t>рр</a:t>
            </a:r>
            <a:r>
              <a:rPr lang="ru-RU" dirty="0"/>
              <a:t>. XIX ст. </a:t>
            </a:r>
            <a:r>
              <a:rPr lang="ru-RU" dirty="0" err="1"/>
              <a:t>вразила</a:t>
            </a:r>
            <a:r>
              <a:rPr lang="ru-RU" dirty="0"/>
              <a:t> </a:t>
            </a:r>
            <a:r>
              <a:rPr lang="ru-RU" dirty="0" err="1"/>
              <a:t>тривала</a:t>
            </a:r>
            <a:r>
              <a:rPr lang="ru-RU" dirty="0"/>
              <a:t> криза</a:t>
            </a:r>
            <a:r>
              <a:rPr lang="ru-RU" dirty="0" smtClean="0"/>
              <a:t>.</a:t>
            </a:r>
            <a:r>
              <a:rPr lang="uk-UA" dirty="0"/>
              <a:t>  Європейські селяни, задавлені конкуренцією, масово розорювалися, продавали свої ділянки, майно й переселялися до міст, де поповнювали лави бідняків. В Англії такий прошарок суспільства, як селянство, узагалі зник. Ті, хто зміг витримати конкуренцію, були змушені пристосовувати своє господарство до вимог ринку, запроваджувати нові технології.</a:t>
            </a:r>
          </a:p>
        </p:txBody>
      </p:sp>
    </p:spTree>
    <p:extLst>
      <p:ext uri="{BB962C8B-B14F-4D97-AF65-F5344CB8AC3E}">
        <p14:creationId xmlns:p14="http://schemas.microsoft.com/office/powerpoint/2010/main" val="3732764264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160</TotalTime>
  <Words>560</Words>
  <Application>Microsoft Office PowerPoint</Application>
  <PresentationFormat>Широкий екран</PresentationFormat>
  <Paragraphs>33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Берлин</vt:lpstr>
      <vt:lpstr>Основні тенденції соціально-економічного та політичного розвитку провідних країн Західної Європи та Америки</vt:lpstr>
      <vt:lpstr>1. Розвиток промисловості. </vt:lpstr>
      <vt:lpstr>Презентація PowerPoint</vt:lpstr>
      <vt:lpstr>Презентація PowerPoint</vt:lpstr>
      <vt:lpstr>ПОПРАЦЮЙМО ІЗ ПОНЯТТЯМИ!</vt:lpstr>
      <vt:lpstr>Презентація PowerPoint</vt:lpstr>
      <vt:lpstr>Презентація PowerPoint</vt:lpstr>
      <vt:lpstr>2. Розвиток сільського господарства.</vt:lpstr>
      <vt:lpstr>Презентація PowerPoint</vt:lpstr>
      <vt:lpstr>3. Формування колоніалізму.</vt:lpstr>
      <vt:lpstr>Колоніалізм — політичне, економічне й духовне поневолення слаборозвинених країн більш розвиненими. Колоніальна імперія — велика держава (метрополія) із залежними територіями (колоніями), які зазнають нещадного пограбування та експлуатації. </vt:lpstr>
      <vt:lpstr>4. Політичний розвиток.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тенденції соціально-економічного та політичного розвитку провідних країн Західної Європи та Америки</dc:title>
  <dc:creator>Пользователь Windows</dc:creator>
  <cp:lastModifiedBy>HP 450</cp:lastModifiedBy>
  <cp:revision>5</cp:revision>
  <dcterms:created xsi:type="dcterms:W3CDTF">2021-03-04T16:19:24Z</dcterms:created>
  <dcterms:modified xsi:type="dcterms:W3CDTF">2024-02-17T19:28:09Z</dcterms:modified>
</cp:coreProperties>
</file>