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</p:sldIdLst>
  <p:sldSz cx="12192000" cy="6858000"/>
  <p:notesSz cx="6858000" cy="9144000"/>
  <p:embeddedFontLst>
    <p:embeddedFont>
      <p:font typeface="Book Antiqua" panose="020406020503050303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tob9X6LRj8USuCvFQ7PQqCFdv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9B4A49-2153-460D-A365-417A3161ADD2}">
  <a:tblStyle styleId="{BE9B4A49-2153-460D-A365-417A3161AD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 rot="5400000">
            <a:off x="3662351" y="-1514484"/>
            <a:ext cx="4889709" cy="1049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13">
            <a:alphaModFix/>
          </a:blip>
          <a:srcRect t="80780" r="29069"/>
          <a:stretch/>
        </p:blipFill>
        <p:spPr>
          <a:xfrm rot="10800000" flipH="1">
            <a:off x="0" y="2155219"/>
            <a:ext cx="12192000" cy="470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0"/>
          <p:cNvPicPr preferRelativeResize="0"/>
          <p:nvPr/>
        </p:nvPicPr>
        <p:blipFill rotWithShape="1">
          <a:blip r:embed="rId14">
            <a:alphaModFix/>
          </a:blip>
          <a:srcRect t="60387"/>
          <a:stretch/>
        </p:blipFill>
        <p:spPr>
          <a:xfrm>
            <a:off x="0" y="-1"/>
            <a:ext cx="12192000" cy="21552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0"/>
          <p:cNvSpPr txBox="1"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ain.ua/2015/03/10/yak-stvoryuvati-nadijni-paroli-yaki-legko-zapamyatovuyutsya/" TargetMode="External"/><Relationship Id="rId3" Type="http://schemas.openxmlformats.org/officeDocument/2006/relationships/hyperlink" Target="http://uk.wikipedia.org/" TargetMode="External"/><Relationship Id="rId7" Type="http://schemas.openxmlformats.org/officeDocument/2006/relationships/hyperlink" Target="https://hostiq.ua/blog/good-password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t-science.com.ua/" TargetMode="External"/><Relationship Id="rId5" Type="http://schemas.openxmlformats.org/officeDocument/2006/relationships/hyperlink" Target="http://disted.edu.vn.ua/media/bp/" TargetMode="External"/><Relationship Id="rId4" Type="http://schemas.openxmlformats.org/officeDocument/2006/relationships/hyperlink" Target="http://www.youtube.com/" TargetMode="External"/><Relationship Id="rId9" Type="http://schemas.openxmlformats.org/officeDocument/2006/relationships/hyperlink" Target="https://disted.edu.vn.ua/courses/learn/1188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9000"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484909" y="1039236"/>
            <a:ext cx="11097491" cy="25767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lang="ru-RU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Основні захисні механізми. Ідентифікація та аутендифікація користувачів</a:t>
            </a:r>
            <a:endParaRPr sz="5400" b="1">
              <a:solidFill>
                <a:srgbClr val="002060"/>
              </a:solidFill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2682817" y="223088"/>
            <a:ext cx="6610812" cy="42530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0" cap="flat" cmpd="dbl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ru-RU" sz="2400" b="1" i="1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Інформаційна</a:t>
            </a:r>
            <a:r>
              <a:rPr lang="ru-RU" sz="2400" b="1" i="1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b="1" i="1" u="none" strike="noStrike" cap="none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безпека</a:t>
            </a:r>
            <a:endParaRPr lang="ru-RU" sz="2400" b="1" i="1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 descr="ÐÐ¾ÑÐ¾Ð¶ÐµÐµ Ð¸Ð·Ð¾Ð±ÑÐ°Ð¶ÐµÐ½Ð¸Ð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848" y="3848266"/>
            <a:ext cx="4125479" cy="232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ÐÐ°ÑÑÐ¸Ð½ÐºÐ¸ Ð¿Ð¾ Ð·Ð°Ð¿ÑÐ¾ÑÑ ÑÐ¾Ð·Ð¿Ð¾Ð·Ð½Ð°Ð²Ð°Ð½Ð¸Ðµ Ð¿Ð¾ Ð»Ð¸ÑÑ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4290" y="3837709"/>
            <a:ext cx="4357086" cy="2327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2618509" y="163208"/>
            <a:ext cx="8735290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800"/>
              <a:buFont typeface="Century Gothic"/>
              <a:buNone/>
            </a:pPr>
            <a:r>
              <a:rPr lang="ru-RU" sz="48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Способи аутентифікації</a:t>
            </a:r>
            <a:endParaRPr sz="48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1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181" name="Google Shape;181;p10"/>
          <p:cNvSpPr txBox="1"/>
          <p:nvPr/>
        </p:nvSpPr>
        <p:spPr>
          <a:xfrm>
            <a:off x="8769928" y="1052946"/>
            <a:ext cx="3117272" cy="36933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2550" marR="0" lvl="0" indent="2778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Виходить, що кожен раз, коли ви вставляєте ключ в замок, вводите пароль або прикладаєте палець до сенсора відбитків пальців, ви проходите аутентифікацію. 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417512" y="2076979"/>
            <a:ext cx="8128000" cy="426667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778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Пароль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то, що ми знаємо (слово, PIN-код, код для замка, графічний ключ) </a:t>
            </a:r>
            <a:endParaRPr/>
          </a:p>
          <a:p>
            <a:pPr marL="114300" marR="0" lvl="1" indent="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Пристрій (токен)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то, що ми маємо (пластикова карта, ключ від замка, USB-ключ)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Біометрика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то, що є частиною нас (відбиток пальця, портрет, сітківка ока)</a:t>
            </a: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476250" y="1090423"/>
            <a:ext cx="7924800" cy="8679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2714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Щоб визначити чиюсь справжність, можна скористатися трьома факторами: </a:t>
            </a:r>
            <a:endParaRPr/>
          </a:p>
        </p:txBody>
      </p:sp>
      <p:pic>
        <p:nvPicPr>
          <p:cNvPr id="184" name="Google Shape;184;p10" descr="ÐÐ°ÑÑÐ¸Ð½ÐºÐ¸ Ð¿Ð¾ Ð·Ð°Ð¿ÑÐ¾ÑÑ ÑÑÐ± ÐºÐ»ÑÑ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7795" y="4849091"/>
            <a:ext cx="2620526" cy="167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3034145" y="163208"/>
            <a:ext cx="8319654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800"/>
              <a:buFont typeface="Century Gothic"/>
              <a:buNone/>
            </a:pPr>
            <a:r>
              <a:rPr lang="ru-RU" sz="48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Парольна аутентичність</a:t>
            </a:r>
            <a:endParaRPr sz="48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498763" y="2118529"/>
            <a:ext cx="11402291" cy="1566780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Перевірка автентичності користувача звичайно здійснюється операційною системою.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Користувач ідентифікується своїм ім'ям, а засобом аутентифікації служить пароль.</a:t>
            </a: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pic>
        <p:nvPicPr>
          <p:cNvPr id="192" name="Google Shape;192;p11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055" y="3920837"/>
            <a:ext cx="3710998" cy="247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/>
          <p:nvPr/>
        </p:nvSpPr>
        <p:spPr>
          <a:xfrm>
            <a:off x="498764" y="1100652"/>
            <a:ext cx="11416145" cy="908257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Парольна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аутентичність 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(здійснюється на основі володіння користувачем певної конфіденційної інформації)</a:t>
            </a:r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4447309" y="3809043"/>
            <a:ext cx="7426036" cy="2677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Більшість мережевих систем на даний час продовжують використовувати парольну аутентифікацію, оскільки вона простіше і дешевше. </a:t>
            </a:r>
            <a:r>
              <a:rPr lang="ru-RU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Недоліком 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парольної ідентифікації є значна залежність надійності ідентифікації від обраних ними паролів.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title"/>
          </p:nvPr>
        </p:nvSpPr>
        <p:spPr>
          <a:xfrm>
            <a:off x="2867891" y="163208"/>
            <a:ext cx="8485908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800"/>
              <a:buFont typeface="Century Gothic"/>
              <a:buNone/>
            </a:pPr>
            <a:r>
              <a:rPr lang="ru-RU" sz="48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Конструкція пароля </a:t>
            </a:r>
            <a:endParaRPr sz="48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12"/>
          <p:cNvSpPr txBox="1">
            <a:spLocks noGrp="1"/>
          </p:cNvSpPr>
          <p:nvPr>
            <p:ph type="body" idx="1"/>
          </p:nvPr>
        </p:nvSpPr>
        <p:spPr>
          <a:xfrm>
            <a:off x="637310" y="2078183"/>
            <a:ext cx="11069782" cy="2230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" lvl="0" indent="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Чим довше пароль, тим більше складнощів для зловмисника, щоб його вгадати або обчислити.</a:t>
            </a:r>
            <a:endParaRPr/>
          </a:p>
          <a:p>
            <a:pPr marL="6350" lvl="0" indent="311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Можна стверджувати, що збільшення довжини пароля тільки на один символ помітно збільшує безпечний час: якщо очікуваний безпечний час для трьохсимвольного пароля становить близько трьох місяців, безпечний час для пароля з чотирьох символів становить сімдесят вісім місяців. </a:t>
            </a:r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202" name="Google Shape;202;p12"/>
          <p:cNvSpPr/>
          <p:nvPr/>
        </p:nvSpPr>
        <p:spPr>
          <a:xfrm>
            <a:off x="678873" y="1055499"/>
            <a:ext cx="11014363" cy="830997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Для розумної ефективності паролі повинні складатися не менше ніж з шести символів, не бути легко вгадувані і змінюватися не рідше, ніж кожні 90 днів. </a:t>
            </a:r>
            <a:endParaRPr/>
          </a:p>
        </p:txBody>
      </p:sp>
      <p:sp>
        <p:nvSpPr>
          <p:cNvPr id="203" name="Google Shape;203;p12"/>
          <p:cNvSpPr/>
          <p:nvPr/>
        </p:nvSpPr>
        <p:spPr>
          <a:xfrm>
            <a:off x="665659" y="4449910"/>
            <a:ext cx="11069141" cy="15696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Так само важлива форма пароля. Користувач повинен бути в змозі </a:t>
            </a:r>
            <a:r>
              <a:rPr lang="ru-RU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впевненно його памʼятати</a:t>
            </a: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(і не відчувати незручностей від неможливості його записувати), але пароль також повинен бути дуже складним для вгадування іншими. Телефонний номер шкільної подруги або назва вулиці – приклади правильних форм.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2840182" y="163208"/>
            <a:ext cx="8513617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400"/>
              <a:buFont typeface="Century Gothic"/>
              <a:buNone/>
            </a:pPr>
            <a:r>
              <a:rPr lang="ru-RU" sz="44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Апаратна ідентифікація</a:t>
            </a:r>
            <a:endParaRPr sz="44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210" name="Google Shape;210;p13"/>
          <p:cNvSpPr/>
          <p:nvPr/>
        </p:nvSpPr>
        <p:spPr>
          <a:xfrm>
            <a:off x="401784" y="2662480"/>
            <a:ext cx="11305307" cy="117262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2143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Найбільш надійними вважаються </a:t>
            </a:r>
            <a:r>
              <a:rPr lang="ru-RU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смарт-карти</a:t>
            </a:r>
            <a:r>
              <a:rPr lang="ru-RU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аналоги звичних багатьом людям банківських карт. Крім того, є й більш дешеві, але менш стійкі до злому карти: магнітні, зі штрих-кодом і т.д.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415637" y="1094511"/>
            <a:ext cx="8174182" cy="15101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 indent="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 sz="2600"/>
              <a:t>Цей принцип ідентифікації ґрунтується на визначенні особистості користувача за певним предметом, ключем, що перебуває в його ексклюзивному користуванні. Наприклад, спеціальні електронні ключі.</a:t>
            </a:r>
            <a:endParaRPr sz="2600"/>
          </a:p>
        </p:txBody>
      </p:sp>
      <p:pic>
        <p:nvPicPr>
          <p:cNvPr id="212" name="Google Shape;212;p13" descr="ÐÐ°ÑÑÐ¸Ð½ÐºÐ¸ Ð¿Ð¾ Ð·Ð°Ð¿ÑÐ¾ÑÑ ÐÐ°ÑÑÐ° ÑÐ´ÐµÐ½ÑÐ¸ÑÑÐºÐ°ÑÑÑ ÐºÐ¾ÑÐ¸ÑÑÑÐ²Ð°ÑÐ°: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5345" y="922340"/>
            <a:ext cx="2753891" cy="173586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/>
          <p:nvPr/>
        </p:nvSpPr>
        <p:spPr>
          <a:xfrm>
            <a:off x="387928" y="3920834"/>
            <a:ext cx="7121236" cy="169277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Іншим типом ключів є так звані </a:t>
            </a:r>
            <a:r>
              <a:rPr lang="ru-RU" sz="2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токени.</a:t>
            </a:r>
            <a:r>
              <a:rPr lang="ru-RU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Ці пристрої мають власну захищену пам’ять і підключаються безпосередньо до одного з портів комп’ютера (USB, LPT).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3" descr="http://www.pokerstars.info/assets/common/images/customer-services/security/toke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508" y="3973802"/>
            <a:ext cx="3255889" cy="149874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3"/>
          <p:cNvSpPr/>
          <p:nvPr/>
        </p:nvSpPr>
        <p:spPr>
          <a:xfrm>
            <a:off x="401780" y="5672786"/>
            <a:ext cx="11416147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Головною </a:t>
            </a:r>
            <a:r>
              <a:rPr lang="ru-RU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перевагою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застосування апаратної ідентифікації є досить висока надійність. </a:t>
            </a:r>
            <a:r>
              <a:rPr lang="ru-RU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Недоліком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апаратної ідентифікації є висока ціна.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title"/>
          </p:nvPr>
        </p:nvSpPr>
        <p:spPr>
          <a:xfrm>
            <a:off x="2840182" y="163208"/>
            <a:ext cx="8513617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400"/>
              <a:buFont typeface="Century Gothic"/>
              <a:buNone/>
            </a:pPr>
            <a:r>
              <a:rPr lang="ru-RU" sz="44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Біометрична аутентифікація</a:t>
            </a:r>
            <a:endParaRPr sz="44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1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222" name="Google Shape;222;p14"/>
          <p:cNvSpPr/>
          <p:nvPr/>
        </p:nvSpPr>
        <p:spPr>
          <a:xfrm>
            <a:off x="692728" y="1138481"/>
            <a:ext cx="11139054" cy="86793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2143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Біометрична</a:t>
            </a: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(електронна)  - основана на унікальності певних антропометричних (фізіологічних) характеристик людини.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body" idx="1"/>
          </p:nvPr>
        </p:nvSpPr>
        <p:spPr>
          <a:xfrm>
            <a:off x="692728" y="2105892"/>
            <a:ext cx="7453745" cy="2867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 indent="2143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Системи біометричного захисту використовують унікальні для кожної людини вимірювані характеристики для перевірки особи індивіда. </a:t>
            </a:r>
            <a:endParaRPr/>
          </a:p>
          <a:p>
            <a:pPr marL="6350" lvl="0" indent="2143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Біометричний захист ефективніший ніж такі методи як, використання смарт-карток, паролів, PIN-кодів. </a:t>
            </a:r>
            <a:endParaRPr/>
          </a:p>
        </p:txBody>
      </p:sp>
      <p:pic>
        <p:nvPicPr>
          <p:cNvPr id="224" name="Google Shape;224;p14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0345" y="2261206"/>
            <a:ext cx="3524775" cy="373781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4"/>
          <p:cNvSpPr/>
          <p:nvPr/>
        </p:nvSpPr>
        <p:spPr>
          <a:xfrm>
            <a:off x="651164" y="5059326"/>
            <a:ext cx="7467600" cy="12003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Головною </a:t>
            </a:r>
            <a:r>
              <a:rPr lang="ru-RU" sz="2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перевагою</a:t>
            </a: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біометричних технологій є найвища надійність. Основним </a:t>
            </a:r>
            <a:r>
              <a:rPr lang="ru-RU" sz="2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недоліком</a:t>
            </a: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біометричної ідентифікації є вартість устаткування. 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title"/>
          </p:nvPr>
        </p:nvSpPr>
        <p:spPr>
          <a:xfrm>
            <a:off x="2576945" y="163208"/>
            <a:ext cx="9143999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Види біометричних аутентифікаторів</a:t>
            </a:r>
            <a:endParaRPr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5"/>
          <p:cNvSpPr txBox="1">
            <a:spLocks noGrp="1"/>
          </p:cNvSpPr>
          <p:nvPr>
            <p:ph type="body" idx="1"/>
          </p:nvPr>
        </p:nvSpPr>
        <p:spPr>
          <a:xfrm>
            <a:off x="611230" y="2105891"/>
            <a:ext cx="5858842" cy="3851563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Параметри голосу.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Візерунок райдужної оболонки ока і карта сітчатки ока.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Риси обличчя.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 долоні.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Відбитки пальців.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 і спосіб підпису.</a:t>
            </a:r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pic>
        <p:nvPicPr>
          <p:cNvPr id="233" name="Google Shape;233;p15" descr="https://www.olifer.co.uk/new_rus/CN-5ed/cn5-aditions/bio-auth-ch27_files/image001.gif"/>
          <p:cNvPicPr preferRelativeResize="0"/>
          <p:nvPr/>
        </p:nvPicPr>
        <p:blipFill rotWithShape="1">
          <a:blip r:embed="rId3">
            <a:alphaModFix/>
          </a:blip>
          <a:srcRect r="9960"/>
          <a:stretch/>
        </p:blipFill>
        <p:spPr>
          <a:xfrm>
            <a:off x="7121233" y="2169783"/>
            <a:ext cx="4544293" cy="375750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4" name="Google Shape;234;p15"/>
          <p:cNvSpPr/>
          <p:nvPr/>
        </p:nvSpPr>
        <p:spPr>
          <a:xfrm>
            <a:off x="678873" y="1387863"/>
            <a:ext cx="11139054" cy="480131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2143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 біометричних засобів захисту інформації відносять  :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3269673" y="163208"/>
            <a:ext cx="8084126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/>
              <a:t>Біометрична система захисту</a:t>
            </a:r>
            <a:endParaRPr/>
          </a:p>
        </p:txBody>
      </p:sp>
      <p:sp>
        <p:nvSpPr>
          <p:cNvPr id="240" name="Google Shape;240;p1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241" name="Google Shape;241;p16"/>
          <p:cNvSpPr txBox="1"/>
          <p:nvPr/>
        </p:nvSpPr>
        <p:spPr>
          <a:xfrm>
            <a:off x="637308" y="997527"/>
            <a:ext cx="10986655" cy="156966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Для того, щоб біометрична система змогла надалі аудентифікувати користувача, в ній необхідно спочатку зареєструвати відомості про його ідентифікатори. Під час процедури реєстрації в базу даних системи заносяться характеристики користувачів, необхідні для встановлення їх автентичності.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452581" y="2660073"/>
            <a:ext cx="11254510" cy="336665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778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Біометричні системи 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524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Апаратні засоби: біометричні сканери і термінали. </a:t>
            </a:r>
            <a:endParaRPr/>
          </a:p>
          <a:p>
            <a:pPr marL="228600" marR="0" lvl="2" indent="-13970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ru-RU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Вони фіксують той чи інший біометричний параметр (відбиток пальця, райдужну оболонку очей, малюнок вен на долоні або пальці) і перетворять отриману інформацію в цифрову модель, доступну комп'ютера.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524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Програмні засоби </a:t>
            </a:r>
            <a:endParaRPr/>
          </a:p>
          <a:p>
            <a:pPr marL="228600" marR="0" lvl="2" indent="-15240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Обробляють дані, співвідносять з базою даних і виносять рішення, хто постав перед сканером.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>
            <a:spLocks noGrp="1"/>
          </p:cNvSpPr>
          <p:nvPr>
            <p:ph type="title"/>
          </p:nvPr>
        </p:nvSpPr>
        <p:spPr>
          <a:xfrm>
            <a:off x="2770909" y="440299"/>
            <a:ext cx="8111835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Аутентифікація по райдужній оболонці ока</a:t>
            </a:r>
            <a:endParaRPr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17"/>
          <p:cNvSpPr txBox="1">
            <a:spLocks noGrp="1"/>
          </p:cNvSpPr>
          <p:nvPr>
            <p:ph type="body" idx="1"/>
          </p:nvPr>
        </p:nvSpPr>
        <p:spPr>
          <a:xfrm>
            <a:off x="458831" y="1481219"/>
            <a:ext cx="8809860" cy="2148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6036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ru-RU" sz="2700"/>
              <a:t>Райдужна оболонка ока є унікальною для кожної людини біометричної характеристикою.</a:t>
            </a:r>
            <a:endParaRPr/>
          </a:p>
          <a:p>
            <a:pPr marL="0" lvl="0" indent="179388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ru-RU" sz="2700"/>
              <a:t>Зображення ока виділяється з зображення особи і на нього накладається спеціальна маска штрих-кодів. Результатом є матриця, індивідуальна для кожної людини. </a:t>
            </a:r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250" name="Google Shape;250;p17" descr="ÐÐ°ÑÑÐ¸Ð½ÐºÐ¸ Ð¿Ð¾ Ð·Ð°Ð¿ÑÐ¾ÑÑ ÑÐ°Ð¹Ð´ÑÐ¶Ð½Ð° Ð¾Ð±Ð¾Ð»Ð¾Ð½ÐºÐ° Ð¾ÐºÐ° Ð·Ð°ÑÐ¸ÑÑ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7" descr="ÐÐ°ÑÑÐ¸Ð½ÐºÐ¸ Ð¿Ð¾ Ð·Ð°Ð¿ÑÐ¾ÑÑ ÑÐ°Ð¹Ð´ÑÐ¶Ð½Ð° Ð¾Ð±Ð¾Ð»Ð¾Ð½ÐºÐ° Ð¾ÐºÐ° Ð·Ð°ÑÐ¸ÑÑ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030" y="3837709"/>
            <a:ext cx="3640457" cy="242454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7"/>
          <p:cNvSpPr/>
          <p:nvPr/>
        </p:nvSpPr>
        <p:spPr>
          <a:xfrm>
            <a:off x="4585853" y="3937292"/>
            <a:ext cx="7162801" cy="2308324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Технологія сканування райдужної оболонки ока була представлена ​​ще в 36-му році минулого століття офтальмологом на ім'я Франк Бурш. Він першим заговорив про унікальність цієї частини організму. Ймовірність збігу цього параметра навіть нижче, ніж у випадку з дактилоскопічними відбитками. 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7" descr="ÐÑÐºÑÐ· Ð½Ð°Ð¿ÑÐ²Ð¿ÑÐ¾Ð·Ð¾ÑÐ¾Ð³Ð¾ Galaxy S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1030" y="1156854"/>
            <a:ext cx="2850862" cy="257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>
            <a:spLocks noGrp="1"/>
          </p:cNvSpPr>
          <p:nvPr>
            <p:ph type="title"/>
          </p:nvPr>
        </p:nvSpPr>
        <p:spPr>
          <a:xfrm>
            <a:off x="2244437" y="0"/>
            <a:ext cx="8936182" cy="143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Аутентифікація</a:t>
            </a:r>
            <a:r>
              <a:rPr lang="ru-RU"/>
              <a:t> </a:t>
            </a:r>
            <a:r>
              <a:rPr lang="ru-RU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зображенню особи</a:t>
            </a:r>
            <a:endParaRPr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8"/>
          <p:cNvSpPr txBox="1">
            <a:spLocks noGrp="1"/>
          </p:cNvSpPr>
          <p:nvPr>
            <p:ph type="body" idx="1"/>
          </p:nvPr>
        </p:nvSpPr>
        <p:spPr>
          <a:xfrm>
            <a:off x="444976" y="1231837"/>
            <a:ext cx="7632223" cy="23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6036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Для ідентифікації особи часто використовуються технології розпізнавання по обличчю. Розпізнавання людини відбувається на відстані. Ідентифікаційні ознаки враховують форму особи, його колір, а також колір волосся. До важливих ознак можна віднести також координати точок особи в місцях, відповідних зміні контрасту (брови, очі, ніс, вуха, рот і овал).</a:t>
            </a:r>
            <a:endParaRPr sz="2700"/>
          </a:p>
        </p:txBody>
      </p:sp>
      <p:sp>
        <p:nvSpPr>
          <p:cNvPr id="260" name="Google Shape;260;p1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261" name="Google Shape;261;p18" descr="ÐÐ°ÑÑÐ¸Ð½ÐºÐ¸ Ð¿Ð¾ Ð·Ð°Ð¿ÑÐ¾ÑÑ ÑÐ°Ð¹Ð´ÑÐ¶Ð½Ð° Ð¾Ð±Ð¾Ð»Ð¾Ð½ÐºÐ° Ð¾ÐºÐ° Ð·Ð°ÑÐ¸ÑÑ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332506" y="3757183"/>
            <a:ext cx="8742221" cy="2677656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Алгоритм функціонування системи розпізнавання : Зображення особи зчитується звичайною відеокамерою і аналізується. Програмне забезпечення порівнює введений портрет з еталоном, що зберігаються. Важливо також те, що біометричні системи цього класу здатні виконувати безперервну  аутентифікацію користувача комп'ютера протягом всього сеансу його роботи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8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8738" y="3438701"/>
            <a:ext cx="2781590" cy="295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 descr="ÐÐ°ÑÑÐ¸Ð½ÐºÐ¸ Ð¿Ð¾ Ð·Ð°Ð¿ÑÐ¾ÑÑ ÑÐ°ÑÐ¿Ð¾Ð·Ð½Ð°Ð²Ð°Ð½Ð¸Ðµ Ð¿Ð¾ Ð»Ð¸ÑÑ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5066" y="1376072"/>
            <a:ext cx="3814972" cy="1865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>
            <a:spLocks noGrp="1"/>
          </p:cNvSpPr>
          <p:nvPr>
            <p:ph type="title"/>
          </p:nvPr>
        </p:nvSpPr>
        <p:spPr>
          <a:xfrm>
            <a:off x="2784764" y="163208"/>
            <a:ext cx="8569035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Аутентифікація по долоні руки</a:t>
            </a:r>
            <a:endParaRPr/>
          </a:p>
        </p:txBody>
      </p:sp>
      <p:sp>
        <p:nvSpPr>
          <p:cNvPr id="270" name="Google Shape;270;p19"/>
          <p:cNvSpPr txBox="1">
            <a:spLocks noGrp="1"/>
          </p:cNvSpPr>
          <p:nvPr>
            <p:ph type="body" idx="1"/>
          </p:nvPr>
        </p:nvSpPr>
        <p:spPr>
          <a:xfrm>
            <a:off x="554183" y="4142509"/>
            <a:ext cx="8298872" cy="7897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255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 sz="2600"/>
              <a:t>Сканери ідентифікації по долоні руки встановлені в деяких аеропортах, банках і на </a:t>
            </a:r>
            <a:r>
              <a:rPr lang="ru-RU" sz="2500"/>
              <a:t>атомних електростанціях.</a:t>
            </a:r>
            <a:endParaRPr/>
          </a:p>
        </p:txBody>
      </p:sp>
      <p:sp>
        <p:nvSpPr>
          <p:cNvPr id="271" name="Google Shape;271;p1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pic>
        <p:nvPicPr>
          <p:cNvPr id="272" name="Google Shape;272;p19" descr="https://sites.google.com/site/vmirekomputernyhvirusov0/_/rsrc/1411810107329/biometriceskie-sistemy-zasity/sag-5-identifikacia-po-ladoni-ruki/%D1%81%D0%BA%D0%B0%D0%BD%D0%B5%D1%80%20%D0%BB%D0%B0%D0%B4%D0%BE%D0%BD%D0%B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4775" y="1007919"/>
            <a:ext cx="267652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9"/>
          <p:cNvSpPr/>
          <p:nvPr/>
        </p:nvSpPr>
        <p:spPr>
          <a:xfrm>
            <a:off x="554182" y="972372"/>
            <a:ext cx="8188036" cy="310854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2550" marR="0" lvl="0" indent="27781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 біометриці з метою аудентифікації використовується проста геометрія руки, заснована на аналізі тривимірного зображення кисті руки - розміри і форма, а також деякі інформаційні знаки на тильній стороні руки (образи на згинах між фалангами пальців, візерунки розташування кровоносних судин). </a:t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554182" y="4976291"/>
            <a:ext cx="8326582" cy="1200329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2550" marR="0" lvl="0" indent="2778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Недоліки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форма кисті руки є параметром, який досить сильно схильний до змін в часі; сканери великого розміру, що веде до подорожчання системи</a:t>
            </a:r>
            <a:endParaRPr/>
          </a:p>
        </p:txBody>
      </p:sp>
      <p:pic>
        <p:nvPicPr>
          <p:cNvPr id="275" name="Google Shape;275;p19" descr="Ð¡ÐºÐ°Ð½ÐµÑ Ð»Ð°Ð´Ð¾Ð½Ð½ÑÐ¹ Ð´Ð°ÐºÑÐ¸Ð»Ð¾ÑÐºÐ¾Ð¿Ð¸ÑÐµÑÐºÐ¸Ð¹ Suprema RealScan-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0252" y="4211782"/>
            <a:ext cx="2355273" cy="235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6134794" y="1662545"/>
            <a:ext cx="6057206" cy="4688379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3" lvl="0" indent="-1879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0"/>
              <a:buChar char="•"/>
            </a:pPr>
            <a:r>
              <a:rPr lang="ru-RU" sz="29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Які є методи, що забезпечують санкціонованим особам доступ до об'єктів АС</a:t>
            </a:r>
            <a:endParaRPr/>
          </a:p>
          <a:p>
            <a:pPr marL="182563" lvl="0" indent="-18796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60"/>
              <a:buChar char="•"/>
            </a:pPr>
            <a:r>
              <a:rPr lang="ru-RU" sz="29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 таке авторизація?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60"/>
              <a:buChar char="•"/>
            </a:pPr>
            <a:r>
              <a:rPr lang="ru-RU" sz="29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 таке автентифікація? Які види автентифікації реалізуються в телекомунікаційних системах і мережах?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60"/>
              <a:buChar char="•"/>
            </a:pPr>
            <a:r>
              <a:rPr lang="ru-RU" sz="29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 таке ідентифікація? Які переваги й недоліки мають різні схеми ідентифікації?</a:t>
            </a: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" y="1030508"/>
            <a:ext cx="5802284" cy="523220"/>
          </a:xfrm>
          <a:prstGeom prst="rect">
            <a:avLst/>
          </a:prstGeom>
          <a:solidFill>
            <a:srgbClr val="FFC73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Пригадайте: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6101543" y="1063759"/>
            <a:ext cx="6090458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 дізнаєтеся: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0" y="1681943"/>
            <a:ext cx="5835535" cy="463573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70"/>
              <a:buFont typeface="Calibri"/>
              <a:buAutoNum type="arabicPeriod"/>
            </a:pPr>
            <a:r>
              <a:rPr lang="ru-RU" sz="35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Які розрізняють морально-етичні та правові основи захисту даних?</a:t>
            </a:r>
            <a:endParaRPr sz="357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70"/>
              <a:buFont typeface="Calibri"/>
              <a:buAutoNum type="arabicPeriod"/>
            </a:pPr>
            <a:r>
              <a:rPr lang="ru-RU" sz="35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 таке інформаційна етика? </a:t>
            </a:r>
            <a:endParaRPr/>
          </a:p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70"/>
              <a:buFont typeface="Calibri"/>
              <a:buAutoNum type="arabicPeriod"/>
            </a:pPr>
            <a:r>
              <a:rPr lang="ru-RU" sz="35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Хто такій хакер?</a:t>
            </a:r>
            <a:endParaRPr/>
          </a:p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70"/>
              <a:buFont typeface="Calibri"/>
              <a:buAutoNum type="arabicPeriod"/>
            </a:pPr>
            <a:r>
              <a:rPr lang="ru-RU" sz="35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Які наслідки дій хакера?</a:t>
            </a:r>
            <a:endParaRPr/>
          </a:p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70"/>
              <a:buFont typeface="Calibri"/>
              <a:buAutoNum type="arabicPeriod"/>
            </a:pPr>
            <a:r>
              <a:rPr lang="ru-RU" sz="35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Які правові наслідки дій хакера?</a:t>
            </a:r>
            <a:endParaRPr sz="357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7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16204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0"/>
              <a:buFont typeface="Calibri"/>
              <a:buNone/>
            </a:pPr>
            <a:endParaRPr sz="357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2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>
            <a:spLocks noGrp="1"/>
          </p:cNvSpPr>
          <p:nvPr>
            <p:ph type="title"/>
          </p:nvPr>
        </p:nvSpPr>
        <p:spPr>
          <a:xfrm>
            <a:off x="3006436" y="163208"/>
            <a:ext cx="8347363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Аутентифікація за відбитками пальців</a:t>
            </a:r>
            <a:endParaRPr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0"/>
          <p:cNvSpPr txBox="1">
            <a:spLocks noGrp="1"/>
          </p:cNvSpPr>
          <p:nvPr>
            <p:ph type="body" idx="1"/>
          </p:nvPr>
        </p:nvSpPr>
        <p:spPr>
          <a:xfrm>
            <a:off x="749776" y="1245692"/>
            <a:ext cx="10666369" cy="25504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ru-RU" sz="2590">
                <a:solidFill>
                  <a:schemeClr val="lt1"/>
                </a:solidFill>
              </a:rPr>
              <a:t>Оптичні сканери зчитування відбитків пальців встановлюються на ноутбуки, миші, клавіатури, флеш-диски, а також застосовуються у вигляді окремих зовнішніх пристроїв і терміналів (наприклад, в аеропортах і банках) 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ru-RU" sz="2590">
                <a:solidFill>
                  <a:schemeClr val="lt1"/>
                </a:solidFill>
              </a:rPr>
              <a:t>Якщо візерунок відбитка пальця не збігається з візерунком допущеного до інформації користувача, то доступ до інформації неможливий</a:t>
            </a:r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283" name="Google Shape;283;p20" descr="ÐÐ°ÑÑÐ¸Ð½ÐºÐ¸ Ð¿Ð¾ Ð·Ð°Ð¿ÑÐ¾ÑÑ ÑÐ»ÐµÐºÑÑÐ¾Ð½Ð½ÑÐµ Ð¾ÑÐ¿ÐµÑÐ°ÑÐºÐ¸ Ð¿Ð°Ð»ÑÑÐµÐ²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0" descr="ÐÐ°ÑÑÐ¸Ð½ÐºÐ¸ Ð¿Ð¾ Ð·Ð°Ð¿ÑÐ¾ÑÑ ÑÐ»ÐµÐºÑÑÐ¾Ð½Ð½ÑÐµ Ð¾ÑÐ¿ÐµÑÐ°ÑÐºÐ¸ Ð¿Ð°Ð»ÑÑÐµÐ²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0" descr="ÐÐ°ÑÑÐ¸Ð½ÐºÐ¸ Ð¿Ð¾ Ð·Ð°Ð¿ÑÐ¾ÑÑ ÑÐ»ÐµÐºÑÑÐ¾Ð½Ð½ÑÐµ Ð¾ÑÐ¿ÐµÑÐ°ÑÐºÐ¸ Ð¿Ð°Ð»ÑÑÐµÐ²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07" y="3976256"/>
            <a:ext cx="3402512" cy="231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 descr="ÐÐ°ÑÑÐ¸Ð½ÐºÐ¸ Ð¿Ð¾ Ð·Ð°Ð¿ÑÐ¾ÑÑ ÑÐ»ÐµÐºÑÑÐ¾Ð½Ð½ÑÐµ Ð¾ÑÐ¿ÐµÑÐ°ÑÐºÐ¸ Ð¿Ð°Ð»ÑÑÐµÐ²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3855" y="3991154"/>
            <a:ext cx="3701472" cy="229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0" descr="ÐÐ°ÑÑÐ¸Ð½ÐºÐ¸ Ð¿Ð¾ Ð·Ð°Ð¿ÑÐ¾ÑÑ ÑÐ»ÐµÐºÑÑÐ¾Ð½Ð½ÑÐµ Ð¾ÑÐ¿ÐµÑÐ°ÑÐºÐ¸ Ð¿Ð°Ð»ÑÑÐµÐ²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0" descr="ÐÐ°ÑÑÐ¸Ð½ÐºÐ¸ Ð¿Ð¾ Ð·Ð°Ð¿ÑÐ¾ÑÑ ÑÐ»ÐµÐºÑÑÐ¾Ð½Ð½ÑÐµ Ð¾ÑÐ¿ÐµÑÐ°ÑÐºÐ¸ Ð¿Ð°Ð»ÑÑÐµÐ²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5791" y="3992489"/>
            <a:ext cx="3155663" cy="236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2466109" y="0"/>
            <a:ext cx="8873835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ru-RU" sz="3600"/>
            </a:br>
            <a:r>
              <a:rPr lang="ru-RU" sz="3959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Аутентифікація по характеристикам мови</a:t>
            </a:r>
            <a:endParaRPr sz="3959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21"/>
          <p:cNvSpPr txBox="1">
            <a:spLocks noGrp="1"/>
          </p:cNvSpPr>
          <p:nvPr>
            <p:ph type="body" idx="1"/>
          </p:nvPr>
        </p:nvSpPr>
        <p:spPr>
          <a:xfrm>
            <a:off x="888321" y="1467364"/>
            <a:ext cx="10493187" cy="2439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Ідентифікація людини по голосу - один з традиційних способів розпізнавання, інтерес до цього методу пов'язаний і з прогнозами впровадження голосових інтерфейсів в операційні системи.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Існують системи обмеження доступу до інформації на підставі і частотного аналізу мови.</a:t>
            </a:r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pic>
        <p:nvPicPr>
          <p:cNvPr id="296" name="Google Shape;296;p21" descr="ÐÐ°ÑÑÐ¸Ð½ÐºÐ¸ Ð¿Ð¾ Ð·Ð°Ð¿ÑÐ¾ÑÑ ÐÐÐÐÐ¢ÐÐ¤ÐÐÐÐ¦ÐÐ¯ ÐÐ Ð¥ÐÐ ÐÐÐ¢ÐÐ ÐÐ¡Ð¢ÐÐÐÐ Ð ÐÐ§Ð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175" y="4283507"/>
            <a:ext cx="2466975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 descr="ÐÐ°ÑÑÐ¸Ð½ÐºÐ¸ Ð¿Ð¾ Ð·Ð°Ð¿ÑÐ¾ÑÑ ÐÐÐÐÐ¢ÐÐ¤ÐÐÐÐ¦ÐÐ¯ ÐÐ Ð¥ÐÐ ÐÐÐ¢ÐÐ ÐÐ¡Ð¢ÐÐÐÐ Ð ÐÐ§Ð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5455" y="4291013"/>
            <a:ext cx="6069734" cy="1607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 txBox="1">
            <a:spLocks noGrp="1"/>
          </p:cNvSpPr>
          <p:nvPr>
            <p:ph type="title"/>
          </p:nvPr>
        </p:nvSpPr>
        <p:spPr>
          <a:xfrm>
            <a:off x="2687782" y="163208"/>
            <a:ext cx="8666017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400"/>
              <a:buFont typeface="Century Gothic"/>
              <a:buNone/>
            </a:pPr>
            <a:r>
              <a:rPr lang="ru-RU" sz="44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 таке авторизація?</a:t>
            </a:r>
            <a:endParaRPr sz="44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22"/>
          <p:cNvSpPr txBox="1">
            <a:spLocks noGrp="1"/>
          </p:cNvSpPr>
          <p:nvPr>
            <p:ph type="body" idx="1"/>
          </p:nvPr>
        </p:nvSpPr>
        <p:spPr>
          <a:xfrm>
            <a:off x="734291" y="1065582"/>
            <a:ext cx="10903527" cy="2411909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 визначили ідентифікатор, перевірили справжність, вже можна надати і доступ, тобто, виконати авторизацію. </a:t>
            </a:r>
            <a:endParaRPr sz="2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ru-R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Авторизація</a:t>
            </a: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(від санкціонувати — «давати авторитет, вплив, влада») — привласнення прав користувачу на вчинення будь-яких дій в системі. </a:t>
            </a:r>
            <a:endParaRPr sz="2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ru-R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Авторизація</a:t>
            </a:r>
            <a:r>
              <a:rPr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це визначення прав доступу до ресурсів і управління цим доступом. </a:t>
            </a:r>
            <a:endParaRPr/>
          </a:p>
        </p:txBody>
      </p:sp>
      <p:sp>
        <p:nvSpPr>
          <p:cNvPr id="304" name="Google Shape;304;p2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pic>
        <p:nvPicPr>
          <p:cNvPr id="305" name="Google Shape;305;p22" descr="ÐÑÐºÑÑÑÐ¸Ðµ Ð´Ð²ÐµÑÐ¸ Ð² ÐºÐ°ÑÐµÑÑÐ²Ðµ Ð¿ÑÐ¸Ð¼ÐµÑÐ° Ð°Ð²ÑÐ¾ÑÐ¸Ð·Ð°ÑÐ¸Ð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3389" y="3588327"/>
            <a:ext cx="2463670" cy="271765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2"/>
          <p:cNvSpPr/>
          <p:nvPr/>
        </p:nvSpPr>
        <p:spPr>
          <a:xfrm>
            <a:off x="803564" y="3604782"/>
            <a:ext cx="7356763" cy="2677656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Приклади авторизаціЇ </a:t>
            </a:r>
            <a:endParaRPr/>
          </a:p>
          <a:p>
            <a:pPr marL="263525" marR="0" lvl="0" indent="-263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Відкриття двері після провертання ключа в замку </a:t>
            </a:r>
            <a:endParaRPr/>
          </a:p>
          <a:p>
            <a:pPr marL="263525" marR="0" lvl="0" indent="-263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Доступ до електронної пошти після введення пароля </a:t>
            </a:r>
            <a:endParaRPr/>
          </a:p>
          <a:p>
            <a:pPr marL="263525" marR="0" lvl="0" indent="-263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Розблокування смартфона після сканування відбитку пальця</a:t>
            </a:r>
            <a:endParaRPr/>
          </a:p>
          <a:p>
            <a:pPr marL="263525" marR="0" lvl="0" indent="-263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Видача коштів в банку після перевірки паспорта та даних про вашому рахунку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"/>
          <p:cNvSpPr txBox="1">
            <a:spLocks noGrp="1"/>
          </p:cNvSpPr>
          <p:nvPr>
            <p:ph type="title"/>
          </p:nvPr>
        </p:nvSpPr>
        <p:spPr>
          <a:xfrm>
            <a:off x="2687781" y="329463"/>
            <a:ext cx="8624454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Чим відрізняється авторизація від аутентифікації?</a:t>
            </a:r>
            <a:endParaRPr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3"/>
          <p:cNvSpPr txBox="1">
            <a:spLocks noGrp="1"/>
          </p:cNvSpPr>
          <p:nvPr>
            <p:ph type="body" idx="1"/>
          </p:nvPr>
        </p:nvSpPr>
        <p:spPr>
          <a:xfrm>
            <a:off x="803564" y="1503583"/>
            <a:ext cx="7910945" cy="907108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2206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Авторизація - це не те ж саме що ідентифікація та аутентифікація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13" name="Google Shape;313;p2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314" name="Google Shape;314;p23"/>
          <p:cNvSpPr/>
          <p:nvPr/>
        </p:nvSpPr>
        <p:spPr>
          <a:xfrm>
            <a:off x="748145" y="5036176"/>
            <a:ext cx="1095894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Авторизація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це надання цій особі можливостей у відповідність до покладених йому прав, тобто наданні користувачеві доступу до певних ресурсів залежно від його особи, тобто після аутентифікації .</a:t>
            </a:r>
            <a:endParaRPr/>
          </a:p>
        </p:txBody>
      </p:sp>
      <p:sp>
        <p:nvSpPr>
          <p:cNvPr id="315" name="Google Shape;315;p23"/>
          <p:cNvSpPr/>
          <p:nvPr/>
        </p:nvSpPr>
        <p:spPr>
          <a:xfrm>
            <a:off x="748146" y="2601901"/>
            <a:ext cx="11014364" cy="830997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Ідентифікація</a:t>
            </a: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це називання себе системі; процедура розпізнавання суб'єкта за його ідентифікатором  та визначення прав об’єкта стосовно системи</a:t>
            </a:r>
            <a:endParaRPr/>
          </a:p>
        </p:txBody>
      </p:sp>
      <p:sp>
        <p:nvSpPr>
          <p:cNvPr id="316" name="Google Shape;316;p23"/>
          <p:cNvSpPr/>
          <p:nvPr/>
        </p:nvSpPr>
        <p:spPr>
          <a:xfrm>
            <a:off x="734291" y="3687816"/>
            <a:ext cx="10986655" cy="1200329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Аутентифікація</a:t>
            </a: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це встановлення відповідності особи, призначеному ним самим ідентифікатору (доказ об’єктом своєї дійсності системі, процес упізнавання особи системою)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"/>
          <p:cNvSpPr txBox="1">
            <a:spLocks noGrp="1"/>
          </p:cNvSpPr>
          <p:nvPr>
            <p:ph type="title"/>
          </p:nvPr>
        </p:nvSpPr>
        <p:spPr>
          <a:xfrm>
            <a:off x="2757055" y="163208"/>
            <a:ext cx="7897090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Приклад</a:t>
            </a:r>
            <a:endParaRPr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4"/>
          <p:cNvSpPr txBox="1">
            <a:spLocks noGrp="1"/>
          </p:cNvSpPr>
          <p:nvPr>
            <p:ph type="body" idx="1"/>
          </p:nvPr>
        </p:nvSpPr>
        <p:spPr>
          <a:xfrm>
            <a:off x="748147" y="2022765"/>
            <a:ext cx="8285017" cy="415420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Ключ від замку 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це ваш ідентифікатор (вставили і повернули - пройшли ідентифікацію). У комп'ютерному світі це аналог того, що ви повідомили системі своє ім'я (нік, нікнейм).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Процес відкривання 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(збіги ключа і замка) - це аутентифікація. У комп'ютерному світі - це аналог проходження етапу перевірки автентичності (перевірка введеного пароля).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Відкривання дверей і вхід в квартиру 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це вже авторизація (отримання доступу). В мережі - це вхід на сайт, сервіс, програму або додаток.</a:t>
            </a:r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324" name="Google Shape;324;p24"/>
          <p:cNvSpPr/>
          <p:nvPr/>
        </p:nvSpPr>
        <p:spPr>
          <a:xfrm>
            <a:off x="720436" y="944571"/>
            <a:ext cx="10972800" cy="954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 заходите в свою квартиру відкриваючи замок ключем. І якщо двері таки відчинилися, то значить ви успішно пройшли аутентифікацію.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"/>
          <p:cNvSpPr txBox="1">
            <a:spLocks noGrp="1"/>
          </p:cNvSpPr>
          <p:nvPr>
            <p:ph type="title"/>
          </p:nvPr>
        </p:nvSpPr>
        <p:spPr>
          <a:xfrm>
            <a:off x="2604655" y="263236"/>
            <a:ext cx="8721435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Взаємозв'язок ідентифікації, аутентифікації і авторизації</a:t>
            </a:r>
            <a:endParaRPr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25"/>
          <p:cNvSpPr txBox="1">
            <a:spLocks noGrp="1"/>
          </p:cNvSpPr>
          <p:nvPr>
            <p:ph type="body" idx="1"/>
          </p:nvPr>
        </p:nvSpPr>
        <p:spPr>
          <a:xfrm>
            <a:off x="716871" y="1343105"/>
            <a:ext cx="10962511" cy="1704894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ru-RU" sz="25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Напевно, ви вже здогадалися, що всі три процедури взаємопов'язані: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ru-RU" sz="25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Спочатку визначають ім'я (логін або номер) - ідентифікація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ru-RU" sz="25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Потім перевіряють пароль (ключ або відбиток пальця) - аутентифікація і в кінці надають доступ - авторизація</a:t>
            </a:r>
            <a:endParaRPr sz="2590"/>
          </a:p>
        </p:txBody>
      </p:sp>
      <p:sp>
        <p:nvSpPr>
          <p:cNvPr id="331" name="Google Shape;331;p2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graphicFrame>
        <p:nvGraphicFramePr>
          <p:cNvPr id="332" name="Google Shape;332;p25"/>
          <p:cNvGraphicFramePr/>
          <p:nvPr/>
        </p:nvGraphicFramePr>
        <p:xfrm>
          <a:off x="760962" y="3129562"/>
          <a:ext cx="10585875" cy="1277747"/>
        </p:xfrm>
        <a:graphic>
          <a:graphicData uri="http://schemas.openxmlformats.org/drawingml/2006/table">
            <a:tbl>
              <a:tblPr>
                <a:noFill/>
                <a:tableStyleId>{BE9B4A49-2153-460D-A365-417A3161ADD2}</a:tableStyleId>
              </a:tblPr>
              <a:tblGrid>
                <a:gridCol w="35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>
                          <a:solidFill>
                            <a:srgbClr val="FF66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Ідентифікація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>
                          <a:solidFill>
                            <a:srgbClr val="40404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Визначення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i="1" u="none" strike="noStrike" cap="none">
                          <a:solidFill>
                            <a:srgbClr val="80808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Хто там?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>
                          <a:solidFill>
                            <a:srgbClr val="FF66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Аутентифікація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>
                          <a:solidFill>
                            <a:srgbClr val="40404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Перевірка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i="1" u="none" strike="noStrike" cap="none">
                          <a:solidFill>
                            <a:srgbClr val="80808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Чим доведеш?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>
                          <a:solidFill>
                            <a:srgbClr val="FF66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Авторизація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i="1" u="none" strike="noStrike" cap="none">
                          <a:solidFill>
                            <a:srgbClr val="40404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Доступ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i="1" u="none" strike="noStrike" cap="none">
                          <a:solidFill>
                            <a:srgbClr val="80808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Відкриваю!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3" name="Google Shape;3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074" y="4526973"/>
            <a:ext cx="5490731" cy="171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9"/>
          <p:cNvSpPr txBox="1"/>
          <p:nvPr/>
        </p:nvSpPr>
        <p:spPr>
          <a:xfrm>
            <a:off x="334794" y="45885"/>
            <a:ext cx="10371853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5400"/>
              <a:buFont typeface="Century Gothic"/>
              <a:buNone/>
            </a:pPr>
            <a:r>
              <a:rPr lang="ru-RU" sz="54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Джерела</a:t>
            </a:r>
            <a:endParaRPr sz="54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29"/>
          <p:cNvSpPr/>
          <p:nvPr/>
        </p:nvSpPr>
        <p:spPr>
          <a:xfrm>
            <a:off x="477913" y="2232410"/>
            <a:ext cx="11126654" cy="4616648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Н. В. Морзе, О. В. Барна, Інформатика 10 (11) клас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Ривкінд Й. Я., Лисенко Т. І., Чернікова Л. А., Шакотько В. В., Інформатика 10 (11) клас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О. О. Бондаренко, В. В. Ластовецький, О. П. Пилипчук, Є. А. Шестопалов, Інформатика 10 (11) клас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http://uk.wikipedia.org/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</a:t>
            </a: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http://www.youtube.com/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ru-RU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http://disted.edu.vn.ua/media/bp/</a:t>
            </a: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http://it-science.com.ua/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https://hostiq.ua/blog/good-passwords/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https://ain.ua/2015/03/10/yak-stvoryuvati-nadijni-paroli-yaki-legko-zapamyatovuyutsya/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https://disted.edu.vn.ua/courses/learn/11883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</a:t>
            </a:r>
            <a:r>
              <a:rPr lang="ru-RU" sz="1400"/>
              <a:t>БЕЗПЕКИ             Єгорова О.Л.</a:t>
            </a:r>
            <a:endParaRPr sz="140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3089564" y="163208"/>
            <a:ext cx="8264235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800"/>
              <a:buFont typeface="Century Gothic"/>
              <a:buNone/>
            </a:pPr>
            <a:r>
              <a:rPr lang="ru-RU" sz="48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Пригадаємо:</a:t>
            </a:r>
            <a:endParaRPr sz="48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484909" y="1176626"/>
            <a:ext cx="9809100" cy="488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778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Засоби і методи захисту інформації 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Організаційні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Законодавчі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Адміністративні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Фізичні (інженерні)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Технічні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Апаратні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Програмні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Криптографічні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660072" y="177063"/>
            <a:ext cx="8804563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800"/>
              <a:buFont typeface="Century Gothic"/>
              <a:buNone/>
            </a:pPr>
            <a:r>
              <a:rPr lang="ru-RU" sz="48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Види захисту інформації</a:t>
            </a:r>
            <a:endParaRPr sz="4800"/>
          </a:p>
        </p:txBody>
      </p:sp>
      <p:sp>
        <p:nvSpPr>
          <p:cNvPr id="116" name="Google Shape;116;p4"/>
          <p:cNvSpPr/>
          <p:nvPr/>
        </p:nvSpPr>
        <p:spPr>
          <a:xfrm>
            <a:off x="651162" y="1163251"/>
            <a:ext cx="10751127" cy="2677656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Технічний</a:t>
            </a: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забезпечує обмеження доступу до носія повідомлення апаратно-технічними засобами (антивіруси, фаєрволи, маршрутизатори, токени, смарт-картки тощо):</a:t>
            </a:r>
            <a:endParaRPr/>
          </a:p>
          <a:p>
            <a:pPr marL="457200" marR="0" lvl="1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попередження витоку по технічним каналам;</a:t>
            </a:r>
            <a:endParaRPr/>
          </a:p>
          <a:p>
            <a:pPr marL="457200" marR="0" lvl="1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попередження блокування, захист інформації від несанкціонованого доступу (НСД)</a:t>
            </a: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637309" y="4030736"/>
            <a:ext cx="10764982" cy="954107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Витік</a:t>
            </a:r>
            <a: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це безконтрольний вихід конфіденційної інформації за межі організації чи кола осіб, яким вона була довірена.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665019" y="5073272"/>
            <a:ext cx="10778836" cy="1200329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Канал витоку інформації – це шлях від джерела конфіденційної інформації до зловмисника, за допомогою якого останній може одержати доступ до відомостей, що охороняються.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2452255" y="163208"/>
            <a:ext cx="8901544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Захист інформації від несанкціонованого доступу</a:t>
            </a:r>
            <a:endParaRPr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637309" y="1247441"/>
            <a:ext cx="11042073" cy="290979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778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захисту інформації на рівні </a:t>
            </a: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прикладного та системного ПЗ 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використовуються: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системи розмежування доступу до інформації;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системи ідентифікації, аутентифікації;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системи аудиту  та моніторингу;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2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системи антиві-русного захисту.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3376885" y="4281058"/>
            <a:ext cx="5317385" cy="106347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захисту інформації на рівні </a:t>
            </a: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апаратного забезпечення </a:t>
            </a: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використовуються: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1410713" y="5365804"/>
            <a:ext cx="2041872" cy="52647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апаратні ключі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4881206" y="5365804"/>
            <a:ext cx="2308742" cy="52647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системи сигналізації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8246168" y="5365804"/>
            <a:ext cx="2786674" cy="52647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засоби блокування пристроїв та інтерфейс вводу-виводу інформації.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2521527" y="301754"/>
            <a:ext cx="8859981" cy="151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3600"/>
              <a:buFont typeface="Century Gothic"/>
              <a:buNone/>
            </a:pPr>
            <a:r>
              <a:rPr lang="ru-RU" sz="36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Методи, що забезпечують санкціонованим особам доступ до об'єктів</a:t>
            </a:r>
            <a:endParaRPr sz="36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 rot="-5400000">
            <a:off x="1276349" y="2212782"/>
            <a:ext cx="2124940" cy="3541568"/>
          </a:xfrm>
          <a:prstGeom prst="flowChartManualOperation">
            <a:avLst/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568011" y="3346077"/>
            <a:ext cx="3541568" cy="12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Авторизація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в ​​інформаційних технологіях це надання певних повноважень особі або групі осіб на виконання деяких дій в системі обробки даних. ("Чи має право виконувати цю діяльність?")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 rot="-5400000">
            <a:off x="5172073" y="2212782"/>
            <a:ext cx="2124940" cy="3541568"/>
          </a:xfrm>
          <a:prstGeom prst="flowChartManualOperation">
            <a:avLst/>
          </a:prstGeom>
          <a:solidFill>
            <a:schemeClr val="accent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4463736" y="3346077"/>
            <a:ext cx="3541568" cy="12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Аутентифікація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це метод незалежного від джерела інформації встановлення автентичності інформації на основі перевірки достовірності її внутрішньої структури ("це той, ким назвався?").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 rot="-5400000">
            <a:off x="9067797" y="2212782"/>
            <a:ext cx="2124940" cy="3541568"/>
          </a:xfrm>
          <a:prstGeom prst="flowChartManualOperation">
            <a:avLst/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8359461" y="3346077"/>
            <a:ext cx="3541568" cy="12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Ідентифікація</a:t>
            </a: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це метод порівняння предметів або осіб за їх характеристиками шляхом розпізнавання з предметів або документів, визначення повноважень, пов'язаних з доступом осіб в приміщення, до документів і т.д. ("Це той, ким назвався і має право виконувати цю діяльність?")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2576945" y="149353"/>
            <a:ext cx="8776854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800"/>
              <a:buFont typeface="Century Gothic"/>
              <a:buNone/>
            </a:pPr>
            <a:r>
              <a:rPr lang="ru-RU" sz="48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 таке ідентифікація?</a:t>
            </a:r>
            <a:endParaRPr sz="48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860612" y="1273401"/>
            <a:ext cx="10493187" cy="1220417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3603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Ідентифікація - це процедура розпізнавання суб'єкта за його ідентифікатором (простіше кажучи, це визначення імені, логіна або номера).</a:t>
            </a:r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ftr" idx="11"/>
          </p:nvPr>
        </p:nvSpPr>
        <p:spPr>
          <a:xfrm>
            <a:off x="4038600" y="63424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858981" y="2593539"/>
            <a:ext cx="10487892" cy="1292662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Ідентифікація виконується при спробі увійти в будь-яку систему (наприклад, в операційну систему або в сервіс електронної пошти).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Мета ідентифікації — перевірити, чи відомий індивід системі</a:t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872836" y="4117209"/>
            <a:ext cx="5999019" cy="1938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Ідентифікатором може бути: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номер телефону 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номер паспорта 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e-mail 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номер сторінки в соціальній мережі і т.д.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7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5220" y="3985954"/>
            <a:ext cx="3987800" cy="239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>
            <a:off x="540325" y="1207943"/>
            <a:ext cx="7370620" cy="26776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Коли нам дзвонять з невідомого номера, що ми робимо?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Запитуємо "Хто це", тобто дізнаємося ім'я.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Ім'я в даному випадку і є ідентифікатор, а відповідь вашого співрозмовника - це буде ідентифікація.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8368145" y="1287255"/>
            <a:ext cx="2985654" cy="488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2867891" y="163208"/>
            <a:ext cx="8485908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800"/>
              <a:buFont typeface="Century Gothic"/>
              <a:buNone/>
            </a:pPr>
            <a:r>
              <a:rPr lang="ru-RU" sz="4800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 таке ідентифікація?</a:t>
            </a:r>
            <a:endParaRPr sz="4800"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1" name="Google Shape;161;p8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8414" y="1864448"/>
            <a:ext cx="3773367" cy="319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 descr="ÐÐ¾ÑÐ¾Ð¶ÐµÐµ Ð¸Ð·Ð¾Ð±ÑÐ°Ð¶ÐµÐ½Ð¸Ð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36" y="3992278"/>
            <a:ext cx="3352800" cy="2338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3048000" y="163208"/>
            <a:ext cx="8305799" cy="99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342"/>
              </a:buClr>
              <a:buSzPts val="4000"/>
              <a:buFont typeface="Century Gothic"/>
              <a:buNone/>
            </a:pPr>
            <a:r>
              <a:rPr lang="ru-RU" b="1">
                <a:solidFill>
                  <a:srgbClr val="9D3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 таке аутентифікація?</a:t>
            </a:r>
            <a:endParaRPr b="1">
              <a:solidFill>
                <a:srgbClr val="9D3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9"/>
          <p:cNvSpPr txBox="1">
            <a:spLocks noGrp="1"/>
          </p:cNvSpPr>
          <p:nvPr>
            <p:ph type="body" idx="1"/>
          </p:nvPr>
        </p:nvSpPr>
        <p:spPr>
          <a:xfrm>
            <a:off x="581891" y="1121001"/>
            <a:ext cx="11152910" cy="1123435"/>
          </a:xfrm>
          <a:prstGeom prst="rect">
            <a:avLst/>
          </a:prstGeom>
          <a:solidFill>
            <a:srgbClr val="2F5496"/>
          </a:solidFill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ru-RU" sz="2600">
                <a:solidFill>
                  <a:schemeClr val="lt1"/>
                </a:solidFill>
              </a:rPr>
              <a:t>Після ідентифікації проводиться аутентифікація: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ru-RU" sz="2600" b="1">
                <a:solidFill>
                  <a:schemeClr val="lt1"/>
                </a:solidFill>
              </a:rPr>
              <a:t>Аутентифікація (з англ.) </a:t>
            </a:r>
            <a:r>
              <a:rPr lang="ru-RU" sz="2600">
                <a:solidFill>
                  <a:schemeClr val="lt1"/>
                </a:solidFill>
              </a:rPr>
              <a:t> - буквально «встановлення автентичності, справжності».</a:t>
            </a:r>
            <a:r>
              <a:rPr lang="ru-RU" sz="2400"/>
              <a:t>  </a:t>
            </a:r>
            <a:endParaRPr sz="2400">
              <a:solidFill>
                <a:schemeClr val="lt1"/>
              </a:solidFill>
            </a:endParaRPr>
          </a:p>
          <a:p>
            <a:pPr marL="228600" lvl="0" indent="-63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solidFill>
                <a:schemeClr val="lt1"/>
              </a:solidFill>
            </a:endParaRPr>
          </a:p>
        </p:txBody>
      </p:sp>
      <p:sp>
        <p:nvSpPr>
          <p:cNvPr id="169" name="Google Shape;169;p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ОСНОВИ ІНФОРМАЦІЙНОЇ БЕЗПЕКИ             Єгорова О.Л.</a:t>
            </a: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554183" y="3963614"/>
            <a:ext cx="8007928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Якщо пояснювати ще простіше,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аутентифікація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– перевірка відповідності імені входу і пароля (введені облікові дані звіряються з даними, що зберігаються в базі даних) 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8704120" y="2453986"/>
            <a:ext cx="3283094" cy="4616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той ким назвався?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540327" y="2355273"/>
            <a:ext cx="8035637" cy="156966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508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Аутентифікація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це процес розпізнавання користувача системи і надання йому певних прав та повноважень.</a:t>
            </a: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Його суть — визначити, чи справді індивід є тією особою, якою він або вона себе називає.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9" descr="ÐÐ¸ÑÐ¾ Ð·Ð½Ð°ÑÐ¾Ðº Ð½Ð°Ð±ÑÐ¾ÑÐºÐ¸ Ð°ÑÑÐµÐ½ÑÐ¸ÑÐ¸ÐºÐ°ÑÐ¸Ð¸. ÐÐ¸ÑÐ° Ð±Ð¸Ð¾Ð¼ÐµÑÑÐ¸ÑÐµÑÐºÐ¾Ð¹ Ð¸Ð´ÐµÐ½ÑÐ¸ÑÐ¸ÐºÐ°ÑÐ¸Ð¸. Ð¡Ð¸Ð»ÑÑÑ Ð¼ÑÐ¶ÑÐºÐ¾Ð¹ Ð³Ð¾Ð»Ð¾Ð²Ñ Ð² Ð¿ÑÐ¸Ð·Ð½Ð°Ð½Ð¸Ðµ ÐºÐ°Ð¼ÐµÑÑ â ÑÑÐ¾ÐºÐ¾Ð²ÑÐ¹ Ð²ÐµÐºÑÐ¾Ñ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2809" y="2972664"/>
            <a:ext cx="3103806" cy="330041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74" name="Google Shape;174;p9"/>
          <p:cNvSpPr txBox="1"/>
          <p:nvPr/>
        </p:nvSpPr>
        <p:spPr>
          <a:xfrm>
            <a:off x="528103" y="5263510"/>
            <a:ext cx="8061715" cy="122041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8900" marR="0" lvl="0" indent="2143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Аутентифікація схожа, припустимо, з перевіркою на КПП, або коли вахтер порівнює ваше обличчя з фотографією в пропуску, встановлюючи вашу особистість.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рок 1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2300</Words>
  <Application>Microsoft Office PowerPoint</Application>
  <PresentationFormat>Широкий екран</PresentationFormat>
  <Paragraphs>200</Paragraphs>
  <Slides>26</Slides>
  <Notes>26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4" baseType="lpstr">
      <vt:lpstr>Book Antiqua</vt:lpstr>
      <vt:lpstr>Arial</vt:lpstr>
      <vt:lpstr>Century Gothic</vt:lpstr>
      <vt:lpstr>Times New Roman</vt:lpstr>
      <vt:lpstr>Noto Sans Symbols</vt:lpstr>
      <vt:lpstr>Calibri</vt:lpstr>
      <vt:lpstr>Georgia</vt:lpstr>
      <vt:lpstr>Урок 1</vt:lpstr>
      <vt:lpstr>Основні захисні механізми. Ідентифікація та аутендифікація користувачів</vt:lpstr>
      <vt:lpstr>Презентація PowerPoint</vt:lpstr>
      <vt:lpstr>Пригадаємо:</vt:lpstr>
      <vt:lpstr>Види захисту інформації</vt:lpstr>
      <vt:lpstr>Захист інформації від несанкціонованого доступу</vt:lpstr>
      <vt:lpstr>Методи, що забезпечують санкціонованим особам доступ до об'єктів</vt:lpstr>
      <vt:lpstr>Що таке ідентифікація?</vt:lpstr>
      <vt:lpstr>Що таке ідентифікація?</vt:lpstr>
      <vt:lpstr>Що таке аутентифікація?</vt:lpstr>
      <vt:lpstr>Способи аутентифікації</vt:lpstr>
      <vt:lpstr>Парольна аутентичність</vt:lpstr>
      <vt:lpstr>Конструкція пароля </vt:lpstr>
      <vt:lpstr>Апаратна ідентифікація</vt:lpstr>
      <vt:lpstr>Біометрична аутентифікація</vt:lpstr>
      <vt:lpstr>Види біометричних аутентифікаторів</vt:lpstr>
      <vt:lpstr>Біометрична система захисту</vt:lpstr>
      <vt:lpstr>Аутентифікація по райдужній оболонці ока</vt:lpstr>
      <vt:lpstr>Аутентифікація по зображенню особи</vt:lpstr>
      <vt:lpstr>Аутентифікація по долоні руки</vt:lpstr>
      <vt:lpstr>Аутентифікація за відбитками пальців</vt:lpstr>
      <vt:lpstr> Аутентифікація по характеристикам мови</vt:lpstr>
      <vt:lpstr>Що таке авторизація?</vt:lpstr>
      <vt:lpstr>Чим відрізняється авторизація від аутентифікації?</vt:lpstr>
      <vt:lpstr>Приклад</vt:lpstr>
      <vt:lpstr>Взаємозв'язок ідентифікації, аутентифікації і авторизації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захисні механізми. Ідентифікація та аутендифікація користувачів</dc:title>
  <dc:creator>User</dc:creator>
  <cp:lastModifiedBy>Olena</cp:lastModifiedBy>
  <cp:revision>1</cp:revision>
  <dcterms:created xsi:type="dcterms:W3CDTF">2019-04-30T09:44:02Z</dcterms:created>
  <dcterms:modified xsi:type="dcterms:W3CDTF">2023-04-20T21:36:42Z</dcterms:modified>
</cp:coreProperties>
</file>