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01CB761-B753-4026-9B99-32624D3D1576}" type="datetimeFigureOut">
              <a:rPr lang="uk-UA" smtClean="0"/>
              <a:t>06.10.2023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A1E3D6-3232-4299-873C-2CC70DDAC5D7}" type="slidenum">
              <a:rPr lang="uk-UA" smtClean="0"/>
              <a:t>‹#›</a:t>
            </a:fld>
            <a:endParaRPr lang="uk-UA"/>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59191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201CB761-B753-4026-9B99-32624D3D1576}" type="datetimeFigureOut">
              <a:rPr lang="uk-UA" smtClean="0"/>
              <a:t>06.10.2023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AA1E3D6-3232-4299-873C-2CC70DDAC5D7}" type="slidenum">
              <a:rPr lang="uk-UA" smtClean="0"/>
              <a:t>‹#›</a:t>
            </a:fld>
            <a:endParaRPr lang="uk-UA"/>
          </a:p>
        </p:txBody>
      </p:sp>
    </p:spTree>
    <p:extLst>
      <p:ext uri="{BB962C8B-B14F-4D97-AF65-F5344CB8AC3E}">
        <p14:creationId xmlns:p14="http://schemas.microsoft.com/office/powerpoint/2010/main" val="907690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CB761-B753-4026-9B99-32624D3D1576}" type="datetimeFigureOut">
              <a:rPr lang="uk-UA" smtClean="0"/>
              <a:t>06.10.2023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A1E3D6-3232-4299-873C-2CC70DDAC5D7}" type="slidenum">
              <a:rPr lang="uk-UA" smtClean="0"/>
              <a:t>‹#›</a:t>
            </a:fld>
            <a:endParaRPr lang="uk-UA"/>
          </a:p>
        </p:txBody>
      </p:sp>
    </p:spTree>
    <p:extLst>
      <p:ext uri="{BB962C8B-B14F-4D97-AF65-F5344CB8AC3E}">
        <p14:creationId xmlns:p14="http://schemas.microsoft.com/office/powerpoint/2010/main" val="3112198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CB761-B753-4026-9B99-32624D3D1576}" type="datetimeFigureOut">
              <a:rPr lang="uk-UA" smtClean="0"/>
              <a:t>06.10.2023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A1E3D6-3232-4299-873C-2CC70DDAC5D7}" type="slidenum">
              <a:rPr lang="uk-UA" smtClean="0"/>
              <a:t>‹#›</a:t>
            </a:fld>
            <a:endParaRPr lang="uk-UA"/>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75292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CB761-B753-4026-9B99-32624D3D1576}" type="datetimeFigureOut">
              <a:rPr lang="uk-UA" smtClean="0"/>
              <a:t>06.10.2023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A1E3D6-3232-4299-873C-2CC70DDAC5D7}" type="slidenum">
              <a:rPr lang="uk-UA" smtClean="0"/>
              <a:t>‹#›</a:t>
            </a:fld>
            <a:endParaRPr lang="uk-UA"/>
          </a:p>
        </p:txBody>
      </p:sp>
    </p:spTree>
    <p:extLst>
      <p:ext uri="{BB962C8B-B14F-4D97-AF65-F5344CB8AC3E}">
        <p14:creationId xmlns:p14="http://schemas.microsoft.com/office/powerpoint/2010/main" val="4196100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CB761-B753-4026-9B99-32624D3D1576}" type="datetimeFigureOut">
              <a:rPr lang="uk-UA" smtClean="0"/>
              <a:t>06.10.2023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A1E3D6-3232-4299-873C-2CC70DDAC5D7}" type="slidenum">
              <a:rPr lang="uk-UA" smtClean="0"/>
              <a:t>‹#›</a:t>
            </a:fld>
            <a:endParaRPr lang="uk-UA"/>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82653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CB761-B753-4026-9B99-32624D3D1576}" type="datetimeFigureOut">
              <a:rPr lang="uk-UA" smtClean="0"/>
              <a:t>06.10.2023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A1E3D6-3232-4299-873C-2CC70DDAC5D7}" type="slidenum">
              <a:rPr lang="uk-UA" smtClean="0"/>
              <a:t>‹#›</a:t>
            </a:fld>
            <a:endParaRPr lang="uk-UA"/>
          </a:p>
        </p:txBody>
      </p:sp>
    </p:spTree>
    <p:extLst>
      <p:ext uri="{BB962C8B-B14F-4D97-AF65-F5344CB8AC3E}">
        <p14:creationId xmlns:p14="http://schemas.microsoft.com/office/powerpoint/2010/main" val="2406405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01CB761-B753-4026-9B99-32624D3D1576}" type="datetimeFigureOut">
              <a:rPr lang="uk-UA" smtClean="0"/>
              <a:t>06.10.2023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A1E3D6-3232-4299-873C-2CC70DDAC5D7}" type="slidenum">
              <a:rPr lang="uk-UA" smtClean="0"/>
              <a:t>‹#›</a:t>
            </a:fld>
            <a:endParaRPr lang="uk-UA"/>
          </a:p>
        </p:txBody>
      </p:sp>
    </p:spTree>
    <p:extLst>
      <p:ext uri="{BB962C8B-B14F-4D97-AF65-F5344CB8AC3E}">
        <p14:creationId xmlns:p14="http://schemas.microsoft.com/office/powerpoint/2010/main" val="613413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01CB761-B753-4026-9B99-32624D3D1576}" type="datetimeFigureOut">
              <a:rPr lang="uk-UA" smtClean="0"/>
              <a:t>06.10.2023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A1E3D6-3232-4299-873C-2CC70DDAC5D7}" type="slidenum">
              <a:rPr lang="uk-UA" smtClean="0"/>
              <a:t>‹#›</a:t>
            </a:fld>
            <a:endParaRPr lang="uk-UA"/>
          </a:p>
        </p:txBody>
      </p:sp>
    </p:spTree>
    <p:extLst>
      <p:ext uri="{BB962C8B-B14F-4D97-AF65-F5344CB8AC3E}">
        <p14:creationId xmlns:p14="http://schemas.microsoft.com/office/powerpoint/2010/main" val="1572228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01CB761-B753-4026-9B99-32624D3D1576}" type="datetimeFigureOut">
              <a:rPr lang="uk-UA" smtClean="0"/>
              <a:t>06.10.2023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A1E3D6-3232-4299-873C-2CC70DDAC5D7}" type="slidenum">
              <a:rPr lang="uk-UA" smtClean="0"/>
              <a:t>‹#›</a:t>
            </a:fld>
            <a:endParaRPr lang="uk-UA"/>
          </a:p>
        </p:txBody>
      </p:sp>
    </p:spTree>
    <p:extLst>
      <p:ext uri="{BB962C8B-B14F-4D97-AF65-F5344CB8AC3E}">
        <p14:creationId xmlns:p14="http://schemas.microsoft.com/office/powerpoint/2010/main" val="1172577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CB761-B753-4026-9B99-32624D3D1576}" type="datetimeFigureOut">
              <a:rPr lang="uk-UA" smtClean="0"/>
              <a:t>06.10.2023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A1E3D6-3232-4299-873C-2CC70DDAC5D7}" type="slidenum">
              <a:rPr lang="uk-UA" smtClean="0"/>
              <a:t>‹#›</a:t>
            </a:fld>
            <a:endParaRPr lang="uk-UA"/>
          </a:p>
        </p:txBody>
      </p:sp>
    </p:spTree>
    <p:extLst>
      <p:ext uri="{BB962C8B-B14F-4D97-AF65-F5344CB8AC3E}">
        <p14:creationId xmlns:p14="http://schemas.microsoft.com/office/powerpoint/2010/main" val="873767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01CB761-B753-4026-9B99-32624D3D1576}" type="datetimeFigureOut">
              <a:rPr lang="uk-UA" smtClean="0"/>
              <a:t>06.10.2023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AA1E3D6-3232-4299-873C-2CC70DDAC5D7}" type="slidenum">
              <a:rPr lang="uk-UA" smtClean="0"/>
              <a:t>‹#›</a:t>
            </a:fld>
            <a:endParaRPr lang="uk-UA"/>
          </a:p>
        </p:txBody>
      </p:sp>
    </p:spTree>
    <p:extLst>
      <p:ext uri="{BB962C8B-B14F-4D97-AF65-F5344CB8AC3E}">
        <p14:creationId xmlns:p14="http://schemas.microsoft.com/office/powerpoint/2010/main" val="121159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01CB761-B753-4026-9B99-32624D3D1576}" type="datetimeFigureOut">
              <a:rPr lang="uk-UA" smtClean="0"/>
              <a:t>06.10.2023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8AA1E3D6-3232-4299-873C-2CC70DDAC5D7}" type="slidenum">
              <a:rPr lang="uk-UA" smtClean="0"/>
              <a:t>‹#›</a:t>
            </a:fld>
            <a:endParaRPr lang="uk-UA"/>
          </a:p>
        </p:txBody>
      </p:sp>
    </p:spTree>
    <p:extLst>
      <p:ext uri="{BB962C8B-B14F-4D97-AF65-F5344CB8AC3E}">
        <p14:creationId xmlns:p14="http://schemas.microsoft.com/office/powerpoint/2010/main" val="1567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01CB761-B753-4026-9B99-32624D3D1576}" type="datetimeFigureOut">
              <a:rPr lang="uk-UA" smtClean="0"/>
              <a:t>06.10.2023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AA1E3D6-3232-4299-873C-2CC70DDAC5D7}" type="slidenum">
              <a:rPr lang="uk-UA" smtClean="0"/>
              <a:t>‹#›</a:t>
            </a:fld>
            <a:endParaRPr lang="uk-UA"/>
          </a:p>
        </p:txBody>
      </p:sp>
    </p:spTree>
    <p:extLst>
      <p:ext uri="{BB962C8B-B14F-4D97-AF65-F5344CB8AC3E}">
        <p14:creationId xmlns:p14="http://schemas.microsoft.com/office/powerpoint/2010/main" val="3892291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CB761-B753-4026-9B99-32624D3D1576}" type="datetimeFigureOut">
              <a:rPr lang="uk-UA" smtClean="0"/>
              <a:t>06.10.2023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8AA1E3D6-3232-4299-873C-2CC70DDAC5D7}" type="slidenum">
              <a:rPr lang="uk-UA" smtClean="0"/>
              <a:t>‹#›</a:t>
            </a:fld>
            <a:endParaRPr lang="uk-UA"/>
          </a:p>
        </p:txBody>
      </p:sp>
    </p:spTree>
    <p:extLst>
      <p:ext uri="{BB962C8B-B14F-4D97-AF65-F5344CB8AC3E}">
        <p14:creationId xmlns:p14="http://schemas.microsoft.com/office/powerpoint/2010/main" val="3765619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01CB761-B753-4026-9B99-32624D3D1576}" type="datetimeFigureOut">
              <a:rPr lang="uk-UA" smtClean="0"/>
              <a:t>06.10.2023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AA1E3D6-3232-4299-873C-2CC70DDAC5D7}" type="slidenum">
              <a:rPr lang="uk-UA" smtClean="0"/>
              <a:t>‹#›</a:t>
            </a:fld>
            <a:endParaRPr lang="uk-UA"/>
          </a:p>
        </p:txBody>
      </p:sp>
    </p:spTree>
    <p:extLst>
      <p:ext uri="{BB962C8B-B14F-4D97-AF65-F5344CB8AC3E}">
        <p14:creationId xmlns:p14="http://schemas.microsoft.com/office/powerpoint/2010/main" val="1092969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01CB761-B753-4026-9B99-32624D3D1576}" type="datetimeFigureOut">
              <a:rPr lang="uk-UA" smtClean="0"/>
              <a:t>06.10.2023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AA1E3D6-3232-4299-873C-2CC70DDAC5D7}" type="slidenum">
              <a:rPr lang="uk-UA" smtClean="0"/>
              <a:t>‹#›</a:t>
            </a:fld>
            <a:endParaRPr lang="uk-UA"/>
          </a:p>
        </p:txBody>
      </p:sp>
    </p:spTree>
    <p:extLst>
      <p:ext uri="{BB962C8B-B14F-4D97-AF65-F5344CB8AC3E}">
        <p14:creationId xmlns:p14="http://schemas.microsoft.com/office/powerpoint/2010/main" val="838079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01CB761-B753-4026-9B99-32624D3D1576}" type="datetimeFigureOut">
              <a:rPr lang="uk-UA" smtClean="0"/>
              <a:t>06.10.2023</a:t>
            </a:fld>
            <a:endParaRPr lang="uk-UA"/>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uk-UA"/>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AA1E3D6-3232-4299-873C-2CC70DDAC5D7}" type="slidenum">
              <a:rPr lang="uk-UA" smtClean="0"/>
              <a:t>‹#›</a:t>
            </a:fld>
            <a:endParaRPr lang="uk-UA"/>
          </a:p>
        </p:txBody>
      </p:sp>
    </p:spTree>
    <p:extLst>
      <p:ext uri="{BB962C8B-B14F-4D97-AF65-F5344CB8AC3E}">
        <p14:creationId xmlns:p14="http://schemas.microsoft.com/office/powerpoint/2010/main" val="1895125837"/>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F30115-DA65-499D-B67F-2207B31F33C2}"/>
              </a:ext>
            </a:extLst>
          </p:cNvPr>
          <p:cNvSpPr>
            <a:spLocks noGrp="1"/>
          </p:cNvSpPr>
          <p:nvPr>
            <p:ph type="title"/>
          </p:nvPr>
        </p:nvSpPr>
        <p:spPr/>
        <p:txBody>
          <a:bodyPr/>
          <a:lstStyle/>
          <a:p>
            <a:r>
              <a:rPr lang="ru-RU" dirty="0" err="1"/>
              <a:t>Агенційна</a:t>
            </a:r>
            <a:r>
              <a:rPr lang="ru-RU" dirty="0"/>
              <a:t> </a:t>
            </a:r>
            <a:r>
              <a:rPr lang="ru-RU" dirty="0" err="1"/>
              <a:t>журналістика</a:t>
            </a:r>
            <a:endParaRPr lang="uk-UA" dirty="0"/>
          </a:p>
        </p:txBody>
      </p:sp>
      <p:sp>
        <p:nvSpPr>
          <p:cNvPr id="3" name="Подзаголовок 2">
            <a:extLst>
              <a:ext uri="{FF2B5EF4-FFF2-40B4-BE49-F238E27FC236}">
                <a16:creationId xmlns:a16="http://schemas.microsoft.com/office/drawing/2014/main" id="{F98EA179-9215-4CC1-B9CC-EF62877FBA74}"/>
              </a:ext>
            </a:extLst>
          </p:cNvPr>
          <p:cNvSpPr>
            <a:spLocks noGrp="1"/>
          </p:cNvSpPr>
          <p:nvPr>
            <p:ph idx="1"/>
          </p:nvPr>
        </p:nvSpPr>
        <p:spPr/>
        <p:txBody>
          <a:bodyPr>
            <a:normAutofit/>
          </a:bodyPr>
          <a:lstStyle/>
          <a:p>
            <a:r>
              <a:rPr lang="uk-UA" sz="3600" dirty="0">
                <a:latin typeface="Arial" panose="020B0604020202020204" pitchFamily="34" charset="0"/>
                <a:cs typeface="Arial" panose="020B0604020202020204" pitchFamily="34" charset="0"/>
              </a:rPr>
              <a:t>Викладач: доцент </a:t>
            </a:r>
            <a:r>
              <a:rPr lang="uk-UA" sz="3600" dirty="0" err="1">
                <a:latin typeface="Arial" panose="020B0604020202020204" pitchFamily="34" charset="0"/>
                <a:cs typeface="Arial" panose="020B0604020202020204" pitchFamily="34" charset="0"/>
              </a:rPr>
              <a:t>Ухтомський</a:t>
            </a:r>
            <a:r>
              <a:rPr lang="uk-UA" sz="3600" dirty="0">
                <a:latin typeface="Arial" panose="020B0604020202020204" pitchFamily="34" charset="0"/>
                <a:cs typeface="Arial" panose="020B0604020202020204" pitchFamily="34" charset="0"/>
              </a:rPr>
              <a:t> Андрій Олексійович</a:t>
            </a:r>
          </a:p>
        </p:txBody>
      </p:sp>
    </p:spTree>
    <p:extLst>
      <p:ext uri="{BB962C8B-B14F-4D97-AF65-F5344CB8AC3E}">
        <p14:creationId xmlns:p14="http://schemas.microsoft.com/office/powerpoint/2010/main" val="708867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259370-776A-4210-AF4D-BAB6413FDB5E}"/>
              </a:ext>
            </a:extLst>
          </p:cNvPr>
          <p:cNvSpPr>
            <a:spLocks noGrp="1"/>
          </p:cNvSpPr>
          <p:nvPr>
            <p:ph type="title"/>
          </p:nvPr>
        </p:nvSpPr>
        <p:spPr>
          <a:xfrm>
            <a:off x="1125646" y="0"/>
            <a:ext cx="8534401" cy="1326483"/>
          </a:xfrm>
        </p:spPr>
        <p:txBody>
          <a:bodyPr/>
          <a:lstStyle/>
          <a:p>
            <a:pPr algn="ctr"/>
            <a:r>
              <a:rPr lang="en-US" dirty="0">
                <a:highlight>
                  <a:srgbClr val="FF00FF"/>
                </a:highlight>
                <a:latin typeface="Arial Black" panose="020B0A04020102020204" pitchFamily="34" charset="0"/>
              </a:rPr>
              <a:t>Associated France Press</a:t>
            </a:r>
            <a:r>
              <a:rPr lang="uk-UA" dirty="0">
                <a:highlight>
                  <a:srgbClr val="FF00FF"/>
                </a:highlight>
                <a:latin typeface="Arial Black" panose="020B0A04020102020204" pitchFamily="34" charset="0"/>
              </a:rPr>
              <a:t> </a:t>
            </a:r>
            <a:r>
              <a:rPr lang="uk-UA">
                <a:highlight>
                  <a:srgbClr val="FF00FF"/>
                </a:highlight>
                <a:latin typeface="Arial Black" panose="020B0A04020102020204" pitchFamily="34" charset="0"/>
              </a:rPr>
              <a:t>сьогодні це:</a:t>
            </a:r>
            <a:endParaRPr lang="uk-UA" dirty="0"/>
          </a:p>
        </p:txBody>
      </p:sp>
      <p:sp>
        <p:nvSpPr>
          <p:cNvPr id="3" name="Текст 2">
            <a:extLst>
              <a:ext uri="{FF2B5EF4-FFF2-40B4-BE49-F238E27FC236}">
                <a16:creationId xmlns:a16="http://schemas.microsoft.com/office/drawing/2014/main" id="{10944C6E-BDA6-4D36-9543-A75866042703}"/>
              </a:ext>
            </a:extLst>
          </p:cNvPr>
          <p:cNvSpPr>
            <a:spLocks noGrp="1"/>
          </p:cNvSpPr>
          <p:nvPr>
            <p:ph type="body" idx="1"/>
          </p:nvPr>
        </p:nvSpPr>
        <p:spPr>
          <a:xfrm>
            <a:off x="299545" y="1437289"/>
            <a:ext cx="11745310" cy="5199994"/>
          </a:xfrm>
        </p:spPr>
        <p:txBody>
          <a:bodyPr>
            <a:normAutofit fontScale="85000" lnSpcReduction="20000"/>
          </a:bodyPr>
          <a:lstStyle/>
          <a:p>
            <a:pPr marL="514350" indent="-514350">
              <a:buAutoNum type="arabicParenR"/>
            </a:pPr>
            <a:r>
              <a:rPr lang="uk-UA" sz="2800" dirty="0">
                <a:solidFill>
                  <a:schemeClr val="bg2">
                    <a:lumMod val="50000"/>
                  </a:schemeClr>
                </a:solidFill>
              </a:rPr>
              <a:t>Єдина франкомовна компанія в світі</a:t>
            </a:r>
          </a:p>
          <a:p>
            <a:pPr marL="514350" indent="-514350">
              <a:buAutoNum type="arabicParenR"/>
            </a:pPr>
            <a:r>
              <a:rPr lang="uk-UA" sz="2800" dirty="0">
                <a:solidFill>
                  <a:schemeClr val="bg2">
                    <a:lumMod val="50000"/>
                  </a:schemeClr>
                </a:solidFill>
              </a:rPr>
              <a:t>Працевлаштовує 2300 осіб 100 різних національностей</a:t>
            </a:r>
          </a:p>
          <a:p>
            <a:pPr marL="514350" indent="-514350">
              <a:buAutoNum type="arabicParenR"/>
            </a:pPr>
            <a:r>
              <a:rPr lang="uk-UA" sz="2800" dirty="0">
                <a:solidFill>
                  <a:schemeClr val="bg2">
                    <a:lumMod val="50000"/>
                  </a:schemeClr>
                </a:solidFill>
              </a:rPr>
              <a:t>150 представництв по всьому світі</a:t>
            </a:r>
          </a:p>
          <a:p>
            <a:pPr marL="514350" indent="-514350">
              <a:buAutoNum type="arabicParenR"/>
            </a:pPr>
            <a:r>
              <a:rPr lang="uk-UA" sz="2800" dirty="0">
                <a:solidFill>
                  <a:schemeClr val="bg2">
                    <a:lumMod val="50000"/>
                  </a:schemeClr>
                </a:solidFill>
              </a:rPr>
              <a:t>1700 журналістів (з них 200 фотокореспондентів)</a:t>
            </a:r>
          </a:p>
          <a:p>
            <a:pPr marL="514350" indent="-514350">
              <a:buAutoNum type="arabicParenR"/>
            </a:pPr>
            <a:r>
              <a:rPr lang="uk-UA" sz="2800" dirty="0">
                <a:solidFill>
                  <a:schemeClr val="bg2">
                    <a:lumMod val="50000"/>
                  </a:schemeClr>
                </a:solidFill>
              </a:rPr>
              <a:t>Понад 2000 кореспондентів за контрактом у 165 країнах на 5 континентах</a:t>
            </a:r>
          </a:p>
          <a:p>
            <a:pPr marL="514350" indent="-514350">
              <a:buAutoNum type="arabicParenR"/>
            </a:pPr>
            <a:r>
              <a:rPr lang="uk-UA" sz="2800" dirty="0">
                <a:solidFill>
                  <a:schemeClr val="bg2">
                    <a:lumMod val="50000"/>
                  </a:schemeClr>
                </a:solidFill>
              </a:rPr>
              <a:t>Віщання французькою, арабською, іспанською, німецькою, англійською, португальською мовою 24/7.</a:t>
            </a:r>
          </a:p>
          <a:p>
            <a:pPr marL="514350" indent="-514350">
              <a:buFont typeface="Wingdings 3" panose="05040102010807070707" pitchFamily="18" charset="2"/>
              <a:buAutoNum type="arabicParenR"/>
            </a:pPr>
            <a:r>
              <a:rPr lang="uk-UA" sz="2800" dirty="0">
                <a:solidFill>
                  <a:schemeClr val="bg2">
                    <a:lumMod val="50000"/>
                  </a:schemeClr>
                </a:solidFill>
              </a:rPr>
              <a:t>Щодня 400 000 повідомлень, 3000 фотографій, 200 відео, 1000 відеограм та </a:t>
            </a:r>
            <a:r>
              <a:rPr lang="uk-UA" sz="2800" dirty="0" err="1">
                <a:solidFill>
                  <a:schemeClr val="bg2">
                    <a:lumMod val="50000"/>
                  </a:schemeClr>
                </a:solidFill>
              </a:rPr>
              <a:t>інфографіків</a:t>
            </a:r>
            <a:r>
              <a:rPr lang="uk-UA" sz="2800" dirty="0">
                <a:solidFill>
                  <a:schemeClr val="bg2">
                    <a:lumMod val="50000"/>
                  </a:schemeClr>
                </a:solidFill>
              </a:rPr>
              <a:t>.</a:t>
            </a:r>
          </a:p>
          <a:p>
            <a:pPr marL="514350" indent="-514350">
              <a:buFont typeface="Wingdings 3" panose="05040102010807070707" pitchFamily="18" charset="2"/>
              <a:buAutoNum type="arabicParenR"/>
            </a:pPr>
            <a:r>
              <a:rPr lang="uk-UA" sz="2800" dirty="0">
                <a:solidFill>
                  <a:schemeClr val="bg2">
                    <a:lumMod val="50000"/>
                  </a:schemeClr>
                </a:solidFill>
              </a:rPr>
              <a:t>Клієнти: 650 газет; 400 </a:t>
            </a:r>
            <a:r>
              <a:rPr lang="uk-UA" sz="2800" dirty="0" err="1">
                <a:solidFill>
                  <a:schemeClr val="bg2">
                    <a:lumMod val="50000"/>
                  </a:schemeClr>
                </a:solidFill>
              </a:rPr>
              <a:t>теле</a:t>
            </a:r>
            <a:r>
              <a:rPr lang="uk-UA" sz="2800" dirty="0">
                <a:solidFill>
                  <a:schemeClr val="bg2">
                    <a:lumMod val="50000"/>
                  </a:schemeClr>
                </a:solidFill>
              </a:rPr>
              <a:t>- та радіостанцій; 1500 державних установ та підприємств;  100 національних агенцій друку.</a:t>
            </a:r>
          </a:p>
          <a:p>
            <a:pPr marL="514350" indent="-514350">
              <a:buFont typeface="Wingdings 3" panose="05040102010807070707" pitchFamily="18" charset="2"/>
              <a:buAutoNum type="arabicParenR"/>
            </a:pPr>
            <a:r>
              <a:rPr lang="uk-UA" sz="2800" dirty="0">
                <a:solidFill>
                  <a:schemeClr val="bg2">
                    <a:lumMod val="50000"/>
                  </a:schemeClr>
                </a:solidFill>
              </a:rPr>
              <a:t>Опосередковане користування: 3 000 000 000 </a:t>
            </a:r>
            <a:r>
              <a:rPr lang="uk-UA" sz="2800" dirty="0" err="1">
                <a:solidFill>
                  <a:schemeClr val="bg2">
                    <a:lumMod val="50000"/>
                  </a:schemeClr>
                </a:solidFill>
              </a:rPr>
              <a:t>чл</a:t>
            </a:r>
            <a:r>
              <a:rPr lang="uk-UA" sz="2800" dirty="0">
                <a:solidFill>
                  <a:schemeClr val="bg2">
                    <a:lumMod val="50000"/>
                  </a:schemeClr>
                </a:solidFill>
              </a:rPr>
              <a:t>.  10 000 ЗМІ.</a:t>
            </a:r>
          </a:p>
        </p:txBody>
      </p:sp>
    </p:spTree>
    <p:extLst>
      <p:ext uri="{BB962C8B-B14F-4D97-AF65-F5344CB8AC3E}">
        <p14:creationId xmlns:p14="http://schemas.microsoft.com/office/powerpoint/2010/main" val="745464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A47D28-D664-4CC4-8E58-93C9AAC09A15}"/>
              </a:ext>
            </a:extLst>
          </p:cNvPr>
          <p:cNvSpPr>
            <a:spLocks noGrp="1"/>
          </p:cNvSpPr>
          <p:nvPr>
            <p:ph type="title"/>
          </p:nvPr>
        </p:nvSpPr>
        <p:spPr>
          <a:xfrm>
            <a:off x="1046819" y="457200"/>
            <a:ext cx="8534400" cy="5801709"/>
          </a:xfrm>
        </p:spPr>
        <p:txBody>
          <a:bodyPr>
            <a:normAutofit/>
          </a:bodyPr>
          <a:lstStyle/>
          <a:p>
            <a:r>
              <a:rPr lang="uk-UA" dirty="0">
                <a:highlight>
                  <a:srgbClr val="FF0000"/>
                </a:highlight>
              </a:rPr>
              <a:t>Інформаційні Агентства Європи.</a:t>
            </a:r>
            <a:br>
              <a:rPr lang="uk-UA" dirty="0"/>
            </a:br>
            <a:br>
              <a:rPr lang="uk-UA" dirty="0"/>
            </a:br>
            <a:r>
              <a:rPr lang="uk-UA" dirty="0">
                <a:highlight>
                  <a:srgbClr val="FF00FF"/>
                </a:highlight>
              </a:rPr>
              <a:t>Французьке Агентство </a:t>
            </a:r>
            <a:r>
              <a:rPr lang="uk-UA" dirty="0" err="1">
                <a:highlight>
                  <a:srgbClr val="FF00FF"/>
                </a:highlight>
              </a:rPr>
              <a:t>Гаваса</a:t>
            </a:r>
            <a:r>
              <a:rPr lang="uk-UA" dirty="0">
                <a:highlight>
                  <a:srgbClr val="FF00FF"/>
                </a:highlight>
              </a:rPr>
              <a:t>  </a:t>
            </a:r>
            <a:r>
              <a:rPr lang="uk-UA" dirty="0"/>
              <a:t>(пізніше відоме як </a:t>
            </a:r>
            <a:r>
              <a:rPr lang="en-US" dirty="0">
                <a:highlight>
                  <a:srgbClr val="FF00FF"/>
                </a:highlight>
                <a:latin typeface="Arial Black" panose="020B0A04020102020204" pitchFamily="34" charset="0"/>
              </a:rPr>
              <a:t>Associated France Press</a:t>
            </a:r>
            <a:r>
              <a:rPr lang="uk-UA" dirty="0"/>
              <a:t>)</a:t>
            </a:r>
          </a:p>
        </p:txBody>
      </p:sp>
    </p:spTree>
    <p:extLst>
      <p:ext uri="{BB962C8B-B14F-4D97-AF65-F5344CB8AC3E}">
        <p14:creationId xmlns:p14="http://schemas.microsoft.com/office/powerpoint/2010/main" val="298118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4D6619-18FD-42C8-93D2-6EEF366065B4}"/>
              </a:ext>
            </a:extLst>
          </p:cNvPr>
          <p:cNvSpPr>
            <a:spLocks noGrp="1"/>
          </p:cNvSpPr>
          <p:nvPr>
            <p:ph type="ctrTitle"/>
          </p:nvPr>
        </p:nvSpPr>
        <p:spPr>
          <a:xfrm>
            <a:off x="684212" y="299545"/>
            <a:ext cx="8001000" cy="6180083"/>
          </a:xfrm>
        </p:spPr>
        <p:txBody>
          <a:bodyPr>
            <a:normAutofit fontScale="90000"/>
          </a:bodyPr>
          <a:lstStyle/>
          <a:p>
            <a:r>
              <a:rPr lang="uk-UA" dirty="0"/>
              <a:t>Перші агентства. Причина появи:    </a:t>
            </a:r>
            <a:br>
              <a:rPr lang="uk-UA" dirty="0"/>
            </a:br>
            <a:r>
              <a:rPr lang="uk-UA" dirty="0"/>
              <a:t> розвиток преси та технічний прогрес (винайдення телеграфу обумовило швидку передачу інформації на  відстані)</a:t>
            </a:r>
            <a:endParaRPr lang="uk-UA" dirty="0">
              <a:highlight>
                <a:srgbClr val="FFFF00"/>
              </a:highlight>
            </a:endParaRPr>
          </a:p>
        </p:txBody>
      </p:sp>
      <p:sp>
        <p:nvSpPr>
          <p:cNvPr id="3" name="Подзаголовок 2">
            <a:extLst>
              <a:ext uri="{FF2B5EF4-FFF2-40B4-BE49-F238E27FC236}">
                <a16:creationId xmlns:a16="http://schemas.microsoft.com/office/drawing/2014/main" id="{879AA908-0D2A-41E0-AE46-9711282CB35F}"/>
              </a:ext>
            </a:extLst>
          </p:cNvPr>
          <p:cNvSpPr>
            <a:spLocks noGrp="1"/>
          </p:cNvSpPr>
          <p:nvPr>
            <p:ph type="subTitle" idx="1"/>
          </p:nvPr>
        </p:nvSpPr>
        <p:spPr>
          <a:xfrm>
            <a:off x="6986478" y="1876096"/>
            <a:ext cx="6400800" cy="1865586"/>
          </a:xfrm>
        </p:spPr>
        <p:txBody>
          <a:bodyPr/>
          <a:lstStyle/>
          <a:p>
            <a:r>
              <a:rPr lang="uk-UA" dirty="0"/>
              <a:t>   </a:t>
            </a:r>
            <a:br>
              <a:rPr lang="uk-UA" dirty="0"/>
            </a:br>
            <a:r>
              <a:rPr lang="uk-UA" dirty="0"/>
              <a:t> "</a:t>
            </a:r>
            <a:br>
              <a:rPr lang="uk-UA" dirty="0"/>
            </a:br>
            <a:r>
              <a:rPr lang="uk-UA" dirty="0"/>
              <a:t>   </a:t>
            </a:r>
            <a:br>
              <a:rPr lang="uk-UA" dirty="0"/>
            </a:br>
            <a:r>
              <a:rPr lang="uk-UA" dirty="0"/>
              <a:t>.</a:t>
            </a:r>
          </a:p>
        </p:txBody>
      </p:sp>
    </p:spTree>
    <p:extLst>
      <p:ext uri="{BB962C8B-B14F-4D97-AF65-F5344CB8AC3E}">
        <p14:creationId xmlns:p14="http://schemas.microsoft.com/office/powerpoint/2010/main" val="355193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350182-1FBC-42B8-9CF1-2EF014060A4E}"/>
              </a:ext>
            </a:extLst>
          </p:cNvPr>
          <p:cNvSpPr>
            <a:spLocks noGrp="1"/>
          </p:cNvSpPr>
          <p:nvPr>
            <p:ph type="title"/>
          </p:nvPr>
        </p:nvSpPr>
        <p:spPr>
          <a:xfrm>
            <a:off x="684212" y="4487332"/>
            <a:ext cx="10998036" cy="1507067"/>
          </a:xfrm>
        </p:spPr>
        <p:txBody>
          <a:bodyPr>
            <a:normAutofit fontScale="90000"/>
          </a:bodyPr>
          <a:lstStyle/>
          <a:p>
            <a:r>
              <a:rPr lang="uk-UA" dirty="0"/>
              <a:t>Риси агенції: уникала </a:t>
            </a:r>
            <a:r>
              <a:rPr lang="uk-UA" dirty="0" err="1"/>
              <a:t>оціночності</a:t>
            </a:r>
            <a:r>
              <a:rPr lang="uk-UA" dirty="0"/>
              <a:t>, тяжіла до </a:t>
            </a:r>
            <a:r>
              <a:rPr lang="uk-UA" dirty="0" err="1"/>
              <a:t>фактологізму</a:t>
            </a:r>
            <a:r>
              <a:rPr lang="uk-UA" dirty="0"/>
              <a:t>.</a:t>
            </a:r>
            <a:br>
              <a:rPr lang="uk-UA" dirty="0"/>
            </a:br>
            <a:r>
              <a:rPr lang="uk-UA" dirty="0" err="1">
                <a:solidFill>
                  <a:srgbClr val="FFFF00"/>
                </a:solidFill>
              </a:rPr>
              <a:t>Цікавинка</a:t>
            </a:r>
            <a:r>
              <a:rPr lang="uk-UA" dirty="0"/>
              <a:t>: інформація доставлялася </a:t>
            </a:r>
            <a:r>
              <a:rPr lang="uk-UA" dirty="0">
                <a:highlight>
                  <a:srgbClr val="00FF00"/>
                </a:highlight>
              </a:rPr>
              <a:t>не тільки </a:t>
            </a:r>
            <a:r>
              <a:rPr lang="uk-UA" dirty="0"/>
              <a:t>поштою, екіпажом, </a:t>
            </a:r>
            <a:r>
              <a:rPr lang="uk-UA" dirty="0">
                <a:highlight>
                  <a:srgbClr val="00FF00"/>
                </a:highlight>
              </a:rPr>
              <a:t>але й поштовими голубами</a:t>
            </a:r>
            <a:r>
              <a:rPr lang="uk-UA" dirty="0"/>
              <a:t>.</a:t>
            </a:r>
          </a:p>
        </p:txBody>
      </p:sp>
      <p:sp>
        <p:nvSpPr>
          <p:cNvPr id="3" name="Объект 2">
            <a:extLst>
              <a:ext uri="{FF2B5EF4-FFF2-40B4-BE49-F238E27FC236}">
                <a16:creationId xmlns:a16="http://schemas.microsoft.com/office/drawing/2014/main" id="{E2DAE6D7-9172-46F7-82C0-E18C645CDE5C}"/>
              </a:ext>
            </a:extLst>
          </p:cNvPr>
          <p:cNvSpPr>
            <a:spLocks noGrp="1"/>
          </p:cNvSpPr>
          <p:nvPr>
            <p:ph idx="1"/>
          </p:nvPr>
        </p:nvSpPr>
        <p:spPr>
          <a:xfrm>
            <a:off x="283779" y="244365"/>
            <a:ext cx="11398469" cy="3615267"/>
          </a:xfrm>
        </p:spPr>
        <p:txBody>
          <a:bodyPr>
            <a:normAutofit/>
          </a:bodyPr>
          <a:lstStyle/>
          <a:p>
            <a:r>
              <a:rPr lang="uk-UA" sz="3200" dirty="0">
                <a:latin typeface="Arial" panose="020B0604020202020204" pitchFamily="34" charset="0"/>
                <a:cs typeface="Arial" panose="020B0604020202020204" pitchFamily="34" charset="0"/>
              </a:rPr>
              <a:t>Перша в світі агенція заснована в 1835р. Луї </a:t>
            </a:r>
            <a:r>
              <a:rPr lang="uk-UA" sz="3200" dirty="0" err="1">
                <a:latin typeface="Arial" panose="020B0604020202020204" pitchFamily="34" charset="0"/>
                <a:cs typeface="Arial" panose="020B0604020202020204" pitchFamily="34" charset="0"/>
              </a:rPr>
              <a:t>Гавасом</a:t>
            </a:r>
            <a:r>
              <a:rPr lang="uk-UA" sz="3200" dirty="0">
                <a:latin typeface="Arial" panose="020B0604020202020204" pitchFamily="34" charset="0"/>
                <a:cs typeface="Arial" panose="020B0604020202020204" pitchFamily="34" charset="0"/>
              </a:rPr>
              <a:t> у Парижі. Назва: «Агенція політичних новин і загальних кореспонденцій». Агенція поступово стає інформаційним монополістом у Франції та франкомовному світі за рахунок зосередження </a:t>
            </a:r>
            <a:r>
              <a:rPr lang="uk-UA" sz="3200" dirty="0" err="1">
                <a:latin typeface="Arial" panose="020B0604020202020204" pitchFamily="34" charset="0"/>
                <a:cs typeface="Arial" panose="020B0604020202020204" pitchFamily="34" charset="0"/>
              </a:rPr>
              <a:t>Гавасом</a:t>
            </a:r>
            <a:r>
              <a:rPr lang="uk-UA" sz="3200" dirty="0">
                <a:latin typeface="Arial" panose="020B0604020202020204" pitchFamily="34" charset="0"/>
                <a:cs typeface="Arial" panose="020B0604020202020204" pitchFamily="34" charset="0"/>
              </a:rPr>
              <a:t> в своїх руках збору та розповсюдження інформації, яка надходила до Франції з-за кордону.</a:t>
            </a:r>
          </a:p>
        </p:txBody>
      </p:sp>
    </p:spTree>
    <p:extLst>
      <p:ext uri="{BB962C8B-B14F-4D97-AF65-F5344CB8AC3E}">
        <p14:creationId xmlns:p14="http://schemas.microsoft.com/office/powerpoint/2010/main" val="1356855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D772B9-0031-474B-A6DD-7348F8221D64}"/>
              </a:ext>
            </a:extLst>
          </p:cNvPr>
          <p:cNvSpPr>
            <a:spLocks noGrp="1"/>
          </p:cNvSpPr>
          <p:nvPr>
            <p:ph type="title"/>
          </p:nvPr>
        </p:nvSpPr>
        <p:spPr>
          <a:xfrm>
            <a:off x="255136" y="887249"/>
            <a:ext cx="11773954" cy="2281600"/>
          </a:xfrm>
        </p:spPr>
        <p:txBody>
          <a:bodyPr>
            <a:normAutofit fontScale="90000"/>
          </a:bodyPr>
          <a:lstStyle/>
          <a:p>
            <a:r>
              <a:rPr lang="uk-UA" dirty="0"/>
              <a:t>Агенція </a:t>
            </a:r>
            <a:r>
              <a:rPr lang="uk-UA" dirty="0" err="1"/>
              <a:t>Гавас</a:t>
            </a:r>
            <a:r>
              <a:rPr lang="uk-UA" dirty="0"/>
              <a:t> в 1879 р стає акціонерним товариством, оскільки перестає бути родинною справою: жоден з синів </a:t>
            </a:r>
            <a:r>
              <a:rPr lang="uk-UA" dirty="0" err="1"/>
              <a:t>Гаваса</a:t>
            </a:r>
            <a:r>
              <a:rPr lang="uk-UA" dirty="0"/>
              <a:t> не мав спадкоємців. Компанія залучає технічні новинки - телефон, радіо – що вимагало капіталовкладень та значних коштів для утримання персоналу. </a:t>
            </a:r>
          </a:p>
        </p:txBody>
      </p:sp>
      <p:sp>
        <p:nvSpPr>
          <p:cNvPr id="3" name="Текст 2">
            <a:extLst>
              <a:ext uri="{FF2B5EF4-FFF2-40B4-BE49-F238E27FC236}">
                <a16:creationId xmlns:a16="http://schemas.microsoft.com/office/drawing/2014/main" id="{0A52C283-2979-4247-A542-FC7E5744A074}"/>
              </a:ext>
            </a:extLst>
          </p:cNvPr>
          <p:cNvSpPr>
            <a:spLocks noGrp="1"/>
          </p:cNvSpPr>
          <p:nvPr>
            <p:ph type="body" idx="1"/>
          </p:nvPr>
        </p:nvSpPr>
        <p:spPr>
          <a:xfrm>
            <a:off x="162910" y="3305504"/>
            <a:ext cx="12029090" cy="1498600"/>
          </a:xfrm>
        </p:spPr>
        <p:txBody>
          <a:bodyPr>
            <a:noAutofit/>
          </a:bodyPr>
          <a:lstStyle/>
          <a:p>
            <a:r>
              <a:rPr lang="uk-UA" sz="2800" dirty="0">
                <a:highlight>
                  <a:srgbClr val="FFFF00"/>
                </a:highlight>
              </a:rPr>
              <a:t>На почату 1914 . В центральному офісі компанії працювало 350 осіб, 400 штатних та позаштатних кореспондентів у Франції, та 120-15- за кордоном Незважаючи на це, в Латинській Америці вона поступилася місцем конкурентам із США. Під час війни виконувала невластиві їй пропагандистські функції на вимогу французького уряду. В цьому були й свої вигоди: агенція мінімізувала закордонні витрати, та отримуючи державні дотації поліпшила технічне устаткування.</a:t>
            </a:r>
          </a:p>
        </p:txBody>
      </p:sp>
    </p:spTree>
    <p:extLst>
      <p:ext uri="{BB962C8B-B14F-4D97-AF65-F5344CB8AC3E}">
        <p14:creationId xmlns:p14="http://schemas.microsoft.com/office/powerpoint/2010/main" val="1855652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E83E05-7610-4FA1-B205-080AD94D0FF6}"/>
              </a:ext>
            </a:extLst>
          </p:cNvPr>
          <p:cNvSpPr>
            <a:spLocks noGrp="1"/>
          </p:cNvSpPr>
          <p:nvPr>
            <p:ph type="title"/>
          </p:nvPr>
        </p:nvSpPr>
        <p:spPr>
          <a:xfrm>
            <a:off x="2497245" y="434000"/>
            <a:ext cx="8534401" cy="859200"/>
          </a:xfrm>
        </p:spPr>
        <p:txBody>
          <a:bodyPr/>
          <a:lstStyle/>
          <a:p>
            <a:r>
              <a:rPr lang="uk-UA" dirty="0"/>
              <a:t>Міжвоєнний час</a:t>
            </a:r>
          </a:p>
        </p:txBody>
      </p:sp>
      <p:sp>
        <p:nvSpPr>
          <p:cNvPr id="3" name="Текст 2">
            <a:extLst>
              <a:ext uri="{FF2B5EF4-FFF2-40B4-BE49-F238E27FC236}">
                <a16:creationId xmlns:a16="http://schemas.microsoft.com/office/drawing/2014/main" id="{03583088-9A0B-4D7D-B4E4-9773CACD388B}"/>
              </a:ext>
            </a:extLst>
          </p:cNvPr>
          <p:cNvSpPr>
            <a:spLocks noGrp="1"/>
          </p:cNvSpPr>
          <p:nvPr>
            <p:ph type="body" idx="1"/>
          </p:nvPr>
        </p:nvSpPr>
        <p:spPr>
          <a:xfrm>
            <a:off x="110359" y="1293200"/>
            <a:ext cx="11966027" cy="5130800"/>
          </a:xfrm>
        </p:spPr>
        <p:txBody>
          <a:bodyPr>
            <a:normAutofit fontScale="92500" lnSpcReduction="20000"/>
          </a:bodyPr>
          <a:lstStyle/>
          <a:p>
            <a:r>
              <a:rPr lang="uk-UA" sz="3200" dirty="0">
                <a:highlight>
                  <a:srgbClr val="00FF00"/>
                </a:highlight>
              </a:rPr>
              <a:t>Агенція існує як </a:t>
            </a:r>
            <a:r>
              <a:rPr lang="uk-UA" sz="3200" dirty="0" err="1">
                <a:highlight>
                  <a:srgbClr val="00FF00"/>
                </a:highlight>
              </a:rPr>
              <a:t>холдінг</a:t>
            </a:r>
            <a:r>
              <a:rPr lang="uk-UA" sz="3200" dirty="0">
                <a:highlight>
                  <a:srgbClr val="00FF00"/>
                </a:highlight>
              </a:rPr>
              <a:t>, що виконує дві функції інформаційну (збиткова) та рекламну (прибуткова).</a:t>
            </a:r>
          </a:p>
          <a:p>
            <a:r>
              <a:rPr lang="uk-UA" sz="3500" dirty="0">
                <a:highlight>
                  <a:srgbClr val="00FF00"/>
                </a:highlight>
              </a:rPr>
              <a:t>1930-рр. Загострення політичної ситуації, економічний спад, криза владних інституцій, конкуренція, ускладнюють роботу агентства. Втручання уряду робило упередженим висвітлення подій. Результат6 агенція вимушена звернутися за підтримкою до держави, частково поступившись своєю незалежністю. Технічна та організаційна модернізація викликала критику. Агенцію намагалися націоналізувати та примусово ділити на паї. Але ж це сталося з часу захоплення Франції Німеччиною у 1940 р. і </a:t>
            </a:r>
            <a:r>
              <a:rPr lang="uk-UA" sz="3500" dirty="0" err="1">
                <a:highlight>
                  <a:srgbClr val="00FF00"/>
                </a:highlight>
              </a:rPr>
              <a:t>Гавас</a:t>
            </a:r>
            <a:r>
              <a:rPr lang="uk-UA" sz="3500" dirty="0">
                <a:highlight>
                  <a:srgbClr val="00FF00"/>
                </a:highlight>
              </a:rPr>
              <a:t> на 4 роки втратила свої позиції в Європі.</a:t>
            </a:r>
          </a:p>
        </p:txBody>
      </p:sp>
    </p:spTree>
    <p:extLst>
      <p:ext uri="{BB962C8B-B14F-4D97-AF65-F5344CB8AC3E}">
        <p14:creationId xmlns:p14="http://schemas.microsoft.com/office/powerpoint/2010/main" val="367824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C76DCC-9B6E-4EA6-ADAB-A03B0755F0EA}"/>
              </a:ext>
            </a:extLst>
          </p:cNvPr>
          <p:cNvSpPr>
            <a:spLocks noGrp="1"/>
          </p:cNvSpPr>
          <p:nvPr>
            <p:ph type="title"/>
          </p:nvPr>
        </p:nvSpPr>
        <p:spPr>
          <a:xfrm>
            <a:off x="126124" y="141891"/>
            <a:ext cx="12065876" cy="4285582"/>
          </a:xfrm>
        </p:spPr>
        <p:txBody>
          <a:bodyPr>
            <a:normAutofit/>
          </a:bodyPr>
          <a:lstStyle/>
          <a:p>
            <a:pPr algn="ctr"/>
            <a:r>
              <a:rPr lang="uk-UA" dirty="0"/>
              <a:t>1944 відродження агентства під назвою </a:t>
            </a:r>
            <a:r>
              <a:rPr lang="en-US" dirty="0">
                <a:highlight>
                  <a:srgbClr val="FF00FF"/>
                </a:highlight>
                <a:latin typeface="Arial Black" panose="020B0A04020102020204" pitchFamily="34" charset="0"/>
              </a:rPr>
              <a:t>Associated France Press</a:t>
            </a:r>
            <a:r>
              <a:rPr lang="uk-UA" dirty="0">
                <a:highlight>
                  <a:srgbClr val="FF00FF"/>
                </a:highlight>
                <a:latin typeface="Arial Black" panose="020B0A04020102020204" pitchFamily="34" charset="0"/>
              </a:rPr>
              <a:t>. </a:t>
            </a:r>
            <a:br>
              <a:rPr lang="uk-UA" dirty="0">
                <a:highlight>
                  <a:srgbClr val="FF00FF"/>
                </a:highlight>
                <a:latin typeface="Arial Black" panose="020B0A04020102020204" pitchFamily="34" charset="0"/>
              </a:rPr>
            </a:br>
            <a:br>
              <a:rPr lang="uk-UA" dirty="0">
                <a:latin typeface="Arial Black" panose="020B0A04020102020204" pitchFamily="34" charset="0"/>
              </a:rPr>
            </a:br>
            <a:r>
              <a:rPr lang="uk-UA" sz="2700" dirty="0">
                <a:latin typeface="Arial" panose="020B0604020202020204" pitchFamily="34" charset="0"/>
                <a:cs typeface="Arial" panose="020B0604020202020204" pitchFamily="34" charset="0"/>
              </a:rPr>
              <a:t>Відділ реклами залишався націоналізованим. Поступове відновлення кореспондентської мережі, але розбудова відбувалася за рахунок держави, яка через агенцію намагалася відновити свій авторитету у світі. Агенція освоювала нові інформаційні ринки.  </a:t>
            </a:r>
          </a:p>
        </p:txBody>
      </p:sp>
      <p:sp>
        <p:nvSpPr>
          <p:cNvPr id="3" name="Текст 2">
            <a:extLst>
              <a:ext uri="{FF2B5EF4-FFF2-40B4-BE49-F238E27FC236}">
                <a16:creationId xmlns:a16="http://schemas.microsoft.com/office/drawing/2014/main" id="{237316BA-4BAE-4886-BCCF-FC37B5993E13}"/>
              </a:ext>
            </a:extLst>
          </p:cNvPr>
          <p:cNvSpPr>
            <a:spLocks noGrp="1"/>
          </p:cNvSpPr>
          <p:nvPr>
            <p:ph type="body" idx="1"/>
          </p:nvPr>
        </p:nvSpPr>
        <p:spPr>
          <a:xfrm>
            <a:off x="126124" y="4495800"/>
            <a:ext cx="11871435" cy="1498600"/>
          </a:xfrm>
        </p:spPr>
        <p:txBody>
          <a:bodyPr>
            <a:normAutofit fontScale="92500" lnSpcReduction="10000"/>
          </a:bodyPr>
          <a:lstStyle/>
          <a:p>
            <a:r>
              <a:rPr lang="uk-UA" sz="2400" dirty="0">
                <a:solidFill>
                  <a:srgbClr val="FF0000"/>
                </a:solidFill>
                <a:highlight>
                  <a:srgbClr val="00FFFF"/>
                </a:highlight>
              </a:rPr>
              <a:t>Перший успіх </a:t>
            </a:r>
            <a:r>
              <a:rPr lang="uk-UA" sz="2400" dirty="0">
                <a:highlight>
                  <a:srgbClr val="00FF00"/>
                </a:highlight>
              </a:rPr>
              <a:t>– повідомлення про смерть Сталіна (6. 03. 1953), за чверть  години до офіційного повідомлення Москви, що стало можливим завдяки постійним прослуховуванням радіостанцій.</a:t>
            </a:r>
          </a:p>
          <a:p>
            <a:r>
              <a:rPr lang="uk-UA" sz="2400" dirty="0">
                <a:highlight>
                  <a:srgbClr val="00FF00"/>
                </a:highlight>
              </a:rPr>
              <a:t>Випереджання американський агенцій (2 хв.) та європейських (30 хв.)</a:t>
            </a:r>
          </a:p>
        </p:txBody>
      </p:sp>
    </p:spTree>
    <p:extLst>
      <p:ext uri="{BB962C8B-B14F-4D97-AF65-F5344CB8AC3E}">
        <p14:creationId xmlns:p14="http://schemas.microsoft.com/office/powerpoint/2010/main" val="2812591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F47A5E-8048-4D9B-9927-26531FF525D5}"/>
              </a:ext>
            </a:extLst>
          </p:cNvPr>
          <p:cNvSpPr>
            <a:spLocks noGrp="1"/>
          </p:cNvSpPr>
          <p:nvPr>
            <p:ph type="title"/>
          </p:nvPr>
        </p:nvSpPr>
        <p:spPr>
          <a:xfrm>
            <a:off x="1961218" y="351221"/>
            <a:ext cx="8534401" cy="2281600"/>
          </a:xfrm>
        </p:spPr>
        <p:txBody>
          <a:bodyPr/>
          <a:lstStyle/>
          <a:p>
            <a:r>
              <a:rPr lang="uk-UA" dirty="0"/>
              <a:t>1957 Р. ВІДНОВЛЕННЯ НЕЗАЛЕЖНОСТІ АГЕНЦІЇ. Збільшення обсягу інформації.</a:t>
            </a:r>
          </a:p>
        </p:txBody>
      </p:sp>
      <p:sp>
        <p:nvSpPr>
          <p:cNvPr id="3" name="Текст 2">
            <a:extLst>
              <a:ext uri="{FF2B5EF4-FFF2-40B4-BE49-F238E27FC236}">
                <a16:creationId xmlns:a16="http://schemas.microsoft.com/office/drawing/2014/main" id="{519CD746-D0C0-48B5-AA98-7252C97BD441}"/>
              </a:ext>
            </a:extLst>
          </p:cNvPr>
          <p:cNvSpPr>
            <a:spLocks noGrp="1"/>
          </p:cNvSpPr>
          <p:nvPr>
            <p:ph type="body" idx="1"/>
          </p:nvPr>
        </p:nvSpPr>
        <p:spPr>
          <a:xfrm>
            <a:off x="684212" y="2885090"/>
            <a:ext cx="10934973" cy="3109310"/>
          </a:xfrm>
        </p:spPr>
        <p:txBody>
          <a:bodyPr>
            <a:normAutofit/>
          </a:bodyPr>
          <a:lstStyle/>
          <a:p>
            <a:r>
              <a:rPr lang="uk-UA" sz="2800" dirty="0">
                <a:highlight>
                  <a:srgbClr val="00FFFF"/>
                </a:highlight>
              </a:rPr>
              <a:t>1985 Р – ДЕЦЕНРАЛІЗАЦІЯ АГЕНСТВА. Створені центри збору та розповсюдження інформації в Нікосії (Кіпр), Вашингтоні та Гонконзі, що уможливило оптимізацію структури та оперативність надходження інформації. Саме журналісти агентства перші взяли інтерв'ю у М, Горбачова, після державного перевороту в СРСР в 1991 р, та повідомили про загибель принцеси Діани в 1997 р.</a:t>
            </a:r>
          </a:p>
        </p:txBody>
      </p:sp>
    </p:spTree>
    <p:extLst>
      <p:ext uri="{BB962C8B-B14F-4D97-AF65-F5344CB8AC3E}">
        <p14:creationId xmlns:p14="http://schemas.microsoft.com/office/powerpoint/2010/main" val="2355847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CF562A-AA63-48D2-9792-830FC548A4D7}"/>
              </a:ext>
            </a:extLst>
          </p:cNvPr>
          <p:cNvSpPr>
            <a:spLocks noGrp="1"/>
          </p:cNvSpPr>
          <p:nvPr>
            <p:ph type="title"/>
          </p:nvPr>
        </p:nvSpPr>
        <p:spPr/>
        <p:txBody>
          <a:bodyPr/>
          <a:lstStyle/>
          <a:p>
            <a:r>
              <a:rPr lang="uk-UA" dirty="0"/>
              <a:t>2012 р – перша он-лайн трансляція.</a:t>
            </a:r>
          </a:p>
        </p:txBody>
      </p:sp>
      <p:sp>
        <p:nvSpPr>
          <p:cNvPr id="3" name="Объект 2">
            <a:extLst>
              <a:ext uri="{FF2B5EF4-FFF2-40B4-BE49-F238E27FC236}">
                <a16:creationId xmlns:a16="http://schemas.microsoft.com/office/drawing/2014/main" id="{C67AE79D-C806-4464-9E68-648C9339F21A}"/>
              </a:ext>
            </a:extLst>
          </p:cNvPr>
          <p:cNvSpPr>
            <a:spLocks noGrp="1"/>
          </p:cNvSpPr>
          <p:nvPr>
            <p:ph idx="1"/>
          </p:nvPr>
        </p:nvSpPr>
        <p:spPr/>
        <p:txBody>
          <a:bodyPr>
            <a:normAutofit/>
          </a:bodyPr>
          <a:lstStyle/>
          <a:p>
            <a:r>
              <a:rPr lang="uk-UA" sz="2400" dirty="0">
                <a:solidFill>
                  <a:srgbClr val="202122"/>
                </a:solidFill>
                <a:latin typeface="Arial" panose="020B0604020202020204" pitchFamily="34" charset="0"/>
                <a:cs typeface="Arial" panose="020B0604020202020204" pitchFamily="34" charset="0"/>
              </a:rPr>
              <a:t>1983 р. - запровадження власних радіопередач, які складалися з новинних та музичних програм і передавалися на місцевих станціях.</a:t>
            </a:r>
          </a:p>
          <a:p>
            <a:r>
              <a:rPr lang="uk-UA" sz="2400" dirty="0">
                <a:solidFill>
                  <a:srgbClr val="202122"/>
                </a:solidFill>
                <a:latin typeface="Arial" panose="020B0604020202020204" pitchFamily="34" charset="0"/>
                <a:cs typeface="Arial" panose="020B0604020202020204" pitchFamily="34" charset="0"/>
              </a:rPr>
              <a:t>1985 р.- створюється </a:t>
            </a:r>
            <a:r>
              <a:rPr lang="uk-UA" sz="2400" dirty="0" err="1">
                <a:solidFill>
                  <a:srgbClr val="202122"/>
                </a:solidFill>
                <a:latin typeface="Arial" panose="020B0604020202020204" pitchFamily="34" charset="0"/>
                <a:cs typeface="Arial" panose="020B0604020202020204" pitchFamily="34" charset="0"/>
              </a:rPr>
              <a:t>фотобюро</a:t>
            </a:r>
            <a:r>
              <a:rPr lang="uk-UA" sz="2400" dirty="0">
                <a:solidFill>
                  <a:srgbClr val="202122"/>
                </a:solidFill>
                <a:latin typeface="Arial" panose="020B0604020202020204" pitchFamily="34" charset="0"/>
                <a:cs typeface="Arial" panose="020B0604020202020204" pitchFamily="34" charset="0"/>
              </a:rPr>
              <a:t>, де збирали фотографії з усього світу.</a:t>
            </a:r>
          </a:p>
        </p:txBody>
      </p:sp>
    </p:spTree>
    <p:extLst>
      <p:ext uri="{BB962C8B-B14F-4D97-AF65-F5344CB8AC3E}">
        <p14:creationId xmlns:p14="http://schemas.microsoft.com/office/powerpoint/2010/main" val="3752460989"/>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93</TotalTime>
  <Words>652</Words>
  <Application>Microsoft Office PowerPoint</Application>
  <PresentationFormat>Широкоэкранный</PresentationFormat>
  <Paragraphs>30</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Arial Black</vt:lpstr>
      <vt:lpstr>Century Gothic</vt:lpstr>
      <vt:lpstr>Wingdings 3</vt:lpstr>
      <vt:lpstr>Сектор</vt:lpstr>
      <vt:lpstr>Агенційна журналістика</vt:lpstr>
      <vt:lpstr>Інформаційні Агентства Європи.  Французьке Агентство Гаваса  (пізніше відоме як Associated France Press)</vt:lpstr>
      <vt:lpstr>Перші агентства. Причина появи:      розвиток преси та технічний прогрес (винайдення телеграфу обумовило швидку передачу інформації на  відстані)</vt:lpstr>
      <vt:lpstr>Риси агенції: уникала оціночності, тяжіла до фактологізму. Цікавинка: інформація доставлялася не тільки поштою, екіпажом, але й поштовими голубами.</vt:lpstr>
      <vt:lpstr>Агенція Гавас в 1879 р стає акціонерним товариством, оскільки перестає бути родинною справою: жоден з синів Гаваса не мав спадкоємців. Компанія залучає технічні новинки - телефон, радіо – що вимагало капіталовкладень та значних коштів для утримання персоналу. </vt:lpstr>
      <vt:lpstr>Міжвоєнний час</vt:lpstr>
      <vt:lpstr>1944 відродження агентства під назвою Associated France Press.   Відділ реклами залишався націоналізованим. Поступове відновлення кореспондентської мережі, але розбудова відбувалася за рахунок держави, яка через агенцію намагалася відновити свій авторитету у світі. Агенція освоювала нові інформаційні ринки.  </vt:lpstr>
      <vt:lpstr>1957 Р. ВІДНОВЛЕННЯ НЕЗАЛЕЖНОСТІ АГЕНЦІЇ. Збільшення обсягу інформації.</vt:lpstr>
      <vt:lpstr>2012 р – перша он-лайн трансляція.</vt:lpstr>
      <vt:lpstr>Associated France Press сьогодні це: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Агенційна журналістика</dc:title>
  <dc:creator>admin</dc:creator>
  <cp:lastModifiedBy>admin</cp:lastModifiedBy>
  <cp:revision>11</cp:revision>
  <dcterms:created xsi:type="dcterms:W3CDTF">2023-10-06T18:48:26Z</dcterms:created>
  <dcterms:modified xsi:type="dcterms:W3CDTF">2023-10-06T20:21:47Z</dcterms:modified>
</cp:coreProperties>
</file>