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59" r:id="rId10"/>
    <p:sldId id="260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49" d="100"/>
          <a:sy n="49" d="100"/>
        </p:scale>
        <p:origin x="68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‹№›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ІННОВАЦІЙНІ ПРОЦЕСИ В ГРБ 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ПРОФЕСОР КАФЕДРИ ТУРИЗМУ,</a:t>
            </a:r>
          </a:p>
          <a:p>
            <a:r>
              <a:rPr lang="uk-UA" dirty="0" smtClean="0"/>
              <a:t>ДОКУМЕНТНИХ ТА МІЖКУЛЬТУРНИХ</a:t>
            </a:r>
          </a:p>
          <a:p>
            <a:r>
              <a:rPr lang="uk-UA" dirty="0" smtClean="0"/>
              <a:t>КОМУНІКАЦІЙ А.В.КОРОТЄЄВА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1764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ПРОДОВЖЕННЯ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371600" y="1466193"/>
            <a:ext cx="9601200" cy="5186855"/>
          </a:xfrm>
        </p:spPr>
        <p:txBody>
          <a:bodyPr>
            <a:normAutofit fontScale="92500" lnSpcReduction="10000"/>
          </a:bodyPr>
          <a:lstStyle/>
          <a:p>
            <a:r>
              <a:rPr lang="uk-UA" sz="2800" dirty="0" smtClean="0">
                <a:latin typeface="Arial Black" panose="020B0A04020102020204" pitchFamily="34" charset="0"/>
              </a:rPr>
              <a:t>РОЗУМНІ КЛЮЧІ – ЧЕРЕЗ СКАНУВАННЯ СІТКІВКИ ЧИ СМАРТФОНОМ ГОСТЯ</a:t>
            </a:r>
          </a:p>
          <a:p>
            <a:r>
              <a:rPr lang="uk-UA" sz="2800" dirty="0" smtClean="0">
                <a:latin typeface="Arial Black" panose="020B0A04020102020204" pitchFamily="34" charset="0"/>
              </a:rPr>
              <a:t>ЛЕГКОДОСТУПНІ РОЗВАГИ – ВІДЕО КОНТЕНТ В СМАРТФОНІ</a:t>
            </a:r>
          </a:p>
          <a:p>
            <a:r>
              <a:rPr lang="uk-UA" sz="2800" dirty="0" smtClean="0">
                <a:latin typeface="Arial Black" panose="020B0A04020102020204" pitchFamily="34" charset="0"/>
              </a:rPr>
              <a:t>КЛАУД СЕРВІСАБО – ХМАРНІ ПОСЛУГИ ДЛЯ ЗБЕРІГАННЯ І ОБРОБКИ ІНФОРМАЦІЇ</a:t>
            </a:r>
          </a:p>
          <a:p>
            <a:r>
              <a:rPr lang="uk-UA" sz="2800" dirty="0" smtClean="0">
                <a:latin typeface="Arial Black" panose="020B0A04020102020204" pitchFamily="34" charset="0"/>
              </a:rPr>
              <a:t>ФІДБЕКИ У СОЦІАЛЬНИХ МЕРЕЖАХ – </a:t>
            </a:r>
            <a:r>
              <a:rPr lang="en-US" sz="2800" dirty="0" smtClean="0">
                <a:latin typeface="Arial Black" panose="020B0A04020102020204" pitchFamily="34" charset="0"/>
              </a:rPr>
              <a:t>TRIP ADVISOR</a:t>
            </a:r>
            <a:r>
              <a:rPr lang="uk-UA" sz="2800" dirty="0" smtClean="0">
                <a:latin typeface="Arial Black" panose="020B0A04020102020204" pitchFamily="34" charset="0"/>
              </a:rPr>
              <a:t> –ВПЛИВ НА ВИБІР СПОЖИВАЧА</a:t>
            </a:r>
            <a:endParaRPr lang="en-US" sz="2800" dirty="0" smtClean="0">
              <a:latin typeface="Arial Black" panose="020B0A04020102020204" pitchFamily="34" charset="0"/>
            </a:endParaRPr>
          </a:p>
          <a:p>
            <a:r>
              <a:rPr lang="uk-UA" sz="2800" dirty="0" smtClean="0">
                <a:latin typeface="Arial Black" panose="020B0A04020102020204" pitchFamily="34" charset="0"/>
              </a:rPr>
              <a:t>КОНВЕРГОВАНІ МІСЦЕВІ НЕТВОРКИ ДЛЯ ПІТРИМКИ ЧИСЕЛЬНИХ СЕРВЕРІВ – ВІД СТОРЕННЯ «РОЗУМНИХ БУДИНКІВ» ДО УРАХУВАННЯ УПОДОБАНЬ-ПОБАЖАНЬ КОЖНОГО ГОСТЯ</a:t>
            </a:r>
            <a:endParaRPr lang="ru-RU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176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ЕКОНОМІЧНІ ІННОВАЦІЇ В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ІНДУСТРІЇ ГОСТИННОСТІ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latin typeface="Arial Black" panose="020B0A04020102020204" pitchFamily="34" charset="0"/>
              </a:rPr>
              <a:t>НОВІ НАУКОЄМНІ ПРОДУКТИ ГРБ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КОМПЛЕКСНЕ МААРКЕТИНГОВЕ ОЦІНЮВАННЯ РИНКУ</a:t>
            </a:r>
          </a:p>
          <a:p>
            <a:r>
              <a:rPr lang="en-US" sz="2400" dirty="0" smtClean="0">
                <a:latin typeface="Arial Black" panose="020B0A04020102020204" pitchFamily="34" charset="0"/>
              </a:rPr>
              <a:t>PR –</a:t>
            </a:r>
            <a:r>
              <a:rPr lang="uk-UA" sz="2400" dirty="0" smtClean="0">
                <a:latin typeface="Arial Black" panose="020B0A04020102020204" pitchFamily="34" charset="0"/>
              </a:rPr>
              <a:t> ДІЯЛЬНІСТЬ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НОВІТНІ МЕТОДИКИ МЕНЕДЖМЕНТУ ПЕРСОНАЛУ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КУПІВЛЯ ГОТОВОЇ ФРАНШИЗИ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СТВОРЕННЯ ВЛАСНОЇ ГОТЕЛЬНОЇ МЕРЕЖІ</a:t>
            </a:r>
            <a:endParaRPr lang="ru-RU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581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    ПРОБЛЕМИ У ПРОГНОЗУВАННІ ТА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ПЛАНУВАННІ РОЗВИТКУ ГБР УКРАЇНИ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371599" y="2171700"/>
            <a:ext cx="10484069" cy="4686300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Arial Black" panose="020B0A04020102020204" pitchFamily="34" charset="0"/>
              </a:rPr>
              <a:t>РОЗРИВ У ЧАСІ ПРОГНОЗІВ ТА ПЛАНІВ РОЗВИТКУ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ФОРС-МАЖОРНІ НАСЛІДКИ СВІТОВОЇ ПАНДЕМІЇ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ОБМЕЖЕНЕ ЗАСТОСУВАННЯ ТЕХНІК СТРАТЕГІЧНОГО АНАЛІЗУ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НЕРІВНОМІРНІСТЬ У ВИКОРИСТАННІ СУЧАСНИХ ІНФОРМАЦІЙНИХ ТЕХНОЛОГІЙ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НЕДОСТАТНЬО ШИРОКЕ ЗАСТОСУВАННЯ </a:t>
            </a:r>
            <a:r>
              <a:rPr lang="en-US" sz="2400" dirty="0" smtClean="0">
                <a:latin typeface="Arial Black" panose="020B0A04020102020204" pitchFamily="34" charset="0"/>
              </a:rPr>
              <a:t>SWOT-</a:t>
            </a:r>
            <a:r>
              <a:rPr lang="uk-UA" sz="2400" dirty="0" smtClean="0">
                <a:latin typeface="Arial Black" panose="020B0A04020102020204" pitchFamily="34" charset="0"/>
              </a:rPr>
              <a:t>АНАЛІЗУ, ЕКОНОМІТРИЧНИХ МОДЕЛЕЙ ТА МЕТОДІВ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НЕЗАКІНЧЕНІ ПРОЦЕСИ РОЗПОДІЛУ ВЛАДИ. РЕСУРСІВ, ПОВНОВАЖЕНЬ МІЖ ЦЕНТРОМ І РЕГІОНАМИ</a:t>
            </a:r>
          </a:p>
          <a:p>
            <a:endParaRPr lang="ru-RU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832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41890"/>
            <a:ext cx="9601200" cy="202981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            РЕЗУЛЬТАТ ВПРОВАДЖЕННЯ ЕКОНОМІЧНИХ ІННОВАЦІЙ – ВІДПОВІДІ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        НА ТАКІ ПИТАННЯ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261241" y="1856388"/>
            <a:ext cx="10720553" cy="5001611"/>
          </a:xfrm>
        </p:spPr>
        <p:txBody>
          <a:bodyPr>
            <a:normAutofit lnSpcReduction="10000"/>
          </a:bodyPr>
          <a:lstStyle/>
          <a:p>
            <a:r>
              <a:rPr lang="uk-UA" sz="2400" dirty="0" smtClean="0">
                <a:latin typeface="Arial Black" panose="020B0A04020102020204" pitchFamily="34" charset="0"/>
              </a:rPr>
              <a:t>ЯК ЗМІНЯТЬСЯ ПОТРЕБИ СУСПІЛЬСТВА 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uk-UA" sz="2400" dirty="0" smtClean="0">
                <a:latin typeface="Arial Black" panose="020B0A04020102020204" pitchFamily="34" charset="0"/>
              </a:rPr>
              <a:t>ТА ГОСТЕЙ В МАЙБУТНЬОМУ</a:t>
            </a:r>
            <a:r>
              <a:rPr lang="en-US" sz="2400" dirty="0" smtClean="0">
                <a:latin typeface="Arial Black" panose="020B0A04020102020204" pitchFamily="34" charset="0"/>
              </a:rPr>
              <a:t>?</a:t>
            </a:r>
            <a:endParaRPr lang="uk-UA" sz="2400" dirty="0" smtClean="0">
              <a:latin typeface="Arial Black" panose="020B0A04020102020204" pitchFamily="34" charset="0"/>
            </a:endParaRPr>
          </a:p>
          <a:p>
            <a:r>
              <a:rPr lang="uk-UA" sz="2400" dirty="0" smtClean="0">
                <a:latin typeface="Arial Black" panose="020B0A04020102020204" pitchFamily="34" charset="0"/>
              </a:rPr>
              <a:t>ЯКІ ВЖЕ Є МОЖЛИВОСТІ ЗАДОВОЛЬНИТИ ЇХ</a:t>
            </a:r>
            <a:r>
              <a:rPr lang="en-US" sz="2400" dirty="0" smtClean="0">
                <a:latin typeface="Arial Black" panose="020B0A04020102020204" pitchFamily="34" charset="0"/>
              </a:rPr>
              <a:t>?</a:t>
            </a:r>
            <a:endParaRPr lang="uk-UA" sz="2400" dirty="0" smtClean="0">
              <a:latin typeface="Arial Black" panose="020B0A04020102020204" pitchFamily="34" charset="0"/>
            </a:endParaRPr>
          </a:p>
          <a:p>
            <a:r>
              <a:rPr lang="uk-UA" sz="2400" dirty="0" smtClean="0">
                <a:latin typeface="Arial Black" panose="020B0A04020102020204" pitchFamily="34" charset="0"/>
              </a:rPr>
              <a:t>ЯКИЙ СОЦІАЛЬНО-ЕКОНОМІЧНИЙ РОЗВИТОК ГОТЕЛІВ ДЛЯ ЦЬОГО ПОТРІБЕН</a:t>
            </a:r>
            <a:r>
              <a:rPr lang="en-US" sz="2400" dirty="0" smtClean="0">
                <a:latin typeface="Arial Black" panose="020B0A04020102020204" pitchFamily="34" charset="0"/>
              </a:rPr>
              <a:t>?</a:t>
            </a:r>
            <a:endParaRPr lang="uk-UA" sz="2400" dirty="0" smtClean="0">
              <a:latin typeface="Arial Black" panose="020B0A04020102020204" pitchFamily="34" charset="0"/>
            </a:endParaRPr>
          </a:p>
          <a:p>
            <a:r>
              <a:rPr lang="uk-UA" sz="2400" dirty="0" smtClean="0">
                <a:latin typeface="Arial Black" panose="020B0A04020102020204" pitchFamily="34" charset="0"/>
              </a:rPr>
              <a:t>ЯКІ ШЛЯХИ ВПРОВАДЖЕННЯ ІННОВАЦІЙ ОПТИМАЛЬНІ</a:t>
            </a:r>
            <a:r>
              <a:rPr lang="en-US" sz="2400" dirty="0" smtClean="0">
                <a:latin typeface="Arial Black" panose="020B0A04020102020204" pitchFamily="34" charset="0"/>
              </a:rPr>
              <a:t>?</a:t>
            </a:r>
            <a:endParaRPr lang="uk-UA" sz="2400" dirty="0" smtClean="0">
              <a:latin typeface="Arial Black" panose="020B0A04020102020204" pitchFamily="34" charset="0"/>
            </a:endParaRPr>
          </a:p>
          <a:p>
            <a:r>
              <a:rPr lang="uk-UA" sz="2400" dirty="0" smtClean="0">
                <a:latin typeface="Arial Black" panose="020B0A04020102020204" pitchFamily="34" charset="0"/>
              </a:rPr>
              <a:t>ЯКІ НЕОБХІДНІ РЕСУРСИ ТА ДЕ ВОНІ НАЯВНІ</a:t>
            </a:r>
            <a:r>
              <a:rPr lang="en-US" sz="2400" dirty="0" smtClean="0">
                <a:latin typeface="Arial Black" panose="020B0A04020102020204" pitchFamily="34" charset="0"/>
              </a:rPr>
              <a:t>?</a:t>
            </a:r>
            <a:endParaRPr lang="uk-UA" sz="2400" dirty="0" smtClean="0">
              <a:latin typeface="Arial Black" panose="020B0A04020102020204" pitchFamily="34" charset="0"/>
            </a:endParaRPr>
          </a:p>
          <a:p>
            <a:r>
              <a:rPr lang="uk-UA" sz="2400" dirty="0" smtClean="0">
                <a:latin typeface="Arial Black" panose="020B0A04020102020204" pitchFamily="34" charset="0"/>
              </a:rPr>
              <a:t>ЩО МОЖЕ ЗАГРОЖУВАТИ ВТІЛЕННЮ ІННОВАЦІЙ ТА ЧИ Є ШЛЯХИ ЗАПОБІГАННЯ І ЛІКВІДАЦІЇ ПЕРЕШКОД</a:t>
            </a:r>
            <a:r>
              <a:rPr lang="en-US" sz="2400" dirty="0" smtClean="0">
                <a:latin typeface="Arial Black" panose="020B0A04020102020204" pitchFamily="34" charset="0"/>
              </a:rPr>
              <a:t>?</a:t>
            </a:r>
            <a:endParaRPr lang="uk-UA" sz="2400" dirty="0" smtClean="0">
              <a:latin typeface="Arial Black" panose="020B0A04020102020204" pitchFamily="34" charset="0"/>
            </a:endParaRPr>
          </a:p>
          <a:p>
            <a:r>
              <a:rPr lang="uk-UA" sz="2400" dirty="0" smtClean="0">
                <a:latin typeface="Arial Black" panose="020B0A04020102020204" pitchFamily="34" charset="0"/>
              </a:rPr>
              <a:t>ЯКИЙ КОМПЛЕКС ЗАКОНОДАВЧИХ ТА ОРГАНІЗАЦІЙНО-ТЕХНІЧНИХ ЗАХОДІВ МОЖЕ ЗАБЕЗПЕЧИТИ ОТРИМАННЯ ОЧІКУВАНИХ РЕЗУЛЬТАТІВ</a:t>
            </a:r>
            <a:r>
              <a:rPr lang="en-US" sz="2400" dirty="0" smtClean="0">
                <a:latin typeface="Arial Black" panose="020B0A04020102020204" pitchFamily="34" charset="0"/>
              </a:rPr>
              <a:t>?</a:t>
            </a:r>
            <a:endParaRPr lang="ru-RU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276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93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10359"/>
            <a:ext cx="9601200" cy="1245475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       КОМПЛЕКСНИЙ ЕФЕКТ ВІД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ВПРОВАДЖЕННЯ ІННОВАЦІЙ В ГРБ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1371600" y="1355835"/>
            <a:ext cx="4447786" cy="4511566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Arial Black" panose="020B0A04020102020204" pitchFamily="34" charset="0"/>
              </a:rPr>
              <a:t>ЕКОНОМІЧНИЙ</a:t>
            </a:r>
          </a:p>
          <a:p>
            <a:pPr marL="0" indent="0">
              <a:buNone/>
            </a:pPr>
            <a:endParaRPr lang="uk-UA" sz="2400" dirty="0" smtClean="0">
              <a:latin typeface="Arial Black" panose="020B0A04020102020204" pitchFamily="34" charset="0"/>
            </a:endParaRPr>
          </a:p>
          <a:p>
            <a:r>
              <a:rPr lang="uk-UA" sz="2400" dirty="0" smtClean="0">
                <a:latin typeface="Arial Black" panose="020B0A04020102020204" pitchFamily="34" charset="0"/>
              </a:rPr>
              <a:t>СОЦІАЛЬНИЙ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ЕКОЛОГІЧНИЙ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ФІНАНСОВИЙ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НАУКОВО-ТЕХНІЧНИЙ</a:t>
            </a:r>
          </a:p>
          <a:p>
            <a:pPr marL="0" indent="0">
              <a:buNone/>
            </a:pPr>
            <a:endParaRPr lang="uk-UA" sz="2400" dirty="0" smtClean="0">
              <a:latin typeface="Arial Black" panose="020B0A04020102020204" pitchFamily="34" charset="0"/>
            </a:endParaRPr>
          </a:p>
          <a:p>
            <a:r>
              <a:rPr lang="uk-UA" sz="2400" dirty="0" smtClean="0">
                <a:latin typeface="Arial Black" panose="020B0A04020102020204" pitchFamily="34" charset="0"/>
              </a:rPr>
              <a:t>РЕСУРСНИЙ</a:t>
            </a:r>
            <a:endParaRPr lang="ru-RU" sz="2400" dirty="0">
              <a:latin typeface="Arial Black" panose="020B0A04020102020204" pitchFamily="34" charset="0"/>
            </a:endParaRP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5691352" y="1355834"/>
            <a:ext cx="6500648" cy="5171090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Arial Black" panose="020B0A04020102020204" pitchFamily="34" charset="0"/>
              </a:rPr>
              <a:t>РЕЗУЛЬТАТИ У ВАРТІСНОМУ ВИМІРІ, ВИТРАТИ НА ІННОВАЦІЇ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РОЗИТОК РЕГІОНУ, КОЛЕКТИВУ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ЗБЕРЕЖЕННЯ ЕКОСИСТЕМ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ДИНАМІКА РЕНТАБЕЛЬНОСТІ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НОВИЗНА, ПРОСТОТА У ВИКОРИСТАННІ, КОРИСНІСТЬ</a:t>
            </a:r>
          </a:p>
          <a:p>
            <a:pPr marL="0" indent="0">
              <a:buNone/>
            </a:pPr>
            <a:endParaRPr lang="uk-UA" sz="2400" dirty="0" smtClean="0">
              <a:latin typeface="Arial Black" panose="020B0A04020102020204" pitchFamily="34" charset="0"/>
            </a:endParaRPr>
          </a:p>
          <a:p>
            <a:r>
              <a:rPr lang="uk-UA" sz="2400" dirty="0" smtClean="0">
                <a:latin typeface="Arial Black" panose="020B0A04020102020204" pitchFamily="34" charset="0"/>
              </a:rPr>
              <a:t>ВПЛИВ ІННОВАЦІЙ НА ОБСЯГИ ВИРОБНИЦТВА ТА ЕКОНОМІЮ РЕСУРСІВ</a:t>
            </a:r>
            <a:endParaRPr lang="ru-RU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457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5026" y="1301360"/>
            <a:ext cx="9246078" cy="2072461"/>
          </a:xfrm>
        </p:spPr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65025" y="4445876"/>
            <a:ext cx="9612971" cy="913776"/>
          </a:xfrm>
        </p:spPr>
        <p:txBody>
          <a:bodyPr/>
          <a:lstStyle/>
          <a:p>
            <a:r>
              <a:rPr lang="uk-UA" dirty="0" smtClean="0"/>
              <a:t>      </a:t>
            </a:r>
            <a:r>
              <a:rPr lang="en-US" dirty="0" smtClean="0"/>
              <a:t>ANTONINAKRTV@GMAIL.COM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1263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ПРОБЛЕМИ ДО ОБГОВОРЕННЯ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371600" y="2608728"/>
            <a:ext cx="9601200" cy="3258671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uk-UA" sz="2800" dirty="0" smtClean="0">
                <a:latin typeface="Arial Black" panose="020B0A04020102020204" pitchFamily="34" charset="0"/>
              </a:rPr>
              <a:t>ОРГАНІЗАЦІЙНІ ІННОВАЦІЇ</a:t>
            </a:r>
          </a:p>
          <a:p>
            <a:pPr marL="457200" indent="-457200">
              <a:buAutoNum type="arabicPeriod"/>
            </a:pPr>
            <a:r>
              <a:rPr lang="uk-UA" sz="2800" dirty="0" smtClean="0">
                <a:latin typeface="Arial Black" panose="020B0A04020102020204" pitchFamily="34" charset="0"/>
              </a:rPr>
              <a:t>СОЦІАЛЬНІ ІННОВАЦІЇ</a:t>
            </a:r>
          </a:p>
          <a:p>
            <a:pPr marL="457200" indent="-457200">
              <a:buAutoNum type="arabicPeriod"/>
            </a:pPr>
            <a:r>
              <a:rPr lang="uk-UA" sz="2800" dirty="0" smtClean="0">
                <a:latin typeface="Arial Black" panose="020B0A04020102020204" pitchFamily="34" charset="0"/>
              </a:rPr>
              <a:t>ІНФРАСТРУКТУРНІ ІННОВАЦІЇ</a:t>
            </a:r>
          </a:p>
          <a:p>
            <a:pPr marL="457200" indent="-457200">
              <a:buAutoNum type="arabicPeriod"/>
            </a:pPr>
            <a:r>
              <a:rPr lang="uk-UA" sz="2800" dirty="0" smtClean="0">
                <a:latin typeface="Arial Black" panose="020B0A04020102020204" pitchFamily="34" charset="0"/>
              </a:rPr>
              <a:t>ТЕХНОЛОГІЧНІ ІННОВАЦІЇ</a:t>
            </a:r>
          </a:p>
          <a:p>
            <a:pPr marL="457200" indent="-457200">
              <a:buAutoNum type="arabicPeriod"/>
            </a:pPr>
            <a:r>
              <a:rPr lang="uk-UA" sz="2800" dirty="0" smtClean="0">
                <a:latin typeface="Arial Black" panose="020B0A04020102020204" pitchFamily="34" charset="0"/>
              </a:rPr>
              <a:t>ЕКОНОМІЧНІ ІННОВАЦІЇ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3580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  НАПРЯМКИ </a:t>
            </a:r>
            <a:r>
              <a:rPr lang="uk-UA" smtClean="0"/>
              <a:t>ДОПОМОГИ У </a:t>
            </a:r>
            <a:r>
              <a:rPr lang="uk-UA" dirty="0" smtClean="0"/>
              <a:t>ВІДНОВЛЕННІ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ТУРИСТИЧНОЇ  ГАЛУЗІ В КРАЇНАХ ЄС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382814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Arial Black" panose="020B0A04020102020204" pitchFamily="34" charset="0"/>
              </a:rPr>
              <a:t>СПРИЯТИ ВЛИВАННЮ ЛІКВІДНОСТІ В ТУРИСТИЧНИЙ БІЗНЕС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ЗБІЛЬШИТИ МІСЦЕВИЙ ПОПИТ НА ТУРИСТИЧНІ ПОСЛУГИ ЗА ДОПОМОГОЮ ВАУЧЕРНИХ СХЕМ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СТВОРИТИ ПРОГРАМИ СУБСИДІЙ НА ВІДПОЧИНОК ДЛЯ ВІТЧИЗНЯНИХ ТУРИСТІВ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ЗДІЙСНЮВАТИ ІНВЕСТИЦІЇ В ЦИФРОВІ РІШЕННЯ ДЛЯ ЗАМІНИ ЛЮДЕСЬКИХ КОНТАКТІВ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ПЕРЕФОРМАТУВАТИ ГРУПОВІ ПОДОРОЖІ ДЛЯ ВІДПОЧИНКУ З СОЦІАЛЬНОЮ ДИСТАНЦІЄЮ </a:t>
            </a:r>
          </a:p>
          <a:p>
            <a:endParaRPr lang="ru-RU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214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73421"/>
            <a:ext cx="9601200" cy="1998279"/>
          </a:xfrm>
        </p:spPr>
        <p:txBody>
          <a:bodyPr/>
          <a:lstStyle/>
          <a:p>
            <a:r>
              <a:rPr lang="uk-UA" dirty="0" smtClean="0"/>
              <a:t>          ОРГАНІЗАЦІЙНІ ІННОВАЦІЇ В 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ГОТЕЛЬНОМУ ГОСПОДАРСТВІ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371600" y="1481959"/>
            <a:ext cx="9601200" cy="5265681"/>
          </a:xfrm>
        </p:spPr>
        <p:txBody>
          <a:bodyPr>
            <a:normAutofit fontScale="92500" lnSpcReduction="20000"/>
          </a:bodyPr>
          <a:lstStyle/>
          <a:p>
            <a:r>
              <a:rPr lang="uk-UA" sz="2400" dirty="0" smtClean="0">
                <a:latin typeface="Arial Black" panose="020B0A04020102020204" pitchFamily="34" charset="0"/>
              </a:rPr>
              <a:t>АУТСОРСИНГ - ЯК ПЕРЕДАЧА ПЕВНИХ ФУНКЦІЙ КОМПАНІЇ, СТОРОННІЙ ОРГАНІЗАЦІЇ, ЩО МАЮТЬ НЕОБХІДНУ КВАЛІФІКАЦІЮ ПРАЦІВНИКІВ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АУТСТАФФІНГ – ЯК ВИВІД ПЕРСОНАЛУ ЗА ШТАТ КОМПАНІЇ- ЗАМОВНИКА І ОФОРМЛЕННЯ ЙОГО У ШТАТ КОМПАНІЇ-ПРОВАЙДЕРА – СКОРОЧЕННЯ ТРУДОЗАТРАТ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КАДРОВИЙ ЛІЗИНГ  - ВИКОРИСТАННЯ ТИМЧАСОВИХ ПРАЦІВНИКІВ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ФРІЛАНСЕРСТВО- «ВІЛЬНА ЗАЙНЯТІСТЬ» -ЮРИСТИ, ЛІКАРІ, ПСИХОЛОГИ, БІЗНЕС-КОНСУЛЬТАНТИ, ПРОГРАМІСТИ, РЕКЛАМІСТИ, ЖУРНАЛІСТИ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КОУЧІНГ ЯК ВЗАЄМОДІЯ МІЖ КЕРІВНИКОМ ТА ПІДЛЕГЛИМ, ЯКА ПРИЗВОДИТЬ ДО ЗНАЧНОГО ЗРОСТАННЯ ЕФЕКТИВНОСТІ, МОТИВАЦІЇ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ДАУНШИФТІНГ – ЗМІНА СТРЕСОВОЇ КАР’ЄРИ НА МЕНШ ВІДПОВІДАЛЬНУ,ХОЧ І МЕНШ ОПЛАЧУВАНУ</a:t>
            </a:r>
          </a:p>
          <a:p>
            <a:endParaRPr lang="ru-RU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685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599" y="126124"/>
            <a:ext cx="9601201" cy="2045576"/>
          </a:xfrm>
        </p:spPr>
        <p:txBody>
          <a:bodyPr/>
          <a:lstStyle/>
          <a:p>
            <a:r>
              <a:rPr lang="uk-UA" dirty="0" smtClean="0"/>
              <a:t>            СОЦІАЛЬНІ ІННОВАЦІЇ В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    ІНДУСТРІЇ ГОСТИННОСТІ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98179" y="1450428"/>
            <a:ext cx="10799380" cy="5407572"/>
          </a:xfrm>
        </p:spPr>
        <p:txBody>
          <a:bodyPr>
            <a:normAutofit/>
          </a:bodyPr>
          <a:lstStyle/>
          <a:p>
            <a:r>
              <a:rPr lang="uk-UA" sz="2800" dirty="0" smtClean="0">
                <a:latin typeface="Arial Black" panose="020B0A04020102020204" pitchFamily="34" charset="0"/>
              </a:rPr>
              <a:t>СОЦІАЛЬНА ІННОВАЦІЯ – ЦЕ ЗМІНИ СПРЯМОВАНІ НА ПОЗИТИВНІ ПЕРЕТВОРЕННЯ В СОЦІАЛЬНІЙ СФЕРІ НА КОРИСТЬ ПЕРСОНАЛУ І СУСПІЛЬСТВА</a:t>
            </a:r>
          </a:p>
          <a:p>
            <a:r>
              <a:rPr lang="uk-UA" sz="2800" dirty="0" smtClean="0">
                <a:latin typeface="Arial Black" panose="020B0A04020102020204" pitchFamily="34" charset="0"/>
              </a:rPr>
              <a:t>ВНУТРІШНІ СОЦІАЛЬНІ ІННОВАЦІЇ: ПОДЯКИ, ГРАМОТИ, ПОДАРУНКИ, КРАЩИЙ ЗА ФАХОМ, БЕЗКОШТОВНЕ ХАРЧУВАННЯ, МЕДИЧНА СТРАХОВКА, НАВЧАННЯ ПЕРСОНАЛУ</a:t>
            </a:r>
          </a:p>
          <a:p>
            <a:r>
              <a:rPr lang="uk-UA" sz="2800" dirty="0" smtClean="0">
                <a:latin typeface="Arial Black" panose="020B0A04020102020204" pitchFamily="34" charset="0"/>
              </a:rPr>
              <a:t>ЗОВНІШНІ СОЦІАЛЬНІ ІННОВАЦІЇ : СПОНСОРСТВО, МЕЦЕНАТСТВО, БЛАГОДІЙНА ДІЯЛЬНІСТЬ, ПІДВИЩЕННЯ ЦІНОВОЇ ДОСТУПНОСТІ, СОЦІАЛЬНИЙ ІМІДЖ ГОТЕЛЮ</a:t>
            </a:r>
          </a:p>
          <a:p>
            <a:endParaRPr lang="ru-RU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229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38503"/>
          </a:xfrm>
        </p:spPr>
        <p:txBody>
          <a:bodyPr>
            <a:normAutofit/>
          </a:bodyPr>
          <a:lstStyle/>
          <a:p>
            <a:r>
              <a:rPr lang="uk-UA" sz="2800" dirty="0" smtClean="0">
                <a:latin typeface="Arial Black" panose="020B0A04020102020204" pitchFamily="34" charset="0"/>
              </a:rPr>
              <a:t>       СОЦІАЛЬНИЙ ІМІДЖ ПІДПРИЄМСТВА</a:t>
            </a:r>
            <a:endParaRPr lang="ru-RU" sz="2800" dirty="0">
              <a:latin typeface="Arial Black" panose="020B0A04020102020204" pitchFamily="34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371600" y="1324303"/>
            <a:ext cx="10673254" cy="5533697"/>
          </a:xfrm>
        </p:spPr>
        <p:txBody>
          <a:bodyPr>
            <a:normAutofit/>
          </a:bodyPr>
          <a:lstStyle/>
          <a:p>
            <a:r>
              <a:rPr lang="uk-UA" sz="2800" dirty="0" smtClean="0">
                <a:latin typeface="Arial Black" panose="020B0A04020102020204" pitchFamily="34" charset="0"/>
              </a:rPr>
              <a:t>ГОТЕЛЬНІ КОМПЛЕКСИ БЕРУТЬ УЧАСТЬ У ПАЙОВОМУ БУДІВНИЦТВІ ЖИТЛА, ЦЕНТРІВ ДОЗВІЛЛЯ, ЛІКУВАЛЬНО-ОЗДОРОВЧИХ КОМПЛЕКСІВ, НАДАЮТЬ ФІНАНСОВУ ПІДТРИМКУ ФОНДАМ ЗАХИСТУ ПРИРОДИ, КУЛЬТУРНИМ ЦЕНТРАМ, АРХЕОЛОГІЧНИМ РОЗКОПКАМ</a:t>
            </a:r>
          </a:p>
          <a:p>
            <a:r>
              <a:rPr lang="uk-UA" sz="2800" dirty="0" smtClean="0">
                <a:latin typeface="Arial Black" panose="020B0A04020102020204" pitchFamily="34" charset="0"/>
              </a:rPr>
              <a:t>ЕКОЛОГІЧНА ПОЛІТИКА В ГОТЕЛЯХ ЯК ПРОСУВАННЯ «ЗЕЛЕНИХ ТЕХНОЛОГІЙ» , ЩО СПРЯМОВАНІ НА ВТІЛЕННЯ ІДЕЇ ОХОРОНИ НАВКОЛИШНЬОГО СЕРЕДОВИЩА  - МІЖНАРОДНА ОРГАНІЗАЦІЯ </a:t>
            </a:r>
            <a:r>
              <a:rPr lang="en-US" sz="2800" dirty="0" smtClean="0">
                <a:latin typeface="Arial Black" panose="020B0A04020102020204" pitchFamily="34" charset="0"/>
              </a:rPr>
              <a:t>- TRAVELIFE SUSTAINABILITY SYSTEM – </a:t>
            </a:r>
            <a:r>
              <a:rPr lang="uk-UA" sz="2800" dirty="0" smtClean="0">
                <a:latin typeface="Arial Black" panose="020B0A04020102020204" pitchFamily="34" charset="0"/>
              </a:rPr>
              <a:t>ЗДІЙСНЮЄ ЕКОЛОГІЧНИЙ АУДИТ</a:t>
            </a:r>
            <a:endParaRPr lang="ru-RU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566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3848" y="189186"/>
            <a:ext cx="10279118" cy="662152"/>
          </a:xfrm>
        </p:spPr>
        <p:txBody>
          <a:bodyPr>
            <a:normAutofit/>
          </a:bodyPr>
          <a:lstStyle/>
          <a:p>
            <a:r>
              <a:rPr lang="uk-UA" sz="2800" dirty="0" smtClean="0">
                <a:latin typeface="Arial Black" panose="020B0A04020102020204" pitchFamily="34" charset="0"/>
              </a:rPr>
              <a:t> ІНФРАСТРУКТУРНІ ІННОВАЦІЇ В ГОТЕЛЯХ</a:t>
            </a:r>
            <a:endParaRPr lang="ru-RU" sz="2800" dirty="0">
              <a:latin typeface="Arial Black" panose="020B0A04020102020204" pitchFamily="34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72055" y="1056290"/>
            <a:ext cx="10830911" cy="5423337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Arial Black" panose="020B0A04020102020204" pitchFamily="34" charset="0"/>
              </a:rPr>
              <a:t>КОМП’ЮТЕРНІ, ІНФОРМАЦІЙНІ СИСТЕМИ БРОНЮВАННЯ  - </a:t>
            </a:r>
            <a:r>
              <a:rPr lang="en-US" sz="2400" dirty="0" smtClean="0">
                <a:latin typeface="Arial Black" panose="020B0A04020102020204" pitchFamily="34" charset="0"/>
              </a:rPr>
              <a:t>AMADEUS  SABRE  WORLDSPAN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ВСТАНОВЛЕННЯ ЕНЕРГОЗБЕРІГАЮЧИХ ТЕХНОЛОГІЙ- СИСТЕМА ОПАЛЕННЯ, ПОДАЧІ ВОДИ, СОНЯЧНІ БАТАРЕЇ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ЗАСТОСУВАННЯ КЛІРИНГОВИХ ТЕХНОЛОГІЙ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ВИКОРИСТАННЯ ЕКОЛОГІЧНИХ МАТЕРІАЛІВ: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ТЕРМОІЗОЛЯЦІЙНІ МАТЕРІАЛИ – ТЕПЛА ШТУКАТУРКА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ЗВУКОІЗОЛЯЦІЯ – СКЛОВАТА АБО МІНЕРАЛЬНА ВАТА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ІННОВАЦІЇ В ЗАБЕЗПЕЧЕННІ БЕЗПЕКИ ГОТЕЛІВ СПРЯМОВАНІ НА ВИЯВЛЕННЯ, ПОПЕРЕДЖЕННЯ, ОСЛАБЛЕННЯ НЕБЕЗПЕК; ЗАБЕЗПЕЧЕННЯ ЗАХИЩЕНОСТІ ДІЯЛЬНОСТІ ГОТЕЛЮ, СПІВРОБІТНИКІВ, ГОСТЕЙ</a:t>
            </a:r>
            <a:endParaRPr lang="ru-RU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752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0"/>
            <a:ext cx="9601200" cy="2171700"/>
          </a:xfrm>
        </p:spPr>
        <p:txBody>
          <a:bodyPr/>
          <a:lstStyle/>
          <a:p>
            <a:r>
              <a:rPr lang="uk-UA" dirty="0" smtClean="0"/>
              <a:t>   ВИСОКОТЕХНОЛОГІЧНІ НОВИНКИ В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      ІНФРАСТРУКТУРІ ГОТЕЛІВ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371600" y="1292772"/>
            <a:ext cx="10594428" cy="5565228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Arial Black" panose="020B0A04020102020204" pitchFamily="34" charset="0"/>
              </a:rPr>
              <a:t>INTERACTIVE TV SYSTEM </a:t>
            </a:r>
            <a:r>
              <a:rPr lang="uk-UA" sz="2400" dirty="0" smtClean="0">
                <a:latin typeface="Arial Black" panose="020B0A04020102020204" pitchFamily="34" charset="0"/>
              </a:rPr>
              <a:t>: </a:t>
            </a:r>
            <a:r>
              <a:rPr lang="en-US" sz="2400" dirty="0" smtClean="0">
                <a:latin typeface="Arial Black" panose="020B0A04020102020204" pitchFamily="34" charset="0"/>
              </a:rPr>
              <a:t>EASY TV</a:t>
            </a:r>
            <a:r>
              <a:rPr lang="uk-UA" sz="2400" dirty="0" smtClean="0">
                <a:latin typeface="Arial Black" panose="020B0A04020102020204" pitchFamily="34" charset="0"/>
              </a:rPr>
              <a:t>, ВИКОРИСТОВУЮТЬ НЕДОРОГІ ГОТЕЛІ, КЛАСИЧНА ІНТЕРАКТИВНА СИСТЕМА,</a:t>
            </a:r>
            <a:r>
              <a:rPr lang="en-US" sz="2400" dirty="0" smtClean="0">
                <a:latin typeface="Arial Black" panose="020B0A04020102020204" pitchFamily="34" charset="0"/>
              </a:rPr>
              <a:t> IPTV</a:t>
            </a:r>
            <a:r>
              <a:rPr lang="uk-UA" sz="2400" dirty="0" smtClean="0">
                <a:latin typeface="Arial Black" panose="020B0A04020102020204" pitchFamily="34" charset="0"/>
              </a:rPr>
              <a:t> – НОВІТНЯ СИСТЕМА НА БАЗІ ЦИФРОВИХ ТЕХНОЛОГІЙ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ШВИДКІСНИЙ БЕЗДРОТОВИЙ ДОСТУП ДО </a:t>
            </a:r>
            <a:r>
              <a:rPr lang="en-US" sz="2400" dirty="0" smtClean="0">
                <a:latin typeface="Arial Black" panose="020B0A04020102020204" pitchFamily="34" charset="0"/>
              </a:rPr>
              <a:t>INTERNETCONNE</a:t>
            </a:r>
            <a:endParaRPr lang="uk-UA" sz="2400" dirty="0" smtClean="0">
              <a:latin typeface="Arial Black" panose="020B0A04020102020204" pitchFamily="34" charset="0"/>
            </a:endParaRPr>
          </a:p>
          <a:p>
            <a:r>
              <a:rPr lang="uk-UA" sz="2400" dirty="0" smtClean="0">
                <a:latin typeface="Arial Black" panose="020B0A04020102020204" pitchFamily="34" charset="0"/>
              </a:rPr>
              <a:t>СИСТЕМА КЕРУВАННЯ ЕЛЕКТРОЕНЕРГІЄЮ, ЩО ЗНИЖУЄ ВИТРАТИ НА 30%</a:t>
            </a:r>
            <a:endParaRPr lang="en-US" sz="2400" dirty="0" smtClean="0">
              <a:latin typeface="Arial Black" panose="020B0A04020102020204" pitchFamily="34" charset="0"/>
            </a:endParaRPr>
          </a:p>
          <a:p>
            <a:r>
              <a:rPr lang="en-US" sz="2400" dirty="0" smtClean="0">
                <a:latin typeface="Arial Black" panose="020B0A04020102020204" pitchFamily="34" charset="0"/>
              </a:rPr>
              <a:t>CONNECTIVITY PANEL –</a:t>
            </a:r>
            <a:r>
              <a:rPr lang="uk-UA" sz="2400" dirty="0" smtClean="0">
                <a:latin typeface="Arial Black" panose="020B0A04020102020204" pitchFamily="34" charset="0"/>
              </a:rPr>
              <a:t> ВИНОСНА ПАНЕЛЬ АУДІО- ВІДЕО РОЗНІМАЧІВ, МЕДІАХАБ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ДВЕРНИЙ ЗАМОК З РАДІОЧАСТОТНОЮ ІДЕНТИФІКАЦІЄЮ</a:t>
            </a:r>
          </a:p>
          <a:p>
            <a:r>
              <a:rPr lang="uk-UA" sz="2400" dirty="0" smtClean="0">
                <a:latin typeface="Arial Black" panose="020B0A04020102020204" pitchFamily="34" charset="0"/>
              </a:rPr>
              <a:t>СИСТЕМА КЕРУВАННЯ ВНУТРІШНІМИ СЛУЖБАМИ ГОТЕЛЮ </a:t>
            </a:r>
            <a:r>
              <a:rPr lang="en-US" sz="2400" dirty="0" smtClean="0">
                <a:latin typeface="Arial Black" panose="020B0A04020102020204" pitchFamily="34" charset="0"/>
              </a:rPr>
              <a:t>– BACK- OFFICE</a:t>
            </a:r>
            <a:endParaRPr lang="uk-UA" sz="2400" dirty="0" smtClean="0">
              <a:latin typeface="Arial Black" panose="020B0A04020102020204" pitchFamily="34" charset="0"/>
            </a:endParaRPr>
          </a:p>
          <a:p>
            <a:endParaRPr lang="uk-UA" sz="2400" dirty="0" smtClean="0">
              <a:latin typeface="Arial Black" panose="020B0A04020102020204" pitchFamily="34" charset="0"/>
            </a:endParaRPr>
          </a:p>
          <a:p>
            <a:endParaRPr lang="ru-RU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338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latin typeface="Arial Black" panose="020B0A04020102020204" pitchFamily="34" charset="0"/>
              </a:rPr>
              <a:t>       ІНДУСТРІЯ ГОСТИННОСТІ ТА ТЕХНОЛОГІЧНІ </a:t>
            </a:r>
            <a:br>
              <a:rPr lang="uk-UA" sz="2400" dirty="0" smtClean="0">
                <a:latin typeface="Arial Black" panose="020B0A04020102020204" pitchFamily="34" charset="0"/>
              </a:rPr>
            </a:br>
            <a:r>
              <a:rPr lang="uk-UA" sz="2400" dirty="0" smtClean="0">
                <a:latin typeface="Arial Black" panose="020B0A04020102020204" pitchFamily="34" charset="0"/>
              </a:rPr>
              <a:t/>
            </a:r>
            <a:br>
              <a:rPr lang="uk-UA" sz="2400" dirty="0" smtClean="0">
                <a:latin typeface="Arial Black" panose="020B0A04020102020204" pitchFamily="34" charset="0"/>
              </a:rPr>
            </a:br>
            <a:r>
              <a:rPr lang="uk-UA" sz="2400" dirty="0">
                <a:latin typeface="Arial Black" panose="020B0A04020102020204" pitchFamily="34" charset="0"/>
              </a:rPr>
              <a:t> </a:t>
            </a:r>
            <a:r>
              <a:rPr lang="uk-UA" sz="2400" dirty="0" smtClean="0">
                <a:latin typeface="Arial Black" panose="020B0A04020102020204" pitchFamily="34" charset="0"/>
              </a:rPr>
              <a:t>                                   ІННОВАЦІЇ</a:t>
            </a:r>
            <a:endParaRPr lang="ru-RU" sz="2400" dirty="0">
              <a:latin typeface="Arial Black" panose="020B0A04020102020204" pitchFamily="34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sz="2800" dirty="0" smtClean="0">
                <a:latin typeface="Arial Black" panose="020B0A04020102020204" pitchFamily="34" charset="0"/>
              </a:rPr>
              <a:t>КАРДИНАЛЬНЕ ПЕРЕНАЛАШТУВАННЯ </a:t>
            </a:r>
            <a:r>
              <a:rPr lang="en-US" sz="2800" dirty="0" smtClean="0">
                <a:latin typeface="Arial Black" panose="020B0A04020102020204" pitchFamily="34" charset="0"/>
              </a:rPr>
              <a:t>WI-FI</a:t>
            </a:r>
            <a:endParaRPr lang="uk-UA" sz="2800" dirty="0" smtClean="0">
              <a:latin typeface="Arial Black" panose="020B0A04020102020204" pitchFamily="34" charset="0"/>
            </a:endParaRPr>
          </a:p>
          <a:p>
            <a:r>
              <a:rPr lang="uk-UA" sz="2800" dirty="0" smtClean="0">
                <a:latin typeface="Arial Black" panose="020B0A04020102020204" pitchFamily="34" charset="0"/>
              </a:rPr>
              <a:t>ЦИФРОВІ КОНФЕРЕНЦ-ЗАЛИ</a:t>
            </a:r>
          </a:p>
          <a:p>
            <a:r>
              <a:rPr lang="uk-UA" sz="2800" dirty="0" smtClean="0">
                <a:latin typeface="Arial Black" panose="020B0A04020102020204" pitchFamily="34" charset="0"/>
              </a:rPr>
              <a:t>АВТОМАТИЗАЦІЯ ТА МОБІЛЬНИЙ ЗВ’ЯЗОК</a:t>
            </a:r>
          </a:p>
          <a:p>
            <a:r>
              <a:rPr lang="uk-UA" sz="2800" dirty="0" smtClean="0">
                <a:latin typeface="Arial Black" panose="020B0A04020102020204" pitchFamily="34" charset="0"/>
              </a:rPr>
              <a:t>«КИШЕНЬКОВИЙ КОНС’ЄРЖ»</a:t>
            </a:r>
          </a:p>
          <a:p>
            <a:r>
              <a:rPr lang="uk-UA" sz="2800" dirty="0" smtClean="0">
                <a:latin typeface="Arial Black" panose="020B0A04020102020204" pitchFamily="34" charset="0"/>
              </a:rPr>
              <a:t>ТЕХНОЛОГІЯ БЛИЗЬКОЇ КОМУНІКАЦІЇ </a:t>
            </a:r>
            <a:r>
              <a:rPr lang="en-US" sz="2800" dirty="0" smtClean="0">
                <a:latin typeface="Arial Black" panose="020B0A04020102020204" pitchFamily="34" charset="0"/>
              </a:rPr>
              <a:t>NFC (NEAR FIELD COMMUNICATION)</a:t>
            </a:r>
          </a:p>
          <a:p>
            <a:r>
              <a:rPr lang="uk-UA" sz="2800" dirty="0" smtClean="0">
                <a:latin typeface="Arial Black" panose="020B0A04020102020204" pitchFamily="34" charset="0"/>
              </a:rPr>
              <a:t>РОБОТИ ТА ІНФРАЧЕРВОНІ СЕНСОРИ</a:t>
            </a:r>
            <a:endParaRPr lang="ru-RU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11354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TM10001105[[fn=Обтинання]]</Template>
  <TotalTime>216</TotalTime>
  <Words>698</Words>
  <Application>Microsoft Office PowerPoint</Application>
  <PresentationFormat>Широкий екран</PresentationFormat>
  <Paragraphs>98</Paragraphs>
  <Slides>16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16</vt:i4>
      </vt:variant>
    </vt:vector>
  </HeadingPairs>
  <TitlesOfParts>
    <vt:vector size="19" baseType="lpstr">
      <vt:lpstr>Arial Black</vt:lpstr>
      <vt:lpstr>Franklin Gothic Book</vt:lpstr>
      <vt:lpstr>Crop</vt:lpstr>
      <vt:lpstr>ІННОВАЦІЙНІ ПРОЦЕСИ В ГРБ </vt:lpstr>
      <vt:lpstr>         ПРОБЛЕМИ ДО ОБГОВОРЕННЯ</vt:lpstr>
      <vt:lpstr>  НАПРЯМКИ ДОПОМОГИ У ВІДНОВЛЕННІ       ТУРИСТИЧНОЇ  ГАЛУЗІ В КРАЇНАХ ЄС</vt:lpstr>
      <vt:lpstr>          ОРГАНІЗАЦІЙНІ ІННОВАЦІЇ В            ГОТЕЛЬНОМУ ГОСПОДАРСТВІ</vt:lpstr>
      <vt:lpstr>            СОЦІАЛЬНІ ІННОВАЦІЇ В              ІНДУСТРІЇ ГОСТИННОСТІ</vt:lpstr>
      <vt:lpstr>       СОЦІАЛЬНИЙ ІМІДЖ ПІДПРИЄМСТВА</vt:lpstr>
      <vt:lpstr> ІНФРАСТРУКТУРНІ ІННОВАЦІЇ В ГОТЕЛЯХ</vt:lpstr>
      <vt:lpstr>   ВИСОКОТЕХНОЛОГІЧНІ НОВИНКИ В          ІНФРАСТРУКТУРІ ГОТЕЛІВ</vt:lpstr>
      <vt:lpstr>       ІНДУСТРІЯ ГОСТИННОСТІ ТА ТЕХНОЛОГІЧНІ                                       ІННОВАЦІЇ</vt:lpstr>
      <vt:lpstr>                ПРОДОВЖЕННЯ</vt:lpstr>
      <vt:lpstr>             ЕКОНОМІЧНІ ІННОВАЦІЇ В                 ІНДУСТРІЇ ГОСТИННОСТІ</vt:lpstr>
      <vt:lpstr>    ПРОБЛЕМИ У ПРОГНОЗУВАННІ ТА   ПЛАНУВАННІ РОЗВИТКУ ГБР УКРАЇНИ</vt:lpstr>
      <vt:lpstr>              РЕЗУЛЬТАТ ВПРОВАДЖЕННЯ ЕКОНОМІЧНИХ ІННОВАЦІЙ – ВІДПОВІДІ                      НА ТАКІ ПИТАННЯ</vt:lpstr>
      <vt:lpstr>Презентація PowerPoint</vt:lpstr>
      <vt:lpstr>         КОМПЛЕКСНИЙ ЕФЕКТ ВІД     ВПРОВАДЖЕННЯ ІННОВАЦІЙ В ГРБ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ІННОВАЦІЙНІ ПРОЦЕСИ В ГРБ</dc:title>
  <dc:creator>Пользователь</dc:creator>
  <cp:lastModifiedBy>Пользователь</cp:lastModifiedBy>
  <cp:revision>23</cp:revision>
  <dcterms:created xsi:type="dcterms:W3CDTF">2021-02-09T18:19:58Z</dcterms:created>
  <dcterms:modified xsi:type="dcterms:W3CDTF">2021-02-10T11:52:31Z</dcterms:modified>
</cp:coreProperties>
</file>