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C2137-584F-488F-A921-4442A390A49B}" type="datetimeFigureOut">
              <a:rPr lang="uk-UA" smtClean="0"/>
              <a:t>13.09.2023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EFF6D-E1EB-4EB0-8F76-DAF9791D84C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38670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C2137-584F-488F-A921-4442A390A49B}" type="datetimeFigureOut">
              <a:rPr lang="uk-UA" smtClean="0"/>
              <a:t>13.09.2023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EFF6D-E1EB-4EB0-8F76-DAF9791D84C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50050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C2137-584F-488F-A921-4442A390A49B}" type="datetimeFigureOut">
              <a:rPr lang="uk-UA" smtClean="0"/>
              <a:t>13.09.2023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EFF6D-E1EB-4EB0-8F76-DAF9791D84C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92488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C2137-584F-488F-A921-4442A390A49B}" type="datetimeFigureOut">
              <a:rPr lang="uk-UA" smtClean="0"/>
              <a:t>13.09.2023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EFF6D-E1EB-4EB0-8F76-DAF9791D84C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51892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C2137-584F-488F-A921-4442A390A49B}" type="datetimeFigureOut">
              <a:rPr lang="uk-UA" smtClean="0"/>
              <a:t>13.09.2023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EFF6D-E1EB-4EB0-8F76-DAF9791D84C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09993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C2137-584F-488F-A921-4442A390A49B}" type="datetimeFigureOut">
              <a:rPr lang="uk-UA" smtClean="0"/>
              <a:t>13.09.2023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EFF6D-E1EB-4EB0-8F76-DAF9791D84C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82488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C2137-584F-488F-A921-4442A390A49B}" type="datetimeFigureOut">
              <a:rPr lang="uk-UA" smtClean="0"/>
              <a:t>13.09.2023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EFF6D-E1EB-4EB0-8F76-DAF9791D84C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58569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C2137-584F-488F-A921-4442A390A49B}" type="datetimeFigureOut">
              <a:rPr lang="uk-UA" smtClean="0"/>
              <a:t>13.09.2023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EFF6D-E1EB-4EB0-8F76-DAF9791D84C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01088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C2137-584F-488F-A921-4442A390A49B}" type="datetimeFigureOut">
              <a:rPr lang="uk-UA" smtClean="0"/>
              <a:t>13.09.2023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EFF6D-E1EB-4EB0-8F76-DAF9791D84C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11200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C2137-584F-488F-A921-4442A390A49B}" type="datetimeFigureOut">
              <a:rPr lang="uk-UA" smtClean="0"/>
              <a:t>13.09.2023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EFF6D-E1EB-4EB0-8F76-DAF9791D84C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90620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C2137-584F-488F-A921-4442A390A49B}" type="datetimeFigureOut">
              <a:rPr lang="uk-UA" smtClean="0"/>
              <a:t>13.09.2023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EFF6D-E1EB-4EB0-8F76-DAF9791D84C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88994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C2137-584F-488F-A921-4442A390A49B}" type="datetimeFigureOut">
              <a:rPr lang="uk-UA" smtClean="0"/>
              <a:t>13.09.2023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EFF6D-E1EB-4EB0-8F76-DAF9791D84C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44897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A0%D0%B0%D0%B4%D0%BE%D0%BD" TargetMode="External"/><Relationship Id="rId2" Type="http://schemas.openxmlformats.org/officeDocument/2006/relationships/hyperlink" Target="https://uk.wikipedia.org/wiki/%D0%9C%D1%96%D0%BB%D1%96-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A%D0%BE%D0%BC%D0%BF'%D1%8E%D1%82%D0%B5%D1%80%D0%BD%D0%B0_%D1%82%D0%BE%D0%BC%D0%BE%D0%B3%D1%80%D0%B0%D1%84%D1%96%D1%8F" TargetMode="External"/><Relationship Id="rId2" Type="http://schemas.openxmlformats.org/officeDocument/2006/relationships/hyperlink" Target="https://uk.wikipedia.org/wiki/%D0%A0%D0%B5%D0%BD%D1%82%D0%B3%D0%B5%D0%BD%D0%BE%D1%81%D0%BA%D0%BE%D0%BF%D1%96%D1%8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ОДИНИЦІ ВИМІРУ РАДІОАКТИВНОГО ВПЛИВУ</a:t>
            </a:r>
            <a:endParaRPr lang="uk-UA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228150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625" y="112735"/>
            <a:ext cx="11736887" cy="663879"/>
          </a:xfrm>
        </p:spPr>
        <p:txBody>
          <a:bodyPr>
            <a:normAutofit/>
          </a:bodyPr>
          <a:lstStyle/>
          <a:p>
            <a:r>
              <a:rPr lang="ru-RU" sz="3600" dirty="0" err="1">
                <a:solidFill>
                  <a:srgbClr val="7030A0"/>
                </a:solidFill>
                <a:latin typeface="Arial Black" panose="020B0A04020102020204" pitchFamily="34" charset="0"/>
              </a:rPr>
              <a:t>Допустимі</a:t>
            </a:r>
            <a:r>
              <a:rPr lang="ru-RU" sz="3600" dirty="0">
                <a:solidFill>
                  <a:srgbClr val="7030A0"/>
                </a:solidFill>
                <a:latin typeface="Arial Black" panose="020B0A04020102020204" pitchFamily="34" charset="0"/>
              </a:rPr>
              <a:t> та </a:t>
            </a:r>
            <a:r>
              <a:rPr lang="ru-RU" sz="3600" dirty="0" err="1">
                <a:solidFill>
                  <a:srgbClr val="7030A0"/>
                </a:solidFill>
                <a:latin typeface="Arial Black" panose="020B0A04020102020204" pitchFamily="34" charset="0"/>
              </a:rPr>
              <a:t>смертельні</a:t>
            </a:r>
            <a:r>
              <a:rPr lang="ru-RU" sz="3600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sz="3600" dirty="0" err="1">
                <a:solidFill>
                  <a:srgbClr val="7030A0"/>
                </a:solidFill>
                <a:latin typeface="Arial Black" panose="020B0A04020102020204" pitchFamily="34" charset="0"/>
              </a:rPr>
              <a:t>дози</a:t>
            </a:r>
            <a:r>
              <a:rPr lang="ru-RU" sz="3600" dirty="0">
                <a:solidFill>
                  <a:srgbClr val="7030A0"/>
                </a:solidFill>
                <a:latin typeface="Arial Black" panose="020B0A04020102020204" pitchFamily="34" charset="0"/>
              </a:rPr>
              <a:t> для людини</a:t>
            </a:r>
            <a:endParaRPr lang="uk-UA" sz="36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51352" y="776614"/>
            <a:ext cx="11185743" cy="5924811"/>
          </a:xfrm>
        </p:spPr>
        <p:txBody>
          <a:bodyPr>
            <a:normAutofit lnSpcReduction="10000"/>
          </a:bodyPr>
          <a:lstStyle/>
          <a:p>
            <a:r>
              <a:rPr lang="ru-RU" dirty="0" err="1"/>
              <a:t>Середньосвітова</a:t>
            </a:r>
            <a:r>
              <a:rPr lang="ru-RU" dirty="0"/>
              <a:t> доза </a:t>
            </a:r>
            <a:r>
              <a:rPr lang="ru-RU" dirty="0" err="1"/>
              <a:t>опромінення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природних</a:t>
            </a:r>
            <a:r>
              <a:rPr lang="ru-RU" dirty="0"/>
              <a:t> </a:t>
            </a:r>
            <a:r>
              <a:rPr lang="ru-RU" dirty="0" err="1"/>
              <a:t>джерел</a:t>
            </a:r>
            <a:r>
              <a:rPr lang="ru-RU" dirty="0"/>
              <a:t>, </a:t>
            </a:r>
            <a:r>
              <a:rPr lang="ru-RU" dirty="0" err="1"/>
              <a:t>накопичена</a:t>
            </a:r>
            <a:r>
              <a:rPr lang="ru-RU" dirty="0"/>
              <a:t> душу </a:t>
            </a:r>
            <a:r>
              <a:rPr lang="ru-RU" dirty="0" err="1"/>
              <a:t>населення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року, </a:t>
            </a:r>
            <a:r>
              <a:rPr lang="ru-RU" dirty="0" err="1"/>
              <a:t>дорівнює</a:t>
            </a:r>
            <a:r>
              <a:rPr lang="ru-RU" dirty="0"/>
              <a:t> 2,4 </a:t>
            </a:r>
            <a:r>
              <a:rPr lang="ru-RU" dirty="0" err="1">
                <a:hlinkClick r:id="rId2" tooltip="Мілі-"/>
              </a:rPr>
              <a:t>мілі</a:t>
            </a:r>
            <a:r>
              <a:rPr lang="ru-RU" dirty="0"/>
              <a:t>-Зв, з </a:t>
            </a:r>
            <a:r>
              <a:rPr lang="ru-RU" dirty="0" err="1"/>
              <a:t>розкидом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1 до 10 </a:t>
            </a:r>
            <a:r>
              <a:rPr lang="ru-RU" dirty="0">
                <a:hlinkClick r:id="rId2" tooltip="Мілі-"/>
              </a:rPr>
              <a:t>м</a:t>
            </a:r>
            <a:r>
              <a:rPr lang="ru-RU" dirty="0"/>
              <a:t> </a:t>
            </a:r>
            <a:r>
              <a:rPr lang="ru-RU" dirty="0" smtClean="0"/>
              <a:t>Зв.</a:t>
            </a:r>
          </a:p>
          <a:p>
            <a:r>
              <a:rPr lang="uk-UA" dirty="0" smtClean="0"/>
              <a:t>0,4 </a:t>
            </a:r>
            <a:r>
              <a:rPr lang="uk-UA" dirty="0" err="1"/>
              <a:t>мЗв</a:t>
            </a:r>
            <a:r>
              <a:rPr lang="uk-UA" dirty="0"/>
              <a:t> - від космічних променів (від 0,3 до 1,0 </a:t>
            </a:r>
            <a:r>
              <a:rPr lang="uk-UA" dirty="0" err="1"/>
              <a:t>мЗв</a:t>
            </a:r>
            <a:r>
              <a:rPr lang="uk-UA" dirty="0"/>
              <a:t>, залежно від висоти над рівнем моря);</a:t>
            </a:r>
          </a:p>
          <a:p>
            <a:r>
              <a:rPr lang="uk-UA" dirty="0"/>
              <a:t>0,5 </a:t>
            </a:r>
            <a:r>
              <a:rPr lang="uk-UA" dirty="0" err="1"/>
              <a:t>мЗв</a:t>
            </a:r>
            <a:r>
              <a:rPr lang="uk-UA" dirty="0"/>
              <a:t> - від зовнішнього гамма-випромінювання (від 0,3 до 0,6 </a:t>
            </a:r>
            <a:r>
              <a:rPr lang="uk-UA" dirty="0" err="1"/>
              <a:t>мЗв</a:t>
            </a:r>
            <a:r>
              <a:rPr lang="uk-UA" dirty="0"/>
              <a:t>, залежно від радіонуклідного складу оточення - ґрунту, будматеріалів тощо);</a:t>
            </a:r>
          </a:p>
          <a:p>
            <a:r>
              <a:rPr lang="uk-UA" dirty="0"/>
              <a:t>1,2 </a:t>
            </a:r>
            <a:r>
              <a:rPr lang="uk-UA" dirty="0" err="1"/>
              <a:t>мЗв</a:t>
            </a:r>
            <a:r>
              <a:rPr lang="uk-UA" dirty="0"/>
              <a:t> внутрішнього опромінення від атмосферних радіонуклідів, що </a:t>
            </a:r>
            <a:r>
              <a:rPr lang="uk-UA" dirty="0" err="1"/>
              <a:t>інгалюються</a:t>
            </a:r>
            <a:r>
              <a:rPr lang="uk-UA" dirty="0"/>
              <a:t>, головним чином </a:t>
            </a:r>
            <a:r>
              <a:rPr lang="uk-UA" dirty="0">
                <a:hlinkClick r:id="rId3" tooltip="Радон"/>
              </a:rPr>
              <a:t>радону</a:t>
            </a:r>
            <a:r>
              <a:rPr lang="uk-UA" dirty="0"/>
              <a:t> (від 0,2 до 10 </a:t>
            </a:r>
            <a:r>
              <a:rPr lang="uk-UA" dirty="0" err="1"/>
              <a:t>мЗв</a:t>
            </a:r>
            <a:r>
              <a:rPr lang="uk-UA" dirty="0"/>
              <a:t>, залежно від місцевої концентрації радону в повітрі);</a:t>
            </a:r>
          </a:p>
          <a:p>
            <a:r>
              <a:rPr lang="uk-UA" dirty="0"/>
              <a:t>0,3 </a:t>
            </a:r>
            <a:r>
              <a:rPr lang="uk-UA" dirty="0" err="1"/>
              <a:t>мЗв</a:t>
            </a:r>
            <a:r>
              <a:rPr lang="uk-UA" dirty="0"/>
              <a:t> внутрішнього опромінення від інкорпорованих радіонуклідів (від 0,2 до 0,8 </a:t>
            </a:r>
            <a:r>
              <a:rPr lang="uk-UA" dirty="0" err="1"/>
              <a:t>мЗв</a:t>
            </a:r>
            <a:r>
              <a:rPr lang="uk-UA" dirty="0"/>
              <a:t>, залежно від радіонуклідного складу харчових продуктів та води).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218122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209" y="365125"/>
            <a:ext cx="11899726" cy="61190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000" b="1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Дози</a:t>
            </a:r>
            <a:r>
              <a:rPr lang="ru-RU" sz="4000" b="1" dirty="0">
                <a:solidFill>
                  <a:srgbClr val="7030A0"/>
                </a:solidFill>
                <a:latin typeface="Arial Black" panose="020B0A04020102020204" pitchFamily="34" charset="0"/>
              </a:rPr>
              <a:t>, </a:t>
            </a:r>
            <a:r>
              <a:rPr lang="ru-RU" sz="4000" b="1" dirty="0" err="1">
                <a:solidFill>
                  <a:srgbClr val="7030A0"/>
                </a:solidFill>
                <a:latin typeface="Arial Black" panose="020B0A04020102020204" pitchFamily="34" charset="0"/>
              </a:rPr>
              <a:t>які</a:t>
            </a:r>
            <a:r>
              <a:rPr lang="ru-RU" sz="4000" b="1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sz="4000" b="1" dirty="0" err="1">
                <a:solidFill>
                  <a:srgbClr val="7030A0"/>
                </a:solidFill>
                <a:latin typeface="Arial Black" panose="020B0A04020102020204" pitchFamily="34" charset="0"/>
              </a:rPr>
              <a:t>отримує</a:t>
            </a:r>
            <a:r>
              <a:rPr lang="ru-RU" sz="4000" b="1" dirty="0">
                <a:solidFill>
                  <a:srgbClr val="7030A0"/>
                </a:solidFill>
                <a:latin typeface="Arial Black" panose="020B0A04020102020204" pitchFamily="34" charset="0"/>
              </a:rPr>
              <a:t> персонал у </a:t>
            </a:r>
            <a:r>
              <a:rPr lang="ru-RU" sz="4000" b="1" dirty="0" err="1">
                <a:solidFill>
                  <a:srgbClr val="7030A0"/>
                </a:solidFill>
                <a:latin typeface="Arial Black" panose="020B0A04020102020204" pitchFamily="34" charset="0"/>
              </a:rPr>
              <a:t>промисловості</a:t>
            </a:r>
            <a:r>
              <a:rPr lang="ru-RU" b="1" dirty="0"/>
              <a:t/>
            </a:r>
            <a:br>
              <a:rPr lang="ru-RU" b="1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12941" y="977030"/>
            <a:ext cx="11786993" cy="5736921"/>
          </a:xfrm>
        </p:spPr>
        <p:txBody>
          <a:bodyPr/>
          <a:lstStyle/>
          <a:p>
            <a:r>
              <a:rPr lang="uk-UA" dirty="0" smtClean="0"/>
              <a:t>5-10 </a:t>
            </a:r>
            <a:r>
              <a:rPr lang="uk-UA" dirty="0" err="1" smtClean="0"/>
              <a:t>мЗв</a:t>
            </a:r>
            <a:r>
              <a:rPr lang="uk-UA" dirty="0" smtClean="0"/>
              <a:t>/год - середня доза, що отримується </a:t>
            </a:r>
            <a:r>
              <a:rPr lang="uk-UA" dirty="0" smtClean="0">
                <a:solidFill>
                  <a:srgbClr val="7030A0"/>
                </a:solidFill>
              </a:rPr>
              <a:t>персоналом на АЕС з реакторами ВВЕР-1000,</a:t>
            </a:r>
            <a:r>
              <a:rPr lang="uk-UA" dirty="0" smtClean="0"/>
              <a:t> що працюють з джерелами іонізуючих </a:t>
            </a:r>
            <a:r>
              <a:rPr lang="uk-UA" dirty="0" err="1" smtClean="0"/>
              <a:t>випромінювань</a:t>
            </a:r>
            <a:r>
              <a:rPr lang="uk-UA" dirty="0" smtClean="0"/>
              <a:t>.</a:t>
            </a:r>
          </a:p>
          <a:p>
            <a:r>
              <a:rPr lang="uk-UA" dirty="0" smtClean="0"/>
              <a:t>20 </a:t>
            </a:r>
            <a:r>
              <a:rPr lang="uk-UA" dirty="0" err="1" smtClean="0"/>
              <a:t>мЗв</a:t>
            </a:r>
            <a:r>
              <a:rPr lang="uk-UA" dirty="0" smtClean="0"/>
              <a:t>/рік - допустима доза щорічного опромінення </a:t>
            </a:r>
            <a:r>
              <a:rPr lang="uk-UA" dirty="0" smtClean="0">
                <a:solidFill>
                  <a:srgbClr val="7030A0"/>
                </a:solidFill>
              </a:rPr>
              <a:t>персоналу АЕС, що не порушує вимоги НРБ-99.</a:t>
            </a:r>
          </a:p>
          <a:p>
            <a:r>
              <a:rPr lang="uk-UA" dirty="0" smtClean="0"/>
              <a:t>50 </a:t>
            </a:r>
            <a:r>
              <a:rPr lang="uk-UA" dirty="0" err="1" smtClean="0"/>
              <a:t>мЗв</a:t>
            </a:r>
            <a:r>
              <a:rPr lang="uk-UA" dirty="0" smtClean="0"/>
              <a:t>/рік - допустима доза щорічного опромінення </a:t>
            </a:r>
            <a:r>
              <a:rPr lang="uk-UA" dirty="0" smtClean="0">
                <a:solidFill>
                  <a:srgbClr val="7030A0"/>
                </a:solidFill>
              </a:rPr>
              <a:t>персоналу АЕС в США та Японії.</a:t>
            </a:r>
          </a:p>
          <a:p>
            <a:r>
              <a:rPr lang="uk-UA" dirty="0" smtClean="0"/>
              <a:t>200 </a:t>
            </a:r>
            <a:r>
              <a:rPr lang="uk-UA" dirty="0" err="1" smtClean="0"/>
              <a:t>мЗв</a:t>
            </a:r>
            <a:r>
              <a:rPr lang="uk-UA" dirty="0" smtClean="0"/>
              <a:t> - разова доза, яку можна отримати при виконанні </a:t>
            </a:r>
            <a:r>
              <a:rPr lang="uk-UA" dirty="0" err="1" smtClean="0">
                <a:solidFill>
                  <a:srgbClr val="7030A0"/>
                </a:solidFill>
              </a:rPr>
              <a:t>радіаційнонебезпечних</a:t>
            </a:r>
            <a:r>
              <a:rPr lang="uk-UA" dirty="0" smtClean="0">
                <a:solidFill>
                  <a:srgbClr val="7030A0"/>
                </a:solidFill>
              </a:rPr>
              <a:t> робіт </a:t>
            </a:r>
            <a:r>
              <a:rPr lang="uk-UA" dirty="0" smtClean="0"/>
              <a:t>з подальшим </a:t>
            </a:r>
            <a:r>
              <a:rPr lang="uk-UA" b="1" dirty="0" smtClean="0">
                <a:solidFill>
                  <a:srgbClr val="FF0000"/>
                </a:solidFill>
              </a:rPr>
              <a:t>усуненням працівника </a:t>
            </a:r>
            <a:r>
              <a:rPr lang="uk-UA" dirty="0" smtClean="0"/>
              <a:t>від роботи з іонізуючим </a:t>
            </a:r>
            <a:r>
              <a:rPr lang="uk-UA" dirty="0" err="1" smtClean="0"/>
              <a:t>випромінюваннями</a:t>
            </a:r>
            <a:r>
              <a:rPr lang="uk-UA" dirty="0" smtClean="0"/>
              <a:t>.</a:t>
            </a:r>
          </a:p>
          <a:p>
            <a:r>
              <a:rPr lang="uk-UA" dirty="0" smtClean="0"/>
              <a:t>266 </a:t>
            </a:r>
            <a:r>
              <a:rPr lang="uk-UA" dirty="0" err="1" smtClean="0"/>
              <a:t>мЗв</a:t>
            </a:r>
            <a:r>
              <a:rPr lang="uk-UA" dirty="0" smtClean="0"/>
              <a:t>/год - доза, що отримується </a:t>
            </a:r>
            <a:r>
              <a:rPr lang="uk-UA" dirty="0" smtClean="0">
                <a:solidFill>
                  <a:srgbClr val="7030A0"/>
                </a:solidFill>
              </a:rPr>
              <a:t>космонавтами на борту МКС .</a:t>
            </a:r>
          </a:p>
          <a:p>
            <a:r>
              <a:rPr lang="uk-UA" dirty="0" smtClean="0"/>
              <a:t>511 </a:t>
            </a:r>
            <a:r>
              <a:rPr lang="uk-UA" dirty="0" err="1" smtClean="0"/>
              <a:t>мЗв</a:t>
            </a:r>
            <a:r>
              <a:rPr lang="uk-UA" dirty="0" smtClean="0"/>
              <a:t>/рік - доза, яку отримуватимуть </a:t>
            </a:r>
            <a:r>
              <a:rPr lang="uk-UA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космонавти на поверхні Місяця</a:t>
            </a:r>
            <a:r>
              <a:rPr lang="uk-UA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28592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50313"/>
            <a:ext cx="10515600" cy="789139"/>
          </a:xfrm>
        </p:spPr>
        <p:txBody>
          <a:bodyPr>
            <a:normAutofit/>
          </a:bodyPr>
          <a:lstStyle/>
          <a:p>
            <a:pPr algn="ctr"/>
            <a:r>
              <a:rPr lang="uk-UA" sz="3600" b="1" dirty="0">
                <a:solidFill>
                  <a:srgbClr val="FF0000"/>
                </a:solidFill>
                <a:latin typeface="Arial Black" panose="020B0A04020102020204" pitchFamily="34" charset="0"/>
              </a:rPr>
              <a:t>Смертельні та небезпечні дози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75781" y="1089764"/>
            <a:ext cx="11448789" cy="5549031"/>
          </a:xfrm>
        </p:spPr>
        <p:txBody>
          <a:bodyPr>
            <a:normAutofit fontScale="92500" lnSpcReduction="10000"/>
          </a:bodyPr>
          <a:lstStyle/>
          <a:p>
            <a:endParaRPr lang="uk-UA" dirty="0" smtClean="0"/>
          </a:p>
          <a:p>
            <a:pPr>
              <a:lnSpc>
                <a:spcPct val="150000"/>
              </a:lnSpc>
            </a:pPr>
            <a:r>
              <a:rPr lang="uk-UA" dirty="0" smtClean="0"/>
              <a:t>При одноразовому рівномірному опроміненні всього тіла та ненадання спеціалізованої медичної допомоги смерть внаслідок гострої променевої хвороби настає у 50 % випадків :</a:t>
            </a:r>
          </a:p>
          <a:p>
            <a:pPr>
              <a:lnSpc>
                <a:spcPct val="150000"/>
              </a:lnSpc>
            </a:pPr>
            <a:endParaRPr lang="uk-UA" dirty="0" smtClean="0"/>
          </a:p>
          <a:p>
            <a:pPr>
              <a:lnSpc>
                <a:spcPct val="150000"/>
              </a:lnSpc>
            </a:pPr>
            <a:r>
              <a:rPr lang="uk-UA" dirty="0" smtClean="0"/>
              <a:t>при дозі 3-5 </a:t>
            </a:r>
            <a:r>
              <a:rPr lang="uk-UA" dirty="0" err="1" smtClean="0"/>
              <a:t>Гр</a:t>
            </a:r>
            <a:r>
              <a:rPr lang="uk-UA" dirty="0" smtClean="0"/>
              <a:t> через пошкодження кісткового мозку протягом 30-60 діб;</a:t>
            </a:r>
          </a:p>
          <a:p>
            <a:pPr>
              <a:lnSpc>
                <a:spcPct val="150000"/>
              </a:lnSpc>
            </a:pPr>
            <a:r>
              <a:rPr lang="uk-UA" dirty="0" smtClean="0"/>
              <a:t>10 ± 5 </a:t>
            </a:r>
            <a:r>
              <a:rPr lang="uk-UA" dirty="0" err="1" smtClean="0"/>
              <a:t>Гр</a:t>
            </a:r>
            <a:r>
              <a:rPr lang="uk-UA" dirty="0" smtClean="0"/>
              <a:t> через пошкодження шлунково-кишкового тракту та легень протягом 10—20 діб;</a:t>
            </a:r>
          </a:p>
          <a:p>
            <a:pPr>
              <a:lnSpc>
                <a:spcPct val="150000"/>
              </a:lnSpc>
            </a:pPr>
            <a:r>
              <a:rPr lang="uk-UA" dirty="0" smtClean="0"/>
              <a:t>&gt; 15 </a:t>
            </a:r>
            <a:r>
              <a:rPr lang="uk-UA" dirty="0" err="1" smtClean="0"/>
              <a:t>Гр</a:t>
            </a:r>
            <a:r>
              <a:rPr lang="uk-UA" dirty="0" smtClean="0"/>
              <a:t> через пошкодження нервової системи протягом 1-5 діб.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188657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25261"/>
            <a:ext cx="10515600" cy="814191"/>
          </a:xfrm>
        </p:spPr>
        <p:txBody>
          <a:bodyPr>
            <a:normAutofit/>
          </a:bodyPr>
          <a:lstStyle/>
          <a:p>
            <a:pPr algn="ctr"/>
            <a:r>
              <a:rPr lang="uk-UA" sz="3600" dirty="0">
                <a:solidFill>
                  <a:srgbClr val="0000FF"/>
                </a:solidFill>
                <a:latin typeface="Arial Black" panose="020B0A04020102020204" pitchFamily="34" charset="0"/>
              </a:rPr>
              <a:t>Потужність дози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38200" y="1114816"/>
            <a:ext cx="10515600" cy="5062147"/>
          </a:xfrm>
        </p:spPr>
        <p:txBody>
          <a:bodyPr>
            <a:normAutofit lnSpcReduction="10000"/>
          </a:bodyPr>
          <a:lstStyle/>
          <a:p>
            <a:endParaRPr lang="uk-UA" dirty="0" smtClean="0"/>
          </a:p>
          <a:p>
            <a:pPr>
              <a:lnSpc>
                <a:spcPct val="150000"/>
              </a:lnSpc>
            </a:pPr>
            <a:r>
              <a:rPr lang="uk-UA" dirty="0" smtClean="0"/>
              <a:t>Потужність дози (інтенсивність опромінення) – збільшення відповідної дози під впливом даного випромінювання за одиницю часу. </a:t>
            </a:r>
          </a:p>
          <a:p>
            <a:pPr>
              <a:lnSpc>
                <a:spcPct val="150000"/>
              </a:lnSpc>
            </a:pPr>
            <a:r>
              <a:rPr lang="uk-UA" dirty="0" smtClean="0"/>
              <a:t>Має розмірність відповідної дози (поглиненої, експозиційної тощо), поділену на одиницю часу.</a:t>
            </a:r>
          </a:p>
          <a:p>
            <a:pPr>
              <a:lnSpc>
                <a:spcPct val="150000"/>
              </a:lnSpc>
            </a:pPr>
            <a:r>
              <a:rPr lang="uk-UA" dirty="0" smtClean="0"/>
              <a:t> Допускається використання різних спеціальних одиниць (наприклад: Зв/година, бер/хв, </a:t>
            </a:r>
            <a:r>
              <a:rPr lang="uk-UA" dirty="0" err="1" smtClean="0"/>
              <a:t>мЗв</a:t>
            </a:r>
            <a:r>
              <a:rPr lang="uk-UA" dirty="0" smtClean="0"/>
              <a:t>/рік тощо.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233328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9850" y="177234"/>
            <a:ext cx="10515600" cy="611905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Зведена таблиця одиниць вимірювання</a:t>
            </a:r>
            <a:endParaRPr lang="uk-UA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/>
          </p:nvPr>
        </p:nvGraphicFramePr>
        <p:xfrm>
          <a:off x="250522" y="977029"/>
          <a:ext cx="11674256" cy="5736923"/>
        </p:xfrm>
        <a:graphic>
          <a:graphicData uri="http://schemas.openxmlformats.org/drawingml/2006/table">
            <a:tbl>
              <a:tblPr/>
              <a:tblGrid>
                <a:gridCol w="2918564">
                  <a:extLst>
                    <a:ext uri="{9D8B030D-6E8A-4147-A177-3AD203B41FA5}">
                      <a16:colId xmlns:a16="http://schemas.microsoft.com/office/drawing/2014/main" val="3473583282"/>
                    </a:ext>
                  </a:extLst>
                </a:gridCol>
                <a:gridCol w="2918564">
                  <a:extLst>
                    <a:ext uri="{9D8B030D-6E8A-4147-A177-3AD203B41FA5}">
                      <a16:colId xmlns:a16="http://schemas.microsoft.com/office/drawing/2014/main" val="2569829805"/>
                    </a:ext>
                  </a:extLst>
                </a:gridCol>
                <a:gridCol w="2918564">
                  <a:extLst>
                    <a:ext uri="{9D8B030D-6E8A-4147-A177-3AD203B41FA5}">
                      <a16:colId xmlns:a16="http://schemas.microsoft.com/office/drawing/2014/main" val="521536"/>
                    </a:ext>
                  </a:extLst>
                </a:gridCol>
                <a:gridCol w="2918564">
                  <a:extLst>
                    <a:ext uri="{9D8B030D-6E8A-4147-A177-3AD203B41FA5}">
                      <a16:colId xmlns:a16="http://schemas.microsoft.com/office/drawing/2014/main" val="2751478876"/>
                    </a:ext>
                  </a:extLst>
                </a:gridCol>
              </a:tblGrid>
              <a:tr h="1058309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Фізична величина</a:t>
                      </a:r>
                    </a:p>
                  </a:txBody>
                  <a:tcPr marL="80580" marR="80580" marT="40290" marB="40290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Позасистемна одиниця</a:t>
                      </a:r>
                    </a:p>
                  </a:txBody>
                  <a:tcPr marL="80580" marR="80580" marT="40290" marB="40290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Одиниця СІ</a:t>
                      </a:r>
                    </a:p>
                  </a:txBody>
                  <a:tcPr marL="80580" marR="80580" marT="40290" marB="40290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Перехід від позасистемної одиниці до одиниці СІ</a:t>
                      </a:r>
                    </a:p>
                  </a:txBody>
                  <a:tcPr marL="80580" marR="80580" marT="40290" marB="40290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3805053"/>
                  </a:ext>
                </a:extLst>
              </a:tr>
              <a:tr h="746330">
                <a:tc>
                  <a:txBody>
                    <a:bodyPr/>
                    <a:lstStyle/>
                    <a:p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Активність нукліду у радіоактивному джерелі</a:t>
                      </a:r>
                    </a:p>
                  </a:txBody>
                  <a:tcPr marL="80580" marR="80580" marT="40290" marB="40290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Кюрі (Кі)</a:t>
                      </a:r>
                    </a:p>
                  </a:txBody>
                  <a:tcPr marL="80580" marR="80580" marT="40290" marB="40290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Бекерель (Бк)</a:t>
                      </a:r>
                    </a:p>
                  </a:txBody>
                  <a:tcPr marL="80580" marR="80580" marT="40290" marB="40290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Кі = 3.7 × 10</a:t>
                      </a:r>
                      <a:r>
                        <a:rPr lang="ru-RU" sz="2000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Бк</a:t>
                      </a:r>
                    </a:p>
                  </a:txBody>
                  <a:tcPr marL="80580" marR="80580" marT="40290" marB="40290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330048"/>
                  </a:ext>
                </a:extLst>
              </a:tr>
              <a:tr h="426080">
                <a:tc>
                  <a:txBody>
                    <a:bodyPr/>
                    <a:lstStyle/>
                    <a:p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Експозиційна доза</a:t>
                      </a:r>
                    </a:p>
                  </a:txBody>
                  <a:tcPr marL="80580" marR="80580" marT="40290" marB="40290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Рентген (Р)</a:t>
                      </a:r>
                    </a:p>
                  </a:txBody>
                  <a:tcPr marL="80580" marR="80580" marT="40290" marB="40290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Кулон/кілограм (Кл/кг)</a:t>
                      </a:r>
                    </a:p>
                  </a:txBody>
                  <a:tcPr marL="80580" marR="80580" marT="40290" marB="40290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Р = 2,58 × 10</a:t>
                      </a:r>
                      <a:r>
                        <a:rPr lang="ru-RU" sz="2000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−4</a:t>
                      </a: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Кл/кг</a:t>
                      </a:r>
                    </a:p>
                  </a:txBody>
                  <a:tcPr marL="80580" marR="80580" marT="40290" marB="40290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1326391"/>
                  </a:ext>
                </a:extLst>
              </a:tr>
              <a:tr h="426080">
                <a:tc>
                  <a:txBody>
                    <a:bodyPr/>
                    <a:lstStyle/>
                    <a:p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Поглинена доза</a:t>
                      </a:r>
                    </a:p>
                  </a:txBody>
                  <a:tcPr marL="80580" marR="80580" marT="40290" marB="40290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Радий (радий)</a:t>
                      </a:r>
                    </a:p>
                  </a:txBody>
                  <a:tcPr marL="80580" marR="80580" marT="40290" marB="40290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Грей (Дж/кг)</a:t>
                      </a:r>
                    </a:p>
                  </a:txBody>
                  <a:tcPr marL="80580" marR="80580" marT="40290" marB="40290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рад = 0,01 Гр</a:t>
                      </a:r>
                    </a:p>
                  </a:txBody>
                  <a:tcPr marL="80580" marR="80580" marT="40290" marB="40290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2519743"/>
                  </a:ext>
                </a:extLst>
              </a:tr>
              <a:tr h="426080">
                <a:tc>
                  <a:txBody>
                    <a:bodyPr/>
                    <a:lstStyle/>
                    <a:p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Еквівалентна доза</a:t>
                      </a:r>
                    </a:p>
                  </a:txBody>
                  <a:tcPr marL="80580" marR="80580" marT="40290" marB="40290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Бер (бер)</a:t>
                      </a:r>
                    </a:p>
                  </a:txBody>
                  <a:tcPr marL="80580" marR="80580" marT="40290" marB="40290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Зіверт (Зв)</a:t>
                      </a:r>
                    </a:p>
                  </a:txBody>
                  <a:tcPr marL="80580" marR="80580" marT="40290" marB="40290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бер = 0,01 Зв</a:t>
                      </a:r>
                    </a:p>
                  </a:txBody>
                  <a:tcPr marL="80580" marR="80580" marT="40290" marB="40290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1879575"/>
                  </a:ext>
                </a:extLst>
              </a:tr>
              <a:tr h="746330">
                <a:tc>
                  <a:txBody>
                    <a:bodyPr/>
                    <a:lstStyle/>
                    <a:p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Потужність експозиційної дози</a:t>
                      </a:r>
                    </a:p>
                  </a:txBody>
                  <a:tcPr marL="80580" marR="80580" marT="40290" marB="40290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Рентген/секунда (Р/с)</a:t>
                      </a:r>
                    </a:p>
                  </a:txBody>
                  <a:tcPr marL="80580" marR="80580" marT="40290" marB="40290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Кулон/кілограм (в) секунду (Кл/кг·с)</a:t>
                      </a:r>
                    </a:p>
                  </a:txBody>
                  <a:tcPr marL="80580" marR="80580" marT="40290" marB="40290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Р/c = 2.58 × 10</a:t>
                      </a:r>
                      <a:r>
                        <a:rPr lang="ru-RU" sz="2000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−4</a:t>
                      </a: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Кл/кг·с</a:t>
                      </a:r>
                    </a:p>
                  </a:txBody>
                  <a:tcPr marL="80580" marR="80580" marT="40290" marB="40290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2713392"/>
                  </a:ext>
                </a:extLst>
              </a:tr>
              <a:tr h="740817">
                <a:tc>
                  <a:txBody>
                    <a:bodyPr/>
                    <a:lstStyle/>
                    <a:p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Потужність поглиненої дози</a:t>
                      </a:r>
                    </a:p>
                  </a:txBody>
                  <a:tcPr marL="80580" marR="80580" marT="40290" marB="40290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Рад/секунда (Рад/с)</a:t>
                      </a:r>
                    </a:p>
                  </a:txBody>
                  <a:tcPr marL="80580" marR="80580" marT="40290" marB="40290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Грей/секунда (Гр/с)</a:t>
                      </a:r>
                    </a:p>
                  </a:txBody>
                  <a:tcPr marL="80580" marR="80580" marT="40290" marB="40290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рад/с = 0.01 Гр/</a:t>
                      </a: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80580" marR="80580" marT="40290" marB="40290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3724782"/>
                  </a:ext>
                </a:extLst>
              </a:tr>
              <a:tr h="740817">
                <a:tc>
                  <a:txBody>
                    <a:bodyPr/>
                    <a:lstStyle/>
                    <a:p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Потужність еквівалентної дози</a:t>
                      </a:r>
                    </a:p>
                  </a:txBody>
                  <a:tcPr marL="80580" marR="80580" marT="40290" marB="40290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Бер/секунда (бер/с)</a:t>
                      </a:r>
                    </a:p>
                  </a:txBody>
                  <a:tcPr marL="80580" marR="80580" marT="40290" marB="40290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Зіверт/секунда (Зв/с)</a:t>
                      </a:r>
                    </a:p>
                  </a:txBody>
                  <a:tcPr marL="80580" marR="80580" marT="40290" marB="40290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бер/</a:t>
                      </a: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 = 0.01 </a:t>
                      </a:r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Зв/с</a:t>
                      </a:r>
                    </a:p>
                  </a:txBody>
                  <a:tcPr marL="80580" marR="80580" marT="40290" marB="40290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27266"/>
                  </a:ext>
                </a:extLst>
              </a:tr>
              <a:tr h="426080">
                <a:tc>
                  <a:txBody>
                    <a:bodyPr/>
                    <a:lstStyle/>
                    <a:p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Інтегральна доза</a:t>
                      </a:r>
                    </a:p>
                  </a:txBody>
                  <a:tcPr marL="80580" marR="80580" marT="40290" marB="40290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Рад-грам (</a:t>
                      </a:r>
                      <a:r>
                        <a:rPr lang="uk-UA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Рад·г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80580" marR="80580" marT="40290" marB="40290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Грей-кілограм (Гр·кг)</a:t>
                      </a:r>
                    </a:p>
                  </a:txBody>
                  <a:tcPr marL="80580" marR="80580" marT="40290" marB="40290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рад·г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= 10 </a:t>
                      </a:r>
                      <a:r>
                        <a:rPr lang="ru-RU" sz="20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−5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Гр·кг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0" marR="80580" marT="40290" marB="40290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1412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2563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4639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/>
            </a:r>
            <a:br>
              <a:rPr lang="uk-UA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</a:br>
            <a:r>
              <a:rPr lang="uk-UA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Експозиційна </a:t>
            </a:r>
            <a:r>
              <a:rPr lang="uk-UA" b="1" dirty="0">
                <a:solidFill>
                  <a:srgbClr val="7030A0"/>
                </a:solidFill>
                <a:latin typeface="Arial Black" panose="020B0A04020102020204" pitchFamily="34" charset="0"/>
              </a:rPr>
              <a:t>доза</a:t>
            </a:r>
            <a:br>
              <a:rPr lang="uk-UA" b="1" dirty="0">
                <a:solidFill>
                  <a:srgbClr val="7030A0"/>
                </a:solidFill>
                <a:latin typeface="Arial Black" panose="020B0A04020102020204" pitchFamily="34" charset="0"/>
              </a:rPr>
            </a:br>
            <a:endParaRPr lang="uk-UA" b="1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12942" y="1240077"/>
            <a:ext cx="11736888" cy="5461348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Основна характеристика взаємодії іонізуючого випромінювання із середовищем – </a:t>
            </a:r>
            <a:r>
              <a:rPr lang="uk-UA" dirty="0" smtClean="0">
                <a:solidFill>
                  <a:srgbClr val="7030A0"/>
                </a:solidFill>
              </a:rPr>
              <a:t>це іонізаційний ефект</a:t>
            </a:r>
            <a:r>
              <a:rPr lang="uk-UA" dirty="0" smtClean="0"/>
              <a:t>. Кількісна міра, заснована на величині іонізації сухого повітря при нормальному атмосферному тиску, що досить легко піддається вимірювання, отримала назву експозиційна доза .</a:t>
            </a:r>
          </a:p>
          <a:p>
            <a:endParaRPr lang="uk-UA" dirty="0" smtClean="0"/>
          </a:p>
          <a:p>
            <a:r>
              <a:rPr lang="uk-UA" b="1" dirty="0" smtClean="0">
                <a:solidFill>
                  <a:srgbClr val="7030A0"/>
                </a:solidFill>
              </a:rPr>
              <a:t>Експозиційна доза </a:t>
            </a:r>
            <a:r>
              <a:rPr lang="uk-UA" dirty="0" smtClean="0"/>
              <a:t>- це відношення сумарного електричного заряду іонів одного знаку, утворених після повного гальмування в повітрі електронів та позитронів, вивільнених або породжених фотонами в елементарному обсязі повітря, до маси повітря в цьому обсязі.</a:t>
            </a:r>
          </a:p>
          <a:p>
            <a:endParaRPr lang="uk-UA" dirty="0" smtClean="0"/>
          </a:p>
          <a:p>
            <a:r>
              <a:rPr lang="uk-UA" dirty="0" smtClean="0"/>
              <a:t>У міжнародній системі одиниць (СІ) одиницею вимірювання експозиційної дози є кулон, поділений на кілограм (</a:t>
            </a:r>
            <a:r>
              <a:rPr lang="uk-UA" dirty="0" err="1" smtClean="0"/>
              <a:t>Кл</a:t>
            </a:r>
            <a:r>
              <a:rPr lang="uk-UA" dirty="0" smtClean="0"/>
              <a:t>/кг). Позасистемна одиниця – рентген (Р). 1 </a:t>
            </a:r>
            <a:r>
              <a:rPr lang="uk-UA" dirty="0" err="1" smtClean="0"/>
              <a:t>Кл</a:t>
            </a:r>
            <a:r>
              <a:rPr lang="uk-UA" dirty="0" smtClean="0"/>
              <a:t>/кг = 3876 Р.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69838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385121" cy="586853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>
                <a:solidFill>
                  <a:srgbClr val="7030A0"/>
                </a:solidFill>
                <a:latin typeface="Arial Black" panose="020B0A04020102020204" pitchFamily="34" charset="0"/>
              </a:rPr>
              <a:t>Поглинена доза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38203" y="1825625"/>
            <a:ext cx="11015597" cy="4850748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/>
              <a:t>При розширенні числа відомих видів іонізуючого випромінювання і сфер його застосування виявилося, що міра впливу іонізуючого випромінювання на речовину не піддається простому визначенню через складність і різноманітність процесів, що протікають при цьому. </a:t>
            </a:r>
          </a:p>
          <a:p>
            <a:r>
              <a:rPr lang="uk-UA" dirty="0" smtClean="0"/>
              <a:t>Важливим з них, що дає початок фізико-хімічним змінам в речовині, що опромінюється і що призводить до певного радіаційного ефекту, є поглинання енергії іонізуючого випромінювання речовиною. Внаслідок цього </a:t>
            </a:r>
            <a:r>
              <a:rPr lang="uk-UA" dirty="0" err="1" smtClean="0"/>
              <a:t>виникло</a:t>
            </a:r>
            <a:r>
              <a:rPr lang="uk-UA" dirty="0" smtClean="0"/>
              <a:t> поняття поглинена доза. Вона показує, яка кількість енергії випромінювання поглинена в одиниці маси речовини, що опромінюється і визначається ставленням поглиненої енергії іонізуючого випромінювання до маси поглинаючої речовини.</a:t>
            </a:r>
          </a:p>
          <a:p>
            <a:endParaRPr lang="uk-UA" dirty="0" smtClean="0"/>
          </a:p>
          <a:p>
            <a:r>
              <a:rPr lang="uk-UA" dirty="0" smtClean="0"/>
              <a:t>За одиницю вимірювання поглиненої дози в системі СІ прийнято вважати </a:t>
            </a:r>
            <a:r>
              <a:rPr lang="uk-UA" dirty="0" err="1" smtClean="0"/>
              <a:t>грей</a:t>
            </a:r>
            <a:r>
              <a:rPr lang="uk-UA" dirty="0" smtClean="0"/>
              <a:t> (</a:t>
            </a:r>
            <a:r>
              <a:rPr lang="uk-UA" dirty="0" err="1" smtClean="0"/>
              <a:t>Гр</a:t>
            </a:r>
            <a:r>
              <a:rPr lang="uk-UA" dirty="0" smtClean="0"/>
              <a:t>). 1 </a:t>
            </a:r>
            <a:r>
              <a:rPr lang="uk-UA" dirty="0" err="1" smtClean="0"/>
              <a:t>Гр</a:t>
            </a:r>
            <a:r>
              <a:rPr lang="uk-UA" dirty="0" smtClean="0"/>
              <a:t> - це така доза, при якій масі 1 кг передається енергія іонізуючого випромінювання в 1 джоуль. Позасистемною одиницею поглиненої дози є рад. 1 </a:t>
            </a:r>
            <a:r>
              <a:rPr lang="uk-UA" dirty="0" err="1" smtClean="0"/>
              <a:t>Гр</a:t>
            </a:r>
            <a:r>
              <a:rPr lang="uk-UA" dirty="0" smtClean="0"/>
              <a:t> = 100 рад.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11376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625" y="100209"/>
            <a:ext cx="11053175" cy="926926"/>
          </a:xfrm>
        </p:spPr>
        <p:txBody>
          <a:bodyPr>
            <a:normAutofit/>
          </a:bodyPr>
          <a:lstStyle/>
          <a:p>
            <a:pPr algn="ctr"/>
            <a:r>
              <a:rPr lang="uk-UA" sz="3600" b="1" dirty="0">
                <a:solidFill>
                  <a:srgbClr val="7030A0"/>
                </a:solidFill>
                <a:latin typeface="Arial Black" panose="020B0A04020102020204" pitchFamily="34" charset="0"/>
              </a:rPr>
              <a:t>Еквівалентна доза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50312" y="809979"/>
            <a:ext cx="11899726" cy="6056333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Вивчення окремих наслідків опромінення живих тканин показало, що при однакових поглинених дозах різні види радіації здійснюють неоднаковий біологічний вплив на організм . Зумовлено це тим, що більш важка частка (наприклад протон) </a:t>
            </a:r>
            <a:r>
              <a:rPr lang="uk-UA" dirty="0" smtClean="0">
                <a:solidFill>
                  <a:srgbClr val="7030A0"/>
                </a:solidFill>
              </a:rPr>
              <a:t>виробляє на одиниці довжини шляху тканини більше іонів, ніж легка (наприклад електрон )</a:t>
            </a:r>
            <a:r>
              <a:rPr lang="uk-UA" dirty="0" smtClean="0"/>
              <a:t>. </a:t>
            </a:r>
          </a:p>
          <a:p>
            <a:r>
              <a:rPr lang="uk-UA" dirty="0" smtClean="0"/>
              <a:t>При одній і тій же поглиненій дозі радіобіологічний руйнівний ефект тим вищий, чим щільніша іонізація, створювана випромінюванням . Щоб зважити на цей ефект, введено поняття еквівалентної дози .</a:t>
            </a:r>
          </a:p>
          <a:p>
            <a:r>
              <a:rPr lang="uk-UA" dirty="0" smtClean="0"/>
              <a:t> </a:t>
            </a:r>
            <a:r>
              <a:rPr lang="uk-UA" b="1" dirty="0" smtClean="0">
                <a:solidFill>
                  <a:srgbClr val="7030A0"/>
                </a:solidFill>
              </a:rPr>
              <a:t>Еквівалентна доза </a:t>
            </a:r>
            <a:r>
              <a:rPr lang="uk-UA" dirty="0" smtClean="0"/>
              <a:t>розраховується шляхом множення значення поглиненої дози на спеціальний коефіцієнт - коефіцієнт випромінювання, що враховує відносну біологічну ефективність різних видів радіації.</a:t>
            </a:r>
          </a:p>
          <a:p>
            <a:endParaRPr lang="uk-UA" dirty="0" smtClean="0"/>
          </a:p>
          <a:p>
            <a:r>
              <a:rPr lang="uk-UA" dirty="0" smtClean="0">
                <a:solidFill>
                  <a:srgbClr val="7030A0"/>
                </a:solidFill>
              </a:rPr>
              <a:t>Одиницею вимірювання </a:t>
            </a:r>
            <a:r>
              <a:rPr lang="uk-UA" dirty="0" smtClean="0"/>
              <a:t>еквівалентної дози СІ є </a:t>
            </a:r>
            <a:r>
              <a:rPr lang="uk-UA" dirty="0" err="1" smtClean="0">
                <a:solidFill>
                  <a:srgbClr val="7030A0"/>
                </a:solidFill>
              </a:rPr>
              <a:t>зіверт</a:t>
            </a:r>
            <a:r>
              <a:rPr lang="uk-UA" dirty="0" smtClean="0">
                <a:solidFill>
                  <a:srgbClr val="7030A0"/>
                </a:solidFill>
              </a:rPr>
              <a:t> (Зв). </a:t>
            </a:r>
            <a:r>
              <a:rPr lang="uk-UA" dirty="0" smtClean="0"/>
              <a:t>Величина 1 Зв дорівнює еквівалентній дозі будь-якого виду випромінювання, поглиненої в 1 кг біологічної тканини і створює такий же біологічний ефект, як і поглинена доза в 1 </a:t>
            </a:r>
            <a:r>
              <a:rPr lang="uk-UA" dirty="0" err="1" smtClean="0"/>
              <a:t>Гр</a:t>
            </a:r>
            <a:r>
              <a:rPr lang="uk-UA" dirty="0" smtClean="0"/>
              <a:t> фотонного випромінювання. </a:t>
            </a:r>
          </a:p>
          <a:p>
            <a:r>
              <a:rPr lang="uk-UA" dirty="0" smtClean="0">
                <a:solidFill>
                  <a:srgbClr val="7030A0"/>
                </a:solidFill>
              </a:rPr>
              <a:t>Позасистемною</a:t>
            </a:r>
            <a:r>
              <a:rPr lang="uk-UA" dirty="0" smtClean="0"/>
              <a:t> одиницею вимірювання еквівалентної дози є </a:t>
            </a:r>
            <a:r>
              <a:rPr lang="uk-UA" dirty="0" smtClean="0">
                <a:solidFill>
                  <a:srgbClr val="7030A0"/>
                </a:solidFill>
              </a:rPr>
              <a:t>бер </a:t>
            </a:r>
            <a:r>
              <a:rPr lang="uk-UA" dirty="0" smtClean="0"/>
              <a:t>(до 1954 року - біологічний еквівалент </a:t>
            </a:r>
            <a:r>
              <a:rPr lang="uk-UA" dirty="0" err="1" smtClean="0"/>
              <a:t>рентгена</a:t>
            </a:r>
            <a:r>
              <a:rPr lang="uk-UA" dirty="0" smtClean="0"/>
              <a:t>, після 1954 року - біологічний еквівалент рада . 1 Зв = 100 бер.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50403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12735"/>
            <a:ext cx="10515600" cy="726509"/>
          </a:xfrm>
        </p:spPr>
        <p:txBody>
          <a:bodyPr>
            <a:normAutofit/>
          </a:bodyPr>
          <a:lstStyle/>
          <a:p>
            <a:pPr algn="ctr"/>
            <a:r>
              <a:rPr lang="uk-UA" sz="3600" dirty="0">
                <a:solidFill>
                  <a:srgbClr val="7030A0"/>
                </a:solidFill>
                <a:latin typeface="Arial Black" panose="020B0A04020102020204" pitchFamily="34" charset="0"/>
              </a:rPr>
              <a:t>Ефективна доза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62838" y="839244"/>
            <a:ext cx="11937304" cy="6018755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/>
              <a:t>Ефективна доза (</a:t>
            </a:r>
            <a:r>
              <a:rPr lang="en-US" dirty="0" smtClean="0"/>
              <a:t>E) — </a:t>
            </a:r>
            <a:r>
              <a:rPr lang="uk-UA" dirty="0" smtClean="0"/>
              <a:t>величина, яка використовується як міра ризику виникнення віддалених наслідків опромінення всього тіла людини та окремих її органів і тканин з урахуванням їхньої радіочутливості. Вона представляє суму вироблення еквівалентної дози в органах і тканинах на відповідні зважувальні коефіцієнти.</a:t>
            </a:r>
          </a:p>
          <a:p>
            <a:endParaRPr lang="uk-UA" dirty="0" smtClean="0"/>
          </a:p>
          <a:p>
            <a:r>
              <a:rPr lang="uk-UA" dirty="0" smtClean="0"/>
              <a:t>Одні органи і тканини людини більш чутливі до дії радіації, ніж інші: наприклад, при однаковій еквівалентній дозі виникнення раку в легенях ймовірніше, ніж у щитоподібній залозі, а опромінення статевих залоз особливо небезпечне через ризик генетичних ушкоджень. </a:t>
            </a:r>
          </a:p>
          <a:p>
            <a:r>
              <a:rPr lang="uk-UA" dirty="0" smtClean="0"/>
              <a:t>Тому дози опромінення різних органів та тканин людини слід враховувати з різним коефіцієнтом, який називається </a:t>
            </a:r>
            <a:r>
              <a:rPr lang="uk-UA" dirty="0" smtClean="0">
                <a:solidFill>
                  <a:srgbClr val="7030A0"/>
                </a:solidFill>
              </a:rPr>
              <a:t>зважувальним коефіцієнтом тканини </a:t>
            </a:r>
            <a:r>
              <a:rPr lang="uk-UA" dirty="0" smtClean="0"/>
              <a:t>. </a:t>
            </a:r>
          </a:p>
          <a:p>
            <a:r>
              <a:rPr lang="uk-UA" dirty="0" smtClean="0"/>
              <a:t>Помноживши значення еквівалентної дози на відповідний зважувальний коефіцієнт і підсумувавши їх по всіх тканинах і органах, отримаємо ефективну дозу, що відображає сумарний ефект для організму .</a:t>
            </a:r>
          </a:p>
          <a:p>
            <a:r>
              <a:rPr lang="uk-UA" dirty="0" smtClean="0"/>
              <a:t> </a:t>
            </a:r>
            <a:r>
              <a:rPr lang="uk-UA" dirty="0" smtClean="0">
                <a:solidFill>
                  <a:srgbClr val="7030A0"/>
                </a:solidFill>
              </a:rPr>
              <a:t>Зважувальні коефіцієнти </a:t>
            </a:r>
            <a:r>
              <a:rPr lang="uk-UA" dirty="0" smtClean="0"/>
              <a:t>встановлюють емпірично та розраховують таким чином, щоб їхня сума для всього організму становила одиницю.</a:t>
            </a:r>
          </a:p>
          <a:p>
            <a:endParaRPr lang="uk-UA" dirty="0" smtClean="0"/>
          </a:p>
          <a:p>
            <a:r>
              <a:rPr lang="uk-UA" dirty="0" smtClean="0"/>
              <a:t>Одиниці вимірювання ефективної дози збігаються з одиницями вимірювання еквівалентної дози. Вона також вимірюється в </a:t>
            </a:r>
            <a:r>
              <a:rPr lang="uk-UA" dirty="0" err="1" smtClean="0">
                <a:solidFill>
                  <a:srgbClr val="7030A0"/>
                </a:solidFill>
              </a:rPr>
              <a:t>зівертах</a:t>
            </a:r>
            <a:r>
              <a:rPr lang="uk-UA" dirty="0" smtClean="0">
                <a:solidFill>
                  <a:srgbClr val="7030A0"/>
                </a:solidFill>
              </a:rPr>
              <a:t> чи берах </a:t>
            </a:r>
            <a:r>
              <a:rPr lang="uk-UA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08089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25261"/>
            <a:ext cx="10515600" cy="801665"/>
          </a:xfrm>
        </p:spPr>
        <p:txBody>
          <a:bodyPr>
            <a:normAutofit/>
          </a:bodyPr>
          <a:lstStyle/>
          <a:p>
            <a:r>
              <a:rPr lang="uk-UA" sz="36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Очікувана ефективна доза</a:t>
            </a:r>
            <a:endParaRPr lang="uk-UA" sz="3600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62837" y="926926"/>
            <a:ext cx="11824571" cy="571186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uk-UA" b="1" dirty="0"/>
              <a:t>Очікувана ефективна доза</a:t>
            </a:r>
            <a:r>
              <a:rPr lang="uk-UA" dirty="0"/>
              <a:t> </a:t>
            </a:r>
            <a:r>
              <a:rPr lang="en-US" dirty="0"/>
              <a:t>E(</a:t>
            </a:r>
            <a:r>
              <a:rPr lang="el-GR" dirty="0"/>
              <a:t>τ) — </a:t>
            </a:r>
            <a:r>
              <a:rPr lang="uk-UA" dirty="0"/>
              <a:t>доза внутрішнього опромінення від радіонуклідів, що надійшли в організм </a:t>
            </a:r>
            <a:r>
              <a:rPr lang="uk-UA" dirty="0" smtClean="0"/>
              <a:t>людини.</a:t>
            </a:r>
          </a:p>
          <a:p>
            <a:pPr>
              <a:lnSpc>
                <a:spcPct val="150000"/>
              </a:lnSpc>
            </a:pPr>
            <a:r>
              <a:rPr lang="uk-UA" dirty="0" smtClean="0"/>
              <a:t>Час </a:t>
            </a:r>
            <a:r>
              <a:rPr lang="uk-UA" dirty="0"/>
              <a:t>опромінення людини такими радіонуклідами визначається періодами їхнього напіврозпаду та біологічного утримування в організмі і може становити багато місяців і навіть </a:t>
            </a:r>
            <a:r>
              <a:rPr lang="uk-UA" dirty="0" smtClean="0"/>
              <a:t>років.</a:t>
            </a:r>
          </a:p>
          <a:p>
            <a:pPr>
              <a:lnSpc>
                <a:spcPct val="150000"/>
              </a:lnSpc>
            </a:pPr>
            <a:r>
              <a:rPr lang="uk-UA" dirty="0" smtClean="0"/>
              <a:t> </a:t>
            </a:r>
            <a:r>
              <a:rPr lang="uk-UA" dirty="0"/>
              <a:t>Для цілей регулювання повний період накопичення дози встановлюється рівним 50 років для дорослої людини або, якщо оцінюється доза для дітей, до досягнення 70 років. </a:t>
            </a:r>
            <a:endParaRPr lang="uk-UA" dirty="0" smtClean="0"/>
          </a:p>
          <a:p>
            <a:pPr>
              <a:lnSpc>
                <a:spcPct val="150000"/>
              </a:lnSpc>
            </a:pPr>
            <a:r>
              <a:rPr lang="uk-UA" dirty="0" smtClean="0"/>
              <a:t>При </a:t>
            </a:r>
            <a:r>
              <a:rPr lang="uk-UA" dirty="0"/>
              <a:t>оцінці річної дози очікувана ефективна доза підсумовується ефективною дозою від зовнішнього опромінення за цей же період </a:t>
            </a:r>
            <a:r>
              <a:rPr lang="uk-UA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24269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4504" y="200416"/>
            <a:ext cx="10389296" cy="576198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/>
            </a:r>
            <a:br>
              <a:rPr lang="uk-UA" dirty="0" smtClean="0">
                <a:solidFill>
                  <a:srgbClr val="7030A0"/>
                </a:solidFill>
                <a:latin typeface="Arial Black" panose="020B0A04020102020204" pitchFamily="34" charset="0"/>
              </a:rPr>
            </a:br>
            <a:r>
              <a:rPr lang="uk-UA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Групові </a:t>
            </a:r>
            <a:r>
              <a:rPr lang="uk-UA" dirty="0">
                <a:solidFill>
                  <a:srgbClr val="7030A0"/>
                </a:solidFill>
                <a:latin typeface="Arial Black" panose="020B0A04020102020204" pitchFamily="34" charset="0"/>
              </a:rPr>
              <a:t>дози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12942" y="977030"/>
            <a:ext cx="11786992" cy="5711869"/>
          </a:xfrm>
        </p:spPr>
        <p:txBody>
          <a:bodyPr/>
          <a:lstStyle/>
          <a:p>
            <a:r>
              <a:rPr lang="uk-UA" dirty="0" smtClean="0"/>
              <a:t>Підрахувавши індивідуальні ефективні дози, отримані окремими людьми, можна дійти до визначення </a:t>
            </a:r>
            <a:r>
              <a:rPr lang="uk-UA" b="1" dirty="0" smtClean="0">
                <a:solidFill>
                  <a:srgbClr val="7030A0"/>
                </a:solidFill>
              </a:rPr>
              <a:t>колективної дози </a:t>
            </a:r>
            <a:r>
              <a:rPr lang="uk-UA" dirty="0" smtClean="0"/>
              <a:t>— суми індивідуальних ефективних доз у цій групі людей за певний проміжок часу. </a:t>
            </a:r>
          </a:p>
          <a:p>
            <a:r>
              <a:rPr lang="uk-UA" dirty="0" smtClean="0"/>
              <a:t>Колективну дозу можна підрахувати для населення окремого села, міста, адміністративно-територіальної одиниці, держави тощо. </a:t>
            </a:r>
          </a:p>
          <a:p>
            <a:r>
              <a:rPr lang="uk-UA" dirty="0" smtClean="0"/>
              <a:t>Її одержують шляхом множення </a:t>
            </a:r>
            <a:r>
              <a:rPr lang="uk-UA" dirty="0" smtClean="0">
                <a:solidFill>
                  <a:srgbClr val="7030A0"/>
                </a:solidFill>
              </a:rPr>
              <a:t>середньої ефективної дози на загальну кількість людей</a:t>
            </a:r>
            <a:r>
              <a:rPr lang="uk-UA" dirty="0" smtClean="0"/>
              <a:t>, які перебували під впливом випромінювання. </a:t>
            </a:r>
          </a:p>
          <a:p>
            <a:r>
              <a:rPr lang="uk-UA" dirty="0" smtClean="0"/>
              <a:t>Одиницею вимірювання колективної дози </a:t>
            </a:r>
            <a:r>
              <a:rPr lang="uk-UA" b="1" dirty="0" smtClean="0">
                <a:solidFill>
                  <a:srgbClr val="7030A0"/>
                </a:solidFill>
              </a:rPr>
              <a:t>є людино-</a:t>
            </a:r>
            <a:r>
              <a:rPr lang="uk-UA" b="1" dirty="0" err="1" smtClean="0">
                <a:solidFill>
                  <a:srgbClr val="7030A0"/>
                </a:solidFill>
              </a:rPr>
              <a:t>зіверт</a:t>
            </a:r>
            <a:r>
              <a:rPr lang="uk-UA" b="1" dirty="0" smtClean="0">
                <a:solidFill>
                  <a:srgbClr val="7030A0"/>
                </a:solidFill>
              </a:rPr>
              <a:t> (люд. -Зв.), </a:t>
            </a:r>
            <a:r>
              <a:rPr lang="uk-UA" dirty="0" smtClean="0"/>
              <a:t>позасистемна одиниця — </a:t>
            </a:r>
            <a:r>
              <a:rPr lang="uk-UA" b="1" dirty="0" smtClean="0">
                <a:solidFill>
                  <a:srgbClr val="7030A0"/>
                </a:solidFill>
              </a:rPr>
              <a:t>людино-бер (люд. — бер). </a:t>
            </a:r>
          </a:p>
          <a:p>
            <a:r>
              <a:rPr lang="uk-UA" dirty="0" smtClean="0"/>
              <a:t>Колективна доза може накопичуватися протягом тривалого часу, навіть не одного покоління, а охоплюючи наступні покоління.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57320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4504" y="200416"/>
            <a:ext cx="10389296" cy="576198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/>
            </a:r>
            <a:br>
              <a:rPr lang="uk-UA" dirty="0" smtClean="0">
                <a:solidFill>
                  <a:srgbClr val="7030A0"/>
                </a:solidFill>
                <a:latin typeface="Arial Black" panose="020B0A04020102020204" pitchFamily="34" charset="0"/>
              </a:rPr>
            </a:br>
            <a:r>
              <a:rPr lang="uk-UA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Групові </a:t>
            </a:r>
            <a:r>
              <a:rPr lang="uk-UA" dirty="0">
                <a:solidFill>
                  <a:srgbClr val="7030A0"/>
                </a:solidFill>
                <a:latin typeface="Arial Black" panose="020B0A04020102020204" pitchFamily="34" charset="0"/>
              </a:rPr>
              <a:t>дози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12942" y="977030"/>
            <a:ext cx="11786992" cy="5711869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rgbClr val="0000FF"/>
                </a:solidFill>
              </a:rPr>
              <a:t>ВИДІЛЯЮТЬ ТАКІ ДОЗИ</a:t>
            </a:r>
            <a:r>
              <a:rPr lang="uk-UA" dirty="0" smtClean="0"/>
              <a:t>:</a:t>
            </a:r>
          </a:p>
          <a:p>
            <a:endParaRPr lang="uk-UA" dirty="0" smtClean="0"/>
          </a:p>
          <a:p>
            <a:r>
              <a:rPr lang="uk-UA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порогова</a:t>
            </a:r>
            <a:r>
              <a:rPr lang="uk-UA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uk-UA" dirty="0" smtClean="0"/>
              <a:t>— доза, нижче за яку не відзначені прояви даного ефекту опромінення.</a:t>
            </a:r>
          </a:p>
          <a:p>
            <a:r>
              <a:rPr lang="uk-UA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запобіжна</a:t>
            </a:r>
            <a:r>
              <a:rPr lang="uk-UA" dirty="0" smtClean="0"/>
              <a:t> — прогнозована доза внаслідок радіаційної аварії, яка варто попередити захисними заходам.</a:t>
            </a:r>
          </a:p>
          <a:p>
            <a:r>
              <a:rPr lang="uk-UA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подвоююча</a:t>
            </a:r>
            <a:r>
              <a:rPr lang="uk-UA" dirty="0" smtClean="0"/>
              <a:t> — доза, яка збільшує вдвічі (або на 100%) рівень спонтанних мутацій . Така доза обернено пропорційна відносному мутаційному ризику .</a:t>
            </a:r>
          </a:p>
          <a:p>
            <a:r>
              <a:rPr lang="uk-UA" b="1" dirty="0" smtClean="0">
                <a:solidFill>
                  <a:srgbClr val="FF0000"/>
                </a:solidFill>
              </a:rPr>
              <a:t>мінімально летальна </a:t>
            </a:r>
            <a:r>
              <a:rPr lang="uk-UA" dirty="0" smtClean="0"/>
              <a:t>— мінімальна доза випромінювання, що викликає загибель всіх опромінених об'єктів.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64549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5677" y="112735"/>
            <a:ext cx="11336055" cy="701457"/>
          </a:xfrm>
        </p:spPr>
        <p:txBody>
          <a:bodyPr>
            <a:normAutofit/>
          </a:bodyPr>
          <a:lstStyle/>
          <a:p>
            <a:r>
              <a:rPr lang="ru-RU" sz="3600" dirty="0" err="1">
                <a:solidFill>
                  <a:srgbClr val="7030A0"/>
                </a:solidFill>
                <a:latin typeface="Arial Black" panose="020B0A04020102020204" pitchFamily="34" charset="0"/>
              </a:rPr>
              <a:t>Допустимі</a:t>
            </a:r>
            <a:r>
              <a:rPr lang="ru-RU" sz="3600" dirty="0">
                <a:solidFill>
                  <a:srgbClr val="7030A0"/>
                </a:solidFill>
                <a:latin typeface="Arial Black" panose="020B0A04020102020204" pitchFamily="34" charset="0"/>
              </a:rPr>
              <a:t> та </a:t>
            </a:r>
            <a:r>
              <a:rPr lang="ru-RU" sz="3600" dirty="0" err="1">
                <a:solidFill>
                  <a:srgbClr val="7030A0"/>
                </a:solidFill>
                <a:latin typeface="Arial Black" panose="020B0A04020102020204" pitchFamily="34" charset="0"/>
              </a:rPr>
              <a:t>смертельні</a:t>
            </a:r>
            <a:r>
              <a:rPr lang="ru-RU" sz="3600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sz="3600" dirty="0" err="1">
                <a:solidFill>
                  <a:srgbClr val="7030A0"/>
                </a:solidFill>
                <a:latin typeface="Arial Black" panose="020B0A04020102020204" pitchFamily="34" charset="0"/>
              </a:rPr>
              <a:t>дози</a:t>
            </a:r>
            <a:r>
              <a:rPr lang="ru-RU" sz="3600" dirty="0">
                <a:solidFill>
                  <a:srgbClr val="7030A0"/>
                </a:solidFill>
                <a:latin typeface="Arial Black" panose="020B0A04020102020204" pitchFamily="34" charset="0"/>
              </a:rPr>
              <a:t> для людини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13359" y="989556"/>
            <a:ext cx="11649205" cy="5868444"/>
          </a:xfrm>
        </p:spPr>
        <p:txBody>
          <a:bodyPr/>
          <a:lstStyle/>
          <a:p>
            <a:r>
              <a:rPr lang="uk-UA" b="1" dirty="0" err="1">
                <a:solidFill>
                  <a:srgbClr val="7030A0"/>
                </a:solidFill>
              </a:rPr>
              <a:t>Мілізівер</a:t>
            </a:r>
            <a:r>
              <a:rPr lang="uk-UA" dirty="0" err="1"/>
              <a:t>т</a:t>
            </a:r>
            <a:r>
              <a:rPr lang="uk-UA" dirty="0"/>
              <a:t> (</a:t>
            </a:r>
            <a:r>
              <a:rPr lang="uk-UA" dirty="0" err="1"/>
              <a:t>мЗв</a:t>
            </a:r>
            <a:r>
              <a:rPr lang="uk-UA" dirty="0"/>
              <a:t>) часто використовується як міра дози при медичних діагностичних процедурах ( </a:t>
            </a:r>
            <a:r>
              <a:rPr lang="uk-UA" dirty="0">
                <a:hlinkClick r:id="rId2" tooltip="Рентгеноскопія"/>
              </a:rPr>
              <a:t>рентгеноскопія</a:t>
            </a:r>
            <a:r>
              <a:rPr lang="uk-UA" dirty="0"/>
              <a:t>, рентгенівська </a:t>
            </a:r>
            <a:r>
              <a:rPr lang="uk-UA" dirty="0">
                <a:hlinkClick r:id="rId3" tooltip="Комп'ютерна томографія"/>
              </a:rPr>
              <a:t>комп'ютерна томографія</a:t>
            </a:r>
            <a:r>
              <a:rPr lang="uk-UA" dirty="0"/>
              <a:t> тощо).</a:t>
            </a:r>
          </a:p>
          <a:p>
            <a:r>
              <a:rPr lang="uk-UA" dirty="0"/>
              <a:t>Відповідно до норм радіаційної безпеки України: Радіаційний захист від джерел потенційного опромінення (НРБУ-97/Д-2000), затверджених постановою головного державного санітарного лікаря України 12 липня 2000 року (№ 116) слід не допускати перевищення річної ефективної дози поточного опромінення критичної групи населення </a:t>
            </a:r>
            <a:r>
              <a:rPr lang="uk-UA" b="1" dirty="0">
                <a:solidFill>
                  <a:srgbClr val="7030A0"/>
                </a:solidFill>
                <a:latin typeface="Arial Black" panose="020B0A04020102020204" pitchFamily="34" charset="0"/>
              </a:rPr>
              <a:t>(0,01 </a:t>
            </a:r>
            <a:r>
              <a:rPr lang="uk-UA" b="1" dirty="0" err="1">
                <a:solidFill>
                  <a:srgbClr val="7030A0"/>
                </a:solidFill>
                <a:latin typeface="Arial Black" panose="020B0A04020102020204" pitchFamily="34" charset="0"/>
              </a:rPr>
              <a:t>мЗв</a:t>
            </a:r>
            <a:r>
              <a:rPr lang="uk-UA" b="1" dirty="0">
                <a:solidFill>
                  <a:srgbClr val="7030A0"/>
                </a:solidFill>
                <a:latin typeface="Arial Black" panose="020B0A04020102020204" pitchFamily="34" charset="0"/>
              </a:rPr>
              <a:t>*рік ) </a:t>
            </a:r>
            <a:r>
              <a:rPr lang="uk-UA" dirty="0"/>
              <a:t>та колективної річної ефективної дози поточного опромінення </a:t>
            </a:r>
            <a:r>
              <a:rPr lang="uk-UA" dirty="0">
                <a:solidFill>
                  <a:srgbClr val="7030A0"/>
                </a:solidFill>
                <a:latin typeface="Arial Black" panose="020B0A04020102020204" pitchFamily="34" charset="0"/>
              </a:rPr>
              <a:t>1 люд.-</a:t>
            </a:r>
            <a:r>
              <a:rPr lang="uk-UA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Зв</a:t>
            </a:r>
            <a:r>
              <a:rPr lang="uk-UA" dirty="0" smtClean="0"/>
              <a:t>.</a:t>
            </a:r>
            <a:endParaRPr lang="uk-UA" dirty="0"/>
          </a:p>
          <a:p>
            <a:r>
              <a:rPr lang="uk-UA" b="1" dirty="0"/>
              <a:t>Середньосвітова доза </a:t>
            </a:r>
            <a:r>
              <a:rPr lang="uk-UA" dirty="0"/>
              <a:t>опромінення від рентгенологічних досліджень, накопичена на душу населення за рік, дорівнює </a:t>
            </a:r>
            <a:r>
              <a:rPr lang="uk-UA" dirty="0">
                <a:solidFill>
                  <a:srgbClr val="7030A0"/>
                </a:solidFill>
                <a:latin typeface="Arial Black" panose="020B0A04020102020204" pitchFamily="34" charset="0"/>
              </a:rPr>
              <a:t>0,4 </a:t>
            </a:r>
            <a:r>
              <a:rPr lang="uk-UA" dirty="0" err="1">
                <a:solidFill>
                  <a:srgbClr val="7030A0"/>
                </a:solidFill>
                <a:latin typeface="Arial Black" panose="020B0A04020102020204" pitchFamily="34" charset="0"/>
              </a:rPr>
              <a:t>мЗв</a:t>
            </a:r>
            <a:r>
              <a:rPr lang="uk-UA" dirty="0"/>
              <a:t>, однак у країнах </a:t>
            </a:r>
            <a:r>
              <a:rPr lang="uk-UA" dirty="0">
                <a:solidFill>
                  <a:srgbClr val="7030A0"/>
                </a:solidFill>
              </a:rPr>
              <a:t>з високим рівнем доступу до медобслуговування </a:t>
            </a:r>
            <a:r>
              <a:rPr lang="uk-UA" dirty="0"/>
              <a:t>(більше одного лікаря на 1000 осіб населення) цей показник зростає до </a:t>
            </a:r>
            <a:r>
              <a:rPr lang="uk-UA" dirty="0">
                <a:solidFill>
                  <a:srgbClr val="7030A0"/>
                </a:solidFill>
                <a:latin typeface="Arial Black" panose="020B0A04020102020204" pitchFamily="34" charset="0"/>
              </a:rPr>
              <a:t>1,2 </a:t>
            </a:r>
            <a:r>
              <a:rPr lang="uk-UA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мЗв</a:t>
            </a:r>
            <a:r>
              <a:rPr lang="uk-UA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735570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1198</Words>
  <Application>Microsoft Office PowerPoint</Application>
  <PresentationFormat>Широкий екран</PresentationFormat>
  <Paragraphs>112</Paragraphs>
  <Slides>14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14</vt:i4>
      </vt:variant>
    </vt:vector>
  </HeadingPairs>
  <TitlesOfParts>
    <vt:vector size="20" baseType="lpstr">
      <vt:lpstr>Arial</vt:lpstr>
      <vt:lpstr>Arial Black</vt:lpstr>
      <vt:lpstr>Calibri</vt:lpstr>
      <vt:lpstr>Calibri Light</vt:lpstr>
      <vt:lpstr>Times New Roman</vt:lpstr>
      <vt:lpstr>Тема Office</vt:lpstr>
      <vt:lpstr>ОДИНИЦІ ВИМІРУ РАДІОАКТИВНОГО ВПЛИВУ</vt:lpstr>
      <vt:lpstr> Експозиційна доза </vt:lpstr>
      <vt:lpstr>Поглинена доза</vt:lpstr>
      <vt:lpstr>Еквівалентна доза</vt:lpstr>
      <vt:lpstr>Ефективна доза</vt:lpstr>
      <vt:lpstr>Очікувана ефективна доза</vt:lpstr>
      <vt:lpstr> Групові дози </vt:lpstr>
      <vt:lpstr> Групові дози </vt:lpstr>
      <vt:lpstr>Допустимі та смертельні дози для людини</vt:lpstr>
      <vt:lpstr>Допустимі та смертельні дози для людини</vt:lpstr>
      <vt:lpstr> Дози, які отримує персонал у промисловості </vt:lpstr>
      <vt:lpstr>Смертельні та небезпечні дози</vt:lpstr>
      <vt:lpstr>Потужність дози</vt:lpstr>
      <vt:lpstr>Зведена таблиця одиниць вимірювання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ОДИНИЦІ ВИМІРУ РАДІОАКТИВНОГО ВПЛИВУ</dc:title>
  <dc:creator>Тугай Тетяна Іванівна</dc:creator>
  <cp:lastModifiedBy>Тугай Тетяна Іванівна</cp:lastModifiedBy>
  <cp:revision>1</cp:revision>
  <dcterms:created xsi:type="dcterms:W3CDTF">2023-09-13T14:49:24Z</dcterms:created>
  <dcterms:modified xsi:type="dcterms:W3CDTF">2023-09-13T14:50:49Z</dcterms:modified>
</cp:coreProperties>
</file>