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95" r:id="rId8"/>
    <p:sldId id="262" r:id="rId9"/>
    <p:sldId id="266" r:id="rId10"/>
    <p:sldId id="270" r:id="rId11"/>
    <p:sldId id="267" r:id="rId12"/>
    <p:sldId id="268" r:id="rId13"/>
    <p:sldId id="271" r:id="rId14"/>
    <p:sldId id="272" r:id="rId15"/>
    <p:sldId id="276" r:id="rId16"/>
    <p:sldId id="275" r:id="rId17"/>
    <p:sldId id="277" r:id="rId18"/>
    <p:sldId id="280" r:id="rId19"/>
    <p:sldId id="296" r:id="rId20"/>
    <p:sldId id="297" r:id="rId21"/>
    <p:sldId id="298" r:id="rId22"/>
    <p:sldId id="300" r:id="rId23"/>
    <p:sldId id="301" r:id="rId24"/>
    <p:sldId id="302" r:id="rId25"/>
    <p:sldId id="283" r:id="rId26"/>
    <p:sldId id="284" r:id="rId27"/>
    <p:sldId id="285" r:id="rId28"/>
    <p:sldId id="286" r:id="rId29"/>
    <p:sldId id="291" r:id="rId30"/>
    <p:sldId id="287" r:id="rId31"/>
    <p:sldId id="288" r:id="rId32"/>
    <p:sldId id="263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4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AB87-5F4F-43C8-9F8B-122A586EAB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81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E0CC-6C97-47C5-87A5-D2A5DC7E03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0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4FE5-82A6-4256-8F77-2223E5C3D7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4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0E6F-B0AA-43AA-B229-4B5D69E5D3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93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F46F-4EE6-4B8A-94EB-26CB921295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3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4628-4F2C-4792-8C16-B8A35C8179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612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639F-9CA8-423D-849C-34CEB7BC0B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9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5836-1ED8-488D-AFAB-9E2B858C63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0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959C-A4FC-415A-AD23-ED2B1CF526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9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68AAC-FA8E-4A1A-B1C9-67DE0EBF96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634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87E8F-3FF0-4E05-9877-D0B6110C3DC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A0AEED-50C5-4BFE-8240-4393B2F09E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ukraina_2_500x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685800" y="1066800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</a:rPr>
              <a:t>НАРОДНЕ </a:t>
            </a:r>
            <a:r>
              <a:rPr lang="uk-UA" sz="3200" b="1" dirty="0">
                <a:latin typeface="Times New Roman" pitchFamily="18" charset="0"/>
              </a:rPr>
              <a:t>ВОЛЕВИЯВЛЕННЯ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4600" y="3124200"/>
            <a:ext cx="6019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Тема № 6 з дисципліни “Конституційне право України”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85950" y="2514600"/>
            <a:ext cx="51673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</a:t>
            </a: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Виборче право і виборча система України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143000" y="554038"/>
            <a:ext cx="6858000" cy="1828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Об'єктивне виборче право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– це один із головних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конституційно-правових інститутів, якого складають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норми, що регулюють суспільні відносини,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пов'язані з формуванням представницьких та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інших виборних органів публічної влади (державної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влади і місцевого самоврядування)</a:t>
            </a:r>
            <a:r>
              <a:rPr lang="uk-UA" sz="2000">
                <a:latin typeface="Times New Roman" pitchFamily="18" charset="0"/>
              </a:rPr>
              <a:t>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8600" y="2895600"/>
            <a:ext cx="8305800" cy="3581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65588" dir="12748272" algn="ctr" rotWithShape="0">
              <a:schemeClr val="bg2"/>
            </a:outerShdw>
          </a:effectLst>
        </p:spPr>
        <p:txBody>
          <a:bodyPr wrap="none" anchor="ctr"/>
          <a:lstStyle/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Цей інститут характеризується такими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особливостями: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1)  він більшою мірою (порівняно з іншими конституційно-правовими </a:t>
            </a: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інститутами) зазнає впливу норм міжнародного права;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2)  значна частина його норм є полівалентними, себто такими, що </a:t>
            </a: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одночасно належать до двох та більше галузей права;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3)  переважна більшість норм цього інституту є процесуальними нормами.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62000" y="381000"/>
            <a:ext cx="7467600" cy="20574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37372" dir="14178596" algn="ctr" rotWithShape="0">
              <a:srgbClr val="99CCFF"/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latin typeface="Times New Roman" pitchFamily="18" charset="0"/>
                <a:cs typeface="Times New Roman" pitchFamily="18" charset="0"/>
              </a:rPr>
              <a:t>Суб'єктивне виборче право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– закріплене Конституцією України (ст. 38)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і гарантоване державою право громадянина України вільно обирати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та бути обраним до виборних органів публічної влади 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(державної влади і місцевого самоврядування). </a:t>
            </a:r>
            <a:endParaRPr lang="uk-UA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057400" y="3124200"/>
            <a:ext cx="5181600" cy="1981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Види виборчого права:</a:t>
            </a:r>
          </a:p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активне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(право обирати) і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пасивне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(право бути обраним) право. 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914400" y="533400"/>
            <a:ext cx="7162800" cy="2286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широкому значенні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виборчою системою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розуміють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систему суспільних відносин, які складаються з виборами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органів публічної влади та визначають порядок їх формування.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Ці відносини регулюються конституційно-правовими нормами, 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які в сукупності утворюють конституційно-правовий інститут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виборчого права.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609600" y="3276600"/>
            <a:ext cx="7696200" cy="2819400"/>
          </a:xfrm>
          <a:prstGeom prst="vertic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62639" dir="13119588" algn="ctr" rotWithShape="0">
              <a:srgbClr val="99CCFF"/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Виборча система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i="1">
                <a:latin typeface="Times New Roman" pitchFamily="18" charset="0"/>
                <a:cs typeface="Times New Roman" pitchFamily="18" charset="0"/>
              </a:rPr>
              <a:t>вузькому значенні -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це певний спосіб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розподілу  депутатських мандатів між кандидатами залежно від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результатів голосування виборців або інших уповноважених осіб.</a:t>
            </a:r>
            <a:endParaRPr lang="uk-UA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905000" y="381000"/>
            <a:ext cx="5410200" cy="1371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Три основні види виборчих систем, які різняться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порядком установлення результатів голосування: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8600" y="2514600"/>
            <a:ext cx="2514600" cy="1524000"/>
          </a:xfrm>
          <a:prstGeom prst="downArrowCallout">
            <a:avLst>
              <a:gd name="adj1" fmla="val 41250"/>
              <a:gd name="adj2" fmla="val 41250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</a:rPr>
              <a:t>мажоритарна</a:t>
            </a:r>
            <a:r>
              <a:rPr lang="ru-RU" sz="2000" b="1" i="1">
                <a:latin typeface="Times New Roman" pitchFamily="18" charset="0"/>
              </a:rPr>
              <a:t> </a:t>
            </a:r>
            <a:endParaRPr lang="uk-UA" sz="2000" b="1" i="1">
              <a:latin typeface="Times New Roman" pitchFamily="18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76600" y="2514600"/>
            <a:ext cx="2590800" cy="1447800"/>
          </a:xfrm>
          <a:prstGeom prst="downArrowCallout">
            <a:avLst>
              <a:gd name="adj1" fmla="val 44737"/>
              <a:gd name="adj2" fmla="val 44737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 i="1">
                <a:latin typeface="Times New Roman" pitchFamily="18" charset="0"/>
              </a:rPr>
              <a:t>пропорційна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6324600" y="2514600"/>
            <a:ext cx="2590800" cy="1371600"/>
          </a:xfrm>
          <a:prstGeom prst="downArrowCallout">
            <a:avLst>
              <a:gd name="adj1" fmla="val 47222"/>
              <a:gd name="adj2" fmla="val 47222"/>
              <a:gd name="adj3" fmla="val 16667"/>
              <a:gd name="adj4" fmla="val 66667"/>
            </a:avLst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змішана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81000" y="4038600"/>
            <a:ext cx="1981200" cy="2057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система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більшості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2971800" y="3962400"/>
            <a:ext cx="3200400" cy="2057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система пропорційного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представництва 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6553200" y="3886200"/>
            <a:ext cx="2286000" cy="2057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Пропорційно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-мажоритарна</a:t>
            </a:r>
            <a:endParaRPr lang="uk-UA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1600200" y="1752600"/>
            <a:ext cx="2895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4495800" y="17526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572000" y="1752600"/>
            <a:ext cx="3276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2133600"/>
            <a:ext cx="4572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3</a:t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Конституційні принципи виборчого права України</a:t>
            </a: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271588" y="2487613"/>
            <a:ext cx="6629400" cy="18288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Принципи виборчого права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- це умови його визнання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і здійснення, які разом забезпечують реальний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характер волевиявлення народу, легітимність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виборних органів публічної влади. </a:t>
            </a:r>
            <a:endParaRPr lang="uk-UA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3276600" y="381000"/>
            <a:ext cx="23622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принцип вільних </a:t>
            </a:r>
          </a:p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виборів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6553200" y="2133600"/>
            <a:ext cx="24384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latin typeface="Times New Roman" pitchFamily="18" charset="0"/>
                <a:cs typeface="Times New Roman" pitchFamily="18" charset="0"/>
              </a:rPr>
              <a:t>принципи загального</a:t>
            </a:r>
          </a:p>
          <a:p>
            <a:pPr algn="ctr"/>
            <a:r>
              <a:rPr lang="uk-UA" b="1" i="1">
                <a:latin typeface="Times New Roman" pitchFamily="18" charset="0"/>
              </a:rPr>
              <a:t>виборчого права</a:t>
            </a:r>
            <a:endParaRPr lang="uk-UA" b="1" i="1"/>
          </a:p>
        </p:txBody>
      </p:sp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3352800" y="2286000"/>
            <a:ext cx="2590800" cy="19050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Головні принципи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виборчого права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18438" name="AutoShape 10"/>
          <p:cNvSpPr>
            <a:spLocks noChangeArrowheads="1"/>
          </p:cNvSpPr>
          <p:nvPr/>
        </p:nvSpPr>
        <p:spPr bwMode="auto">
          <a:xfrm>
            <a:off x="4724400" y="5410200"/>
            <a:ext cx="28956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 рівного</a:t>
            </a:r>
          </a:p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</a:rPr>
              <a:t>виборчого права</a:t>
            </a:r>
            <a:endParaRPr lang="uk-UA" b="1" i="1">
              <a:solidFill>
                <a:srgbClr val="000000"/>
              </a:solidFill>
            </a:endParaRP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1524000" y="5410200"/>
            <a:ext cx="25908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 прямого</a:t>
            </a:r>
          </a:p>
          <a:p>
            <a:pPr algn="ctr"/>
            <a:r>
              <a:rPr lang="uk-UA" b="1" i="1">
                <a:solidFill>
                  <a:srgbClr val="000000"/>
                </a:solidFill>
                <a:latin typeface="Times New Roman" pitchFamily="18" charset="0"/>
              </a:rPr>
              <a:t>виборчого права</a:t>
            </a:r>
            <a:endParaRPr lang="uk-UA" b="1" i="1">
              <a:solidFill>
                <a:srgbClr val="000000"/>
              </a:solidFill>
            </a:endParaRPr>
          </a:p>
        </p:txBody>
      </p:sp>
      <p:sp>
        <p:nvSpPr>
          <p:cNvPr id="18440" name="AutoShape 13"/>
          <p:cNvSpPr>
            <a:spLocks noChangeArrowheads="1"/>
          </p:cNvSpPr>
          <p:nvPr/>
        </p:nvSpPr>
        <p:spPr bwMode="auto">
          <a:xfrm>
            <a:off x="152400" y="2133600"/>
            <a:ext cx="2514600" cy="13716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принцип таємного</a:t>
            </a:r>
          </a:p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 голосування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 flipH="1">
            <a:off x="2819400" y="4191000"/>
            <a:ext cx="1752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6"/>
          <p:cNvSpPr>
            <a:spLocks noChangeShapeType="1"/>
          </p:cNvSpPr>
          <p:nvPr/>
        </p:nvSpPr>
        <p:spPr bwMode="auto">
          <a:xfrm>
            <a:off x="4572000" y="4191000"/>
            <a:ext cx="1600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7"/>
          <p:cNvSpPr>
            <a:spLocks noChangeShapeType="1"/>
          </p:cNvSpPr>
          <p:nvPr/>
        </p:nvSpPr>
        <p:spPr bwMode="auto">
          <a:xfrm flipH="1" flipV="1">
            <a:off x="2667000" y="29718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8"/>
          <p:cNvSpPr>
            <a:spLocks noChangeShapeType="1"/>
          </p:cNvSpPr>
          <p:nvPr/>
        </p:nvSpPr>
        <p:spPr bwMode="auto">
          <a:xfrm flipV="1">
            <a:off x="5943600" y="2895600"/>
            <a:ext cx="609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9"/>
          <p:cNvSpPr>
            <a:spLocks noChangeShapeType="1"/>
          </p:cNvSpPr>
          <p:nvPr/>
        </p:nvSpPr>
        <p:spPr bwMode="auto">
          <a:xfrm flipH="1" flipV="1">
            <a:off x="4572000" y="1524000"/>
            <a:ext cx="762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52600" y="381000"/>
            <a:ext cx="3657600" cy="10668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Спеціальні принципи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виборчого права</a:t>
            </a:r>
            <a:r>
              <a:rPr lang="uk-UA" sz="2000" b="1">
                <a:latin typeface="Times New Roman" pitchFamily="18" charset="0"/>
              </a:rPr>
              <a:t> </a:t>
            </a:r>
            <a:endParaRPr lang="uk-UA" b="1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81000" y="1905000"/>
            <a:ext cx="64008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вільного і рівноправного висування кандидатів у депутати;</a:t>
            </a:r>
            <a:endParaRPr lang="uk-UA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81000" y="2895600"/>
            <a:ext cx="6400800" cy="609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гласності і відкритості</a:t>
            </a:r>
            <a:endParaRPr lang="uk-UA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1000" y="3733800"/>
            <a:ext cx="6400800" cy="609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рівності можливостей для всіх кандидатів у проведенні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виборчої кампанії; </a:t>
            </a:r>
            <a:endParaRPr lang="uk-UA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81000" y="4648200"/>
            <a:ext cx="6400800" cy="609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неупередженості до кандидатів з боку державних органів,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 установ і організацій, органів місцевого самоврядування; </a:t>
            </a:r>
            <a:endParaRPr lang="uk-UA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81000" y="5486400"/>
            <a:ext cx="64008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свободи агітації.</a:t>
            </a:r>
            <a:endParaRPr lang="uk-UA"/>
          </a:p>
        </p:txBody>
      </p:sp>
      <p:cxnSp>
        <p:nvCxnSpPr>
          <p:cNvPr id="19465" name="AutoShape 9"/>
          <p:cNvCxnSpPr>
            <a:cxnSpLocks noChangeShapeType="1"/>
            <a:stCxn id="19459" idx="3"/>
            <a:endCxn id="19464" idx="3"/>
          </p:cNvCxnSpPr>
          <p:nvPr/>
        </p:nvCxnSpPr>
        <p:spPr bwMode="auto">
          <a:xfrm>
            <a:off x="5410200" y="914400"/>
            <a:ext cx="1371600" cy="4953000"/>
          </a:xfrm>
          <a:prstGeom prst="bentConnector3">
            <a:avLst>
              <a:gd name="adj1" fmla="val 241204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6" name="AutoShape 10"/>
          <p:cNvCxnSpPr>
            <a:cxnSpLocks noChangeShapeType="1"/>
            <a:stCxn id="19459" idx="3"/>
            <a:endCxn id="19463" idx="3"/>
          </p:cNvCxnSpPr>
          <p:nvPr/>
        </p:nvCxnSpPr>
        <p:spPr bwMode="auto">
          <a:xfrm>
            <a:off x="5410200" y="914400"/>
            <a:ext cx="1371600" cy="4038600"/>
          </a:xfrm>
          <a:prstGeom prst="bentConnector3">
            <a:avLst>
              <a:gd name="adj1" fmla="val 239005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7" name="AutoShape 11"/>
          <p:cNvCxnSpPr>
            <a:cxnSpLocks noChangeShapeType="1"/>
            <a:stCxn id="19459" idx="3"/>
            <a:endCxn id="19462" idx="3"/>
          </p:cNvCxnSpPr>
          <p:nvPr/>
        </p:nvCxnSpPr>
        <p:spPr bwMode="auto">
          <a:xfrm>
            <a:off x="5410200" y="914400"/>
            <a:ext cx="1371600" cy="3124200"/>
          </a:xfrm>
          <a:prstGeom prst="bentConnector3">
            <a:avLst>
              <a:gd name="adj1" fmla="val 237963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AutoShape 12"/>
          <p:cNvCxnSpPr>
            <a:cxnSpLocks noChangeShapeType="1"/>
            <a:stCxn id="19459" idx="3"/>
            <a:endCxn id="19461" idx="3"/>
          </p:cNvCxnSpPr>
          <p:nvPr/>
        </p:nvCxnSpPr>
        <p:spPr bwMode="auto">
          <a:xfrm>
            <a:off x="5410200" y="914400"/>
            <a:ext cx="1371600" cy="2286000"/>
          </a:xfrm>
          <a:prstGeom prst="bentConnector3">
            <a:avLst>
              <a:gd name="adj1" fmla="val 242245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9" name="AutoShape 13"/>
          <p:cNvCxnSpPr>
            <a:cxnSpLocks noChangeShapeType="1"/>
            <a:stCxn id="19459" idx="3"/>
            <a:endCxn id="19460" idx="3"/>
          </p:cNvCxnSpPr>
          <p:nvPr/>
        </p:nvCxnSpPr>
        <p:spPr bwMode="auto">
          <a:xfrm>
            <a:off x="5410200" y="914400"/>
            <a:ext cx="1371600" cy="1371600"/>
          </a:xfrm>
          <a:prstGeom prst="bentConnector3">
            <a:avLst>
              <a:gd name="adj1" fmla="val 240162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2133600"/>
            <a:ext cx="457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4</a:t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Виборчий процес і його стадії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23_html_51dc06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chemeClr val="accent2"/>
                </a:solidFill>
                <a:latin typeface="Times New Roman" pitchFamily="18" charset="0"/>
              </a:rPr>
              <a:t>ПЛАН: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981200"/>
            <a:ext cx="6019800" cy="3962400"/>
          </a:xfrm>
        </p:spPr>
        <p:txBody>
          <a:bodyPr/>
          <a:lstStyle/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. Поняття виборів та їх соціальна функція. 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2. Виборче право і виборча система України.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3. Конституційні принципи виборчого права України.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4. Виборчий процес і його стадії.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uk-UA" sz="2000" b="1" kern="1200" dirty="0">
                <a:latin typeface="Times New Roman" pitchFamily="18" charset="0"/>
                <a:cs typeface="Times New Roman" pitchFamily="18" charset="0"/>
              </a:rPr>
              <a:t>5. Поняття, соціальна функція та види референдумів</a:t>
            </a:r>
            <a:r>
              <a:rPr lang="uk-UA" sz="2000" b="1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143000" y="1371600"/>
            <a:ext cx="7391400" cy="294481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Виборчий процес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– це врегульована законом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специфічна діяльність уповноважених органів і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громадян, спрямована на формування якісного і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кількісного складу органів державної влади та </a:t>
            </a:r>
          </a:p>
          <a:p>
            <a:pPr indent="449263" algn="just">
              <a:lnSpc>
                <a:spcPct val="150000"/>
              </a:lnSpc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органів місцевого самоврядування.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52600" y="1447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виборці;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468563" y="387350"/>
            <a:ext cx="6494462" cy="7493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Суб'єктами виборчого процесу 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визнаються особи, органи та організації,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 наділені Конституцією та виборчим законодавством України правами </a:t>
            </a:r>
          </a:p>
          <a:p>
            <a:pPr algn="ctr"/>
            <a:r>
              <a:rPr lang="uk-UA" sz="1600">
                <a:latin typeface="Times New Roman" pitchFamily="18" charset="0"/>
                <a:cs typeface="Times New Roman" pitchFamily="18" charset="0"/>
              </a:rPr>
              <a:t>та обов'язками стосовно організації та проведення виборів, зокрема:</a:t>
            </a:r>
            <a:endParaRPr lang="uk-UA" sz="1600" b="1"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52600" y="2209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• зареєстровані кандидати в депутати, кандидати на пост Президента </a:t>
            </a:r>
          </a:p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України, кандидати на посаду сільського, селищного, міського голови;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52600" y="29718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• уповноважені представники, довірені особи, офіційні спостерігачі </a:t>
            </a:r>
          </a:p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від партій (блоків) - суб'єктів виборчого процесу, від кандидатів;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70063" y="39243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виборчі комісії - спеціально утворені виборчі органи;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752600" y="4784725"/>
            <a:ext cx="71628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органи державної влади та органи місцевого самоврядування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>
              <a:latin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752600" y="59436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• партії (блоки), їхні місцеві організації, які висунули кандидатів.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57200" y="723900"/>
            <a:ext cx="2057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57200" y="762000"/>
            <a:ext cx="0" cy="5486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57200" y="1752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3400" y="2514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33400" y="33528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33400" y="42672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57200" y="5105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57200" y="6248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3276600" y="419100"/>
            <a:ext cx="2667000" cy="11049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marL="457200" algn="just">
              <a:lnSpc>
                <a:spcPct val="150000"/>
              </a:lnSpc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1. Проголошення</a:t>
            </a:r>
          </a:p>
          <a:p>
            <a:pPr marL="457200" algn="just">
              <a:lnSpc>
                <a:spcPct val="150000"/>
              </a:lnSpc>
            </a:pPr>
            <a:r>
              <a:rPr lang="uk-UA" sz="1600" b="1">
                <a:latin typeface="Times New Roman" pitchFamily="18" charset="0"/>
                <a:cs typeface="Times New Roman" pitchFamily="18" charset="0"/>
              </a:rPr>
              <a:t> та призначення виборів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6400800" y="2139950"/>
            <a:ext cx="2590800" cy="128905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3. Утворення виборчих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органів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/>
          </a:p>
        </p:txBody>
      </p:sp>
      <p:sp>
        <p:nvSpPr>
          <p:cNvPr id="23557" name="Oval 9"/>
          <p:cNvSpPr>
            <a:spLocks noChangeArrowheads="1"/>
          </p:cNvSpPr>
          <p:nvPr/>
        </p:nvSpPr>
        <p:spPr bwMode="auto">
          <a:xfrm>
            <a:off x="3352800" y="2286000"/>
            <a:ext cx="2590800" cy="19050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lnSpc>
                <a:spcPct val="150000"/>
              </a:lnSpc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Стадії виборчого</a:t>
            </a:r>
          </a:p>
          <a:p>
            <a:pPr algn="ctr">
              <a:lnSpc>
                <a:spcPct val="150000"/>
              </a:lnSpc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4724400" y="5410200"/>
            <a:ext cx="2895600" cy="1143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5. Висування і реєстрація 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кандидатів</a:t>
            </a:r>
            <a:endParaRPr lang="uk-UA" sz="1600" b="1" i="1">
              <a:solidFill>
                <a:srgbClr val="000000"/>
              </a:solidFill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609600" y="5257800"/>
            <a:ext cx="35052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6. Проведення передвиборчої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агітації</a:t>
            </a:r>
            <a:endParaRPr lang="uk-UA" sz="1600" b="1" i="1">
              <a:solidFill>
                <a:srgbClr val="000000"/>
              </a:solidFill>
            </a:endParaRPr>
          </a:p>
        </p:txBody>
      </p:sp>
      <p:sp>
        <p:nvSpPr>
          <p:cNvPr id="23560" name="AutoShape 13"/>
          <p:cNvSpPr>
            <a:spLocks noChangeArrowheads="1"/>
          </p:cNvSpPr>
          <p:nvPr/>
        </p:nvSpPr>
        <p:spPr bwMode="auto">
          <a:xfrm>
            <a:off x="152400" y="1066800"/>
            <a:ext cx="2971800" cy="1857375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8. Підрахунок голосів,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визначення результатів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та їх офіційне оголошення.</a:t>
            </a:r>
            <a:endParaRPr lang="uk-UA" sz="1600" b="1">
              <a:latin typeface="Times New Roman" pitchFamily="18" charset="0"/>
            </a:endParaRPr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 flipH="1">
            <a:off x="2819400" y="4191000"/>
            <a:ext cx="1752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4572000" y="4191000"/>
            <a:ext cx="1600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Line 17"/>
          <p:cNvSpPr>
            <a:spLocks noChangeShapeType="1"/>
          </p:cNvSpPr>
          <p:nvPr/>
        </p:nvSpPr>
        <p:spPr bwMode="auto">
          <a:xfrm flipH="1" flipV="1">
            <a:off x="2898775" y="2438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8"/>
          <p:cNvSpPr>
            <a:spLocks noChangeShapeType="1"/>
          </p:cNvSpPr>
          <p:nvPr/>
        </p:nvSpPr>
        <p:spPr bwMode="auto">
          <a:xfrm flipV="1">
            <a:off x="5867400" y="2590800"/>
            <a:ext cx="533400" cy="333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Line 19"/>
          <p:cNvSpPr>
            <a:spLocks noChangeShapeType="1"/>
          </p:cNvSpPr>
          <p:nvPr/>
        </p:nvSpPr>
        <p:spPr bwMode="auto">
          <a:xfrm flipH="1" flipV="1">
            <a:off x="4572000" y="1524000"/>
            <a:ext cx="762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6" name="AutoShape 7"/>
          <p:cNvSpPr>
            <a:spLocks noChangeArrowheads="1"/>
          </p:cNvSpPr>
          <p:nvPr/>
        </p:nvSpPr>
        <p:spPr bwMode="auto">
          <a:xfrm>
            <a:off x="6248400" y="419100"/>
            <a:ext cx="25908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2. Утворення виборчих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одиниць</a:t>
            </a:r>
            <a:endParaRPr lang="uk-UA" sz="1600" b="1" i="1"/>
          </a:p>
        </p:txBody>
      </p:sp>
      <p:sp>
        <p:nvSpPr>
          <p:cNvPr id="23567" name="AutoShape 7"/>
          <p:cNvSpPr>
            <a:spLocks noChangeArrowheads="1"/>
          </p:cNvSpPr>
          <p:nvPr/>
        </p:nvSpPr>
        <p:spPr bwMode="auto">
          <a:xfrm>
            <a:off x="6581775" y="3733800"/>
            <a:ext cx="24384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4. Складання списків</a:t>
            </a:r>
          </a:p>
          <a:p>
            <a:pPr algn="ctr"/>
            <a:r>
              <a:rPr lang="uk-UA" sz="1600" b="1">
                <a:latin typeface="Times New Roman" pitchFamily="18" charset="0"/>
                <a:cs typeface="Times New Roman" pitchFamily="18" charset="0"/>
              </a:rPr>
              <a:t> виборців</a:t>
            </a:r>
            <a:endParaRPr lang="uk-UA" sz="1600" b="1" i="1"/>
          </a:p>
        </p:txBody>
      </p:sp>
      <p:sp>
        <p:nvSpPr>
          <p:cNvPr id="23568" name="AutoShape 7"/>
          <p:cNvSpPr>
            <a:spLocks noChangeArrowheads="1"/>
          </p:cNvSpPr>
          <p:nvPr/>
        </p:nvSpPr>
        <p:spPr bwMode="auto">
          <a:xfrm>
            <a:off x="422275" y="3505200"/>
            <a:ext cx="2438400" cy="12954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7. Голосування.</a:t>
            </a:r>
            <a:endParaRPr lang="uk-UA" b="1" i="1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 flipV="1">
            <a:off x="5486400" y="1714500"/>
            <a:ext cx="914400" cy="723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2860675" y="3886200"/>
            <a:ext cx="835025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Line 17"/>
          <p:cNvSpPr>
            <a:spLocks noChangeShapeType="1"/>
          </p:cNvSpPr>
          <p:nvPr/>
        </p:nvSpPr>
        <p:spPr bwMode="auto">
          <a:xfrm>
            <a:off x="5738813" y="3789363"/>
            <a:ext cx="866775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33600" y="2209800"/>
            <a:ext cx="4572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5</a:t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Поняття, соціальна функція та види референдумів</a:t>
            </a:r>
            <a:endParaRPr lang="uk-UA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914400" y="1219200"/>
            <a:ext cx="7315200" cy="38862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37372" dir="14178596" algn="ctr" rotWithShape="0">
              <a:srgbClr val="99CCFF"/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Референдум -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це голосування населення всієї держави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(загальнодержавний референдум) або певної частини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 її населення (місцевий референдум) з метою вирішення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найважливіших питань державного і суспільного життя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 </a:t>
            </a:r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5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352800" y="2362200"/>
            <a:ext cx="2362200" cy="20574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предметом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(формулою)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референдуму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 поділяється на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6628" name="AutoShape 6"/>
          <p:cNvSpPr>
            <a:spLocks noChangeArrowheads="1"/>
          </p:cNvSpPr>
          <p:nvPr/>
        </p:nvSpPr>
        <p:spPr bwMode="auto">
          <a:xfrm>
            <a:off x="7010400" y="2590800"/>
            <a:ext cx="1828800" cy="17526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</a:rPr>
              <a:t>органи </a:t>
            </a:r>
          </a:p>
          <a:p>
            <a:pPr algn="ctr"/>
            <a:r>
              <a:rPr lang="uk-UA" sz="2000">
                <a:latin typeface="Times New Roman" pitchFamily="18" charset="0"/>
              </a:rPr>
              <a:t>судової влади</a:t>
            </a:r>
            <a:r>
              <a:rPr lang="ru-RU"/>
              <a:t> </a:t>
            </a:r>
            <a:endParaRPr lang="uk-UA"/>
          </a:p>
        </p:txBody>
      </p:sp>
      <p:sp>
        <p:nvSpPr>
          <p:cNvPr id="26629" name="AutoShape 7"/>
          <p:cNvSpPr>
            <a:spLocks noChangeArrowheads="1"/>
          </p:cNvSpPr>
          <p:nvPr/>
        </p:nvSpPr>
        <p:spPr bwMode="auto">
          <a:xfrm>
            <a:off x="401638" y="1905000"/>
            <a:ext cx="1828800" cy="19812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конституційний </a:t>
            </a:r>
            <a:endParaRPr lang="uk-UA"/>
          </a:p>
        </p:txBody>
      </p:sp>
      <p:cxnSp>
        <p:nvCxnSpPr>
          <p:cNvPr id="26630" name="AutoShape 8"/>
          <p:cNvCxnSpPr>
            <a:cxnSpLocks noChangeShapeType="1"/>
            <a:stCxn id="26627" idx="5"/>
            <a:endCxn id="26628" idx="2"/>
          </p:cNvCxnSpPr>
          <p:nvPr/>
        </p:nvCxnSpPr>
        <p:spPr bwMode="auto">
          <a:xfrm rot="16200000" flipH="1">
            <a:off x="6527006" y="2959894"/>
            <a:ext cx="239713" cy="2555875"/>
          </a:xfrm>
          <a:prstGeom prst="curvedConnector3">
            <a:avLst>
              <a:gd name="adj1" fmla="val 282639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AutoShape 10"/>
          <p:cNvCxnSpPr>
            <a:cxnSpLocks noChangeShapeType="1"/>
          </p:cNvCxnSpPr>
          <p:nvPr/>
        </p:nvCxnSpPr>
        <p:spPr bwMode="auto">
          <a:xfrm rot="10800000">
            <a:off x="1955800" y="2100263"/>
            <a:ext cx="1625600" cy="642937"/>
          </a:xfrm>
          <a:prstGeom prst="curvedConnector3">
            <a:avLst>
              <a:gd name="adj1" fmla="val 20819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2" name="AutoShape 12"/>
          <p:cNvSpPr>
            <a:spLocks noChangeArrowheads="1"/>
          </p:cNvSpPr>
          <p:nvPr/>
        </p:nvSpPr>
        <p:spPr bwMode="auto">
          <a:xfrm>
            <a:off x="7010400" y="2590800"/>
            <a:ext cx="1828800" cy="17526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endParaRPr lang="uk-UA"/>
          </a:p>
        </p:txBody>
      </p:sp>
      <p:sp>
        <p:nvSpPr>
          <p:cNvPr id="26633" name="AutoShape 7"/>
          <p:cNvSpPr>
            <a:spLocks noChangeArrowheads="1"/>
          </p:cNvSpPr>
          <p:nvPr/>
        </p:nvSpPr>
        <p:spPr bwMode="auto">
          <a:xfrm>
            <a:off x="4818063" y="228600"/>
            <a:ext cx="18288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законодавчий</a:t>
            </a:r>
            <a:endParaRPr lang="uk-UA"/>
          </a:p>
        </p:txBody>
      </p:sp>
      <p:sp>
        <p:nvSpPr>
          <p:cNvPr id="26634" name="AutoShape 7"/>
          <p:cNvSpPr>
            <a:spLocks noChangeArrowheads="1"/>
          </p:cNvSpPr>
          <p:nvPr/>
        </p:nvSpPr>
        <p:spPr bwMode="auto">
          <a:xfrm>
            <a:off x="2209800" y="4419600"/>
            <a:ext cx="1981200" cy="2105025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міжнародно-</a:t>
            </a:r>
          </a:p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правовий </a:t>
            </a:r>
            <a:endParaRPr lang="uk-UA"/>
          </a:p>
        </p:txBody>
      </p:sp>
      <p:cxnSp>
        <p:nvCxnSpPr>
          <p:cNvPr id="26635" name="AutoShape 10"/>
          <p:cNvCxnSpPr>
            <a:cxnSpLocks noChangeShapeType="1"/>
          </p:cNvCxnSpPr>
          <p:nvPr/>
        </p:nvCxnSpPr>
        <p:spPr bwMode="auto">
          <a:xfrm rot="5400000">
            <a:off x="2019300" y="3619500"/>
            <a:ext cx="1371600" cy="1295400"/>
          </a:xfrm>
          <a:prstGeom prst="curvedConnector3">
            <a:avLst>
              <a:gd name="adj1" fmla="val -4009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6" name="AutoShape 8"/>
          <p:cNvCxnSpPr>
            <a:cxnSpLocks noChangeShapeType="1"/>
          </p:cNvCxnSpPr>
          <p:nvPr/>
        </p:nvCxnSpPr>
        <p:spPr bwMode="auto">
          <a:xfrm rot="5400000" flipH="1" flipV="1">
            <a:off x="5361782" y="2275681"/>
            <a:ext cx="1485900" cy="7445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2071688" y="533400"/>
            <a:ext cx="4416425" cy="16764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за юридичною силою рішення</a:t>
            </a:r>
            <a:endParaRPr lang="uk-UA" sz="2400" b="1">
              <a:latin typeface="Times New Roman" pitchFamily="18" charset="0"/>
            </a:endParaRP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838200" y="3248025"/>
            <a:ext cx="3200400" cy="266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b="1">
                <a:latin typeface="Times New Roman" pitchFamily="18" charset="0"/>
              </a:rPr>
              <a:t>Імперативний</a:t>
            </a:r>
          </a:p>
        </p:txBody>
      </p:sp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4648200" y="3276600"/>
            <a:ext cx="3276600" cy="2667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400" b="1">
                <a:latin typeface="Times New Roman" pitchFamily="18" charset="0"/>
              </a:rPr>
              <a:t>консультативний</a:t>
            </a:r>
          </a:p>
        </p:txBody>
      </p:sp>
      <p:cxnSp>
        <p:nvCxnSpPr>
          <p:cNvPr id="27654" name="AutoShape 9"/>
          <p:cNvCxnSpPr>
            <a:cxnSpLocks noChangeShapeType="1"/>
            <a:stCxn id="27651" idx="2"/>
            <a:endCxn id="27652" idx="2"/>
          </p:cNvCxnSpPr>
          <p:nvPr/>
        </p:nvCxnSpPr>
        <p:spPr bwMode="auto">
          <a:xfrm rot="10800000" flipH="1" flipV="1">
            <a:off x="2071688" y="1371600"/>
            <a:ext cx="1185862" cy="4543425"/>
          </a:xfrm>
          <a:prstGeom prst="bentConnector4">
            <a:avLst>
              <a:gd name="adj1" fmla="val -123259"/>
              <a:gd name="adj2" fmla="val 105032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5" name="AutoShape 10"/>
          <p:cNvCxnSpPr>
            <a:cxnSpLocks noChangeShapeType="1"/>
            <a:stCxn id="27651" idx="6"/>
            <a:endCxn id="27653" idx="2"/>
          </p:cNvCxnSpPr>
          <p:nvPr/>
        </p:nvCxnSpPr>
        <p:spPr bwMode="auto">
          <a:xfrm>
            <a:off x="6488113" y="1371600"/>
            <a:ext cx="655637" cy="4572000"/>
          </a:xfrm>
          <a:prstGeom prst="bentConnector4">
            <a:avLst>
              <a:gd name="adj1" fmla="val 254139"/>
              <a:gd name="adj2" fmla="val 105000"/>
            </a:avLst>
          </a:prstGeom>
          <a:noFill/>
          <a:ln w="9525">
            <a:solidFill>
              <a:srgbClr val="C0C0C0"/>
            </a:solidFill>
            <a:miter lim="800000"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3048000" y="609600"/>
            <a:ext cx="2743200" cy="16002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часом проведення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референдуму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304800" y="4038600"/>
            <a:ext cx="21336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допарламентські</a:t>
            </a:r>
          </a:p>
        </p:txBody>
      </p:sp>
      <p:sp>
        <p:nvSpPr>
          <p:cNvPr id="28677" name="AutoShape 9"/>
          <p:cNvSpPr>
            <a:spLocks noChangeArrowheads="1"/>
          </p:cNvSpPr>
          <p:nvPr/>
        </p:nvSpPr>
        <p:spPr bwMode="auto">
          <a:xfrm>
            <a:off x="3352800" y="4114800"/>
            <a:ext cx="21336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/>
              <a:t>п</a:t>
            </a:r>
            <a:r>
              <a:rPr lang="uk-UA" b="1">
                <a:latin typeface="Times New Roman" pitchFamily="18" charset="0"/>
                <a:cs typeface="Times New Roman" pitchFamily="18" charset="0"/>
              </a:rPr>
              <a:t>ісляпарламентськ</a:t>
            </a:r>
            <a:r>
              <a:rPr lang="uk-UA"/>
              <a:t>і</a:t>
            </a:r>
          </a:p>
        </p:txBody>
      </p:sp>
      <p:sp>
        <p:nvSpPr>
          <p:cNvPr id="28678" name="AutoShape 10"/>
          <p:cNvSpPr>
            <a:spLocks noChangeArrowheads="1"/>
          </p:cNvSpPr>
          <p:nvPr/>
        </p:nvSpPr>
        <p:spPr bwMode="auto">
          <a:xfrm>
            <a:off x="6400800" y="4038600"/>
            <a:ext cx="2209800" cy="190500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 i="1"/>
              <a:t>п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озапарламентськ</a:t>
            </a:r>
            <a:r>
              <a:rPr lang="uk-UA" b="1" i="1"/>
              <a:t>і</a:t>
            </a:r>
          </a:p>
        </p:txBody>
      </p:sp>
      <p:cxnSp>
        <p:nvCxnSpPr>
          <p:cNvPr id="28679" name="AutoShape 12"/>
          <p:cNvCxnSpPr>
            <a:cxnSpLocks noChangeShapeType="1"/>
            <a:stCxn id="28675" idx="3"/>
            <a:endCxn id="28676" idx="2"/>
          </p:cNvCxnSpPr>
          <p:nvPr/>
        </p:nvCxnSpPr>
        <p:spPr bwMode="auto">
          <a:xfrm flipH="1">
            <a:off x="1371600" y="1974850"/>
            <a:ext cx="2078038" cy="20494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AutoShape 13"/>
          <p:cNvCxnSpPr>
            <a:cxnSpLocks noChangeShapeType="1"/>
            <a:stCxn id="28675" idx="4"/>
            <a:endCxn id="28677" idx="2"/>
          </p:cNvCxnSpPr>
          <p:nvPr/>
        </p:nvCxnSpPr>
        <p:spPr bwMode="auto">
          <a:xfrm>
            <a:off x="4419600" y="2209800"/>
            <a:ext cx="0" cy="189071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14"/>
          <p:cNvCxnSpPr>
            <a:cxnSpLocks noChangeShapeType="1"/>
            <a:stCxn id="28675" idx="5"/>
            <a:endCxn id="28678" idx="2"/>
          </p:cNvCxnSpPr>
          <p:nvPr/>
        </p:nvCxnSpPr>
        <p:spPr bwMode="auto">
          <a:xfrm>
            <a:off x="5389563" y="1974850"/>
            <a:ext cx="2116137" cy="2049463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8"/>
          <p:cNvSpPr>
            <a:spLocks noChangeArrowheads="1"/>
          </p:cNvSpPr>
          <p:nvPr/>
        </p:nvSpPr>
        <p:spPr bwMode="auto">
          <a:xfrm>
            <a:off x="3048000" y="609600"/>
            <a:ext cx="2743200" cy="16002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 залежності від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способу проведення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референдуму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29700" name="AutoShape 9"/>
          <p:cNvSpPr>
            <a:spLocks noChangeArrowheads="1"/>
          </p:cNvSpPr>
          <p:nvPr/>
        </p:nvSpPr>
        <p:spPr bwMode="auto">
          <a:xfrm>
            <a:off x="1295400" y="3810000"/>
            <a:ext cx="2743200" cy="1905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</a:rPr>
              <a:t>Обов'язковий  </a:t>
            </a:r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>
            <a:off x="4876800" y="3810000"/>
            <a:ext cx="2743200" cy="1905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Факультативний 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29702" name="AutoShape 11"/>
          <p:cNvSpPr>
            <a:spLocks noChangeArrowheads="1"/>
          </p:cNvSpPr>
          <p:nvPr/>
        </p:nvSpPr>
        <p:spPr bwMode="auto">
          <a:xfrm>
            <a:off x="381000" y="1371600"/>
            <a:ext cx="2590800" cy="2895600"/>
          </a:xfrm>
          <a:prstGeom prst="curvedRightArrow">
            <a:avLst>
              <a:gd name="adj1" fmla="val 22353"/>
              <a:gd name="adj2" fmla="val 44706"/>
              <a:gd name="adj3" fmla="val 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12"/>
          <p:cNvSpPr>
            <a:spLocks noChangeArrowheads="1"/>
          </p:cNvSpPr>
          <p:nvPr/>
        </p:nvSpPr>
        <p:spPr bwMode="auto">
          <a:xfrm>
            <a:off x="5715000" y="1447800"/>
            <a:ext cx="2819400" cy="2743200"/>
          </a:xfrm>
          <a:prstGeom prst="curvedLeftArrow">
            <a:avLst>
              <a:gd name="adj1" fmla="val 20000"/>
              <a:gd name="adj2" fmla="val 40000"/>
              <a:gd name="adj3" fmla="val 3425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048000" y="609600"/>
            <a:ext cx="2667000" cy="1600200"/>
          </a:xfrm>
          <a:prstGeom prst="ellipse">
            <a:avLst/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територією </a:t>
            </a:r>
          </a:p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проведення 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295400" y="3810000"/>
            <a:ext cx="2743200" cy="1524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</a:rPr>
              <a:t>Загальнодержавні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876800" y="3810000"/>
            <a:ext cx="2743200" cy="15240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 i="1">
                <a:latin typeface="Times New Roman" pitchFamily="18" charset="0"/>
              </a:rPr>
              <a:t>Місцеві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81000" y="1371600"/>
            <a:ext cx="2590800" cy="2895600"/>
          </a:xfrm>
          <a:prstGeom prst="curvedRightArrow">
            <a:avLst>
              <a:gd name="adj1" fmla="val 22353"/>
              <a:gd name="adj2" fmla="val 44706"/>
              <a:gd name="adj3" fmla="val 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15000" y="1447800"/>
            <a:ext cx="2819400" cy="2743200"/>
          </a:xfrm>
          <a:prstGeom prst="curvedLeftArrow">
            <a:avLst>
              <a:gd name="adj1" fmla="val 20000"/>
              <a:gd name="adj2" fmla="val 40000"/>
              <a:gd name="adj3" fmla="val 3425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71628700_385270_image_larg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79588" y="2743200"/>
            <a:ext cx="60658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449263" algn="ctr">
              <a:lnSpc>
                <a:spcPct val="150000"/>
              </a:lnSpc>
              <a:defRPr/>
            </a:pP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Питання 1</a:t>
            </a:r>
            <a:b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Поняття виборів та їх соціальна функція</a:t>
            </a:r>
            <a:r>
              <a:rPr lang="uk-UA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uk-UA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752600" y="6096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За ініціатором проведення</a:t>
            </a:r>
            <a:endParaRPr lang="uk-UA" sz="2000" b="1">
              <a:latin typeface="Times New Roman" pitchFamily="18" charset="0"/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533400" y="3733800"/>
            <a:ext cx="3657600" cy="1524000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з ініціативи органу державної</a:t>
            </a:r>
          </a:p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 влади або місцевого </a:t>
            </a:r>
          </a:p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b="1" i="1">
              <a:latin typeface="Times New Roman" pitchFamily="18" charset="0"/>
            </a:endParaRPr>
          </a:p>
        </p:txBody>
      </p: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4800600" y="3810000"/>
            <a:ext cx="3810000" cy="1524000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петиційний</a:t>
            </a:r>
            <a:endParaRPr lang="uk-UA" sz="2000" b="1" i="1">
              <a:latin typeface="Times New Roman" pitchFamily="18" charset="0"/>
            </a:endParaRPr>
          </a:p>
        </p:txBody>
      </p:sp>
      <p:cxnSp>
        <p:nvCxnSpPr>
          <p:cNvPr id="31750" name="AutoShape 9"/>
          <p:cNvCxnSpPr>
            <a:cxnSpLocks noChangeShapeType="1"/>
            <a:stCxn id="31747" idx="2"/>
            <a:endCxn id="31748" idx="0"/>
          </p:cNvCxnSpPr>
          <p:nvPr/>
        </p:nvCxnSpPr>
        <p:spPr bwMode="auto">
          <a:xfrm flipH="1">
            <a:off x="2362200" y="1828800"/>
            <a:ext cx="2247900" cy="19050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1" name="AutoShape 11"/>
          <p:cNvCxnSpPr>
            <a:cxnSpLocks noChangeShapeType="1"/>
            <a:stCxn id="31747" idx="2"/>
            <a:endCxn id="31749" idx="0"/>
          </p:cNvCxnSpPr>
          <p:nvPr/>
        </p:nvCxnSpPr>
        <p:spPr bwMode="auto">
          <a:xfrm>
            <a:off x="4610100" y="1828800"/>
            <a:ext cx="2095500" cy="1981200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57200" y="0"/>
            <a:ext cx="8229600" cy="22098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Предметом референдуму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є питання, що виноситься на референдум, </a:t>
            </a:r>
          </a:p>
          <a:p>
            <a:pPr algn="ctr"/>
            <a:r>
              <a:rPr lang="uk-UA" sz="2000">
                <a:latin typeface="Times New Roman" pitchFamily="18" charset="0"/>
                <a:cs typeface="Times New Roman" pitchFamily="18" charset="0"/>
              </a:rPr>
              <a:t>або сукупність запропонованих варіантів кількох питань. </a:t>
            </a:r>
            <a:endParaRPr lang="uk-UA" sz="2000">
              <a:latin typeface="Times New Roman" pitchFamily="18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2438400"/>
            <a:ext cx="8153400" cy="4038600"/>
          </a:xfrm>
          <a:prstGeom prst="verticalScroll">
            <a:avLst>
              <a:gd name="adj" fmla="val 562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99CCFF">
                <a:alpha val="50000"/>
              </a:srgbClr>
            </a:outerShdw>
          </a:effectLst>
        </p:spPr>
        <p:txBody>
          <a:bodyPr wrap="none" anchor="ctr"/>
          <a:lstStyle/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всеукраїнський референдум не виносяться питання, віднесені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законодавством України до відання органів  суду і прокуратури; питання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амністії та помилування; бюджету; податків; питання про вжиття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державними органами України  надзвичайних і невідкладних заходів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щодо охорони громадського порядку, захисту здоров'я та безпеки громадян;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питання, пов'язані з обранням, призначенням і звільненням посадових осіб,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що належать до компетенції Верховної Ради  України, Президента України </a:t>
            </a:r>
          </a:p>
          <a:p>
            <a:pPr indent="358775" algn="just">
              <a:lnSpc>
                <a:spcPct val="150000"/>
              </a:lnSpc>
            </a:pPr>
            <a:r>
              <a:rPr lang="uk-UA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Кабінету Міністрів України.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g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2209800" y="685800"/>
            <a:ext cx="4953000" cy="12192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Конституція України в ст. 5 визначено </a:t>
            </a:r>
          </a:p>
          <a:p>
            <a:pPr algn="ctr"/>
            <a:r>
              <a:rPr lang="uk-UA" sz="2000" b="1">
                <a:latin typeface="Times New Roman" pitchFamily="18" charset="0"/>
              </a:rPr>
              <a:t>форми народовладдя: </a:t>
            </a:r>
          </a:p>
        </p:txBody>
      </p:sp>
      <p:sp>
        <p:nvSpPr>
          <p:cNvPr id="5124" name="AutoShape 9"/>
          <p:cNvSpPr>
            <a:spLocks noChangeArrowheads="1"/>
          </p:cNvSpPr>
          <p:nvPr/>
        </p:nvSpPr>
        <p:spPr bwMode="auto">
          <a:xfrm>
            <a:off x="914400" y="2667000"/>
            <a:ext cx="5867400" cy="990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5588" dir="12748272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latin typeface="Times New Roman" pitchFamily="18" charset="0"/>
              </a:rPr>
              <a:t>Безпосередня (пряма) форма народовладдя</a:t>
            </a:r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>
            <a:off x="914400" y="3962400"/>
            <a:ext cx="5867400" cy="1219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5588" dir="12748272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Представницька форма народовладдя</a:t>
            </a:r>
          </a:p>
          <a:p>
            <a:pPr algn="ctr"/>
            <a:endParaRPr lang="uk-UA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7239000" y="1295400"/>
            <a:ext cx="13716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>
            <a:off x="8610600" y="1295400"/>
            <a:ext cx="0" cy="3429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6781800" y="3124200"/>
            <a:ext cx="182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H="1">
            <a:off x="6781800" y="4724400"/>
            <a:ext cx="1828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762000" y="1905000"/>
            <a:ext cx="8229600" cy="3505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88799" dir="1333642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Безпосередня демократія 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пов’язана  з прямим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волевиявленням народу України, територіальної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громади чи іншої  визначеної законом спільноти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громадян України, яке здійснюється у визначених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Конституцією та законами України формах.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104900" y="381000"/>
            <a:ext cx="6934200" cy="1600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just" defTabSz="912813">
              <a:lnSpc>
                <a:spcPct val="90000"/>
              </a:lnSpc>
              <a:spcBef>
                <a:spcPct val="20000"/>
              </a:spcBef>
            </a:pPr>
            <a:r>
              <a:rPr lang="uk-UA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Пряма демократія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 безпосередня участь громадян у вирішенні </a:t>
            </a:r>
          </a:p>
          <a:p>
            <a:pPr algn="just" defTabSz="912813">
              <a:lnSpc>
                <a:spcPct val="90000"/>
              </a:lnSpc>
              <a:spcBef>
                <a:spcPct val="20000"/>
              </a:spcBef>
            </a:pP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Державних справ (прийняття рішення на референдумі, вирішення</a:t>
            </a:r>
          </a:p>
          <a:p>
            <a:pPr algn="just" defTabSz="912813">
              <a:lnSpc>
                <a:spcPct val="90000"/>
              </a:lnSpc>
              <a:spcBef>
                <a:spcPct val="20000"/>
              </a:spcBef>
            </a:pPr>
            <a:r>
              <a:rPr lang="uk-UA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питань на загальних зборах тощо)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457200" y="2787650"/>
            <a:ext cx="8229600" cy="3810000"/>
          </a:xfrm>
          <a:prstGeom prst="horizontalScrol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97566" dir="81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- це способи і засоби безпосереднього здійснення влади народом або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його частиною (територіальною громадою, населенням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адміністративнотериторіальної одиниці),  які виключають передачу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владних повноважень будьяким органам чи особам. Згідно зі ст. 69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Конституції України основними формами народного волевиявлення </a:t>
            </a:r>
          </a:p>
          <a:p>
            <a:pPr defTabSz="912813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є вибори та референдум.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362200"/>
            <a:ext cx="7620000" cy="6096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800" b="1" i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безпосередньої демократії</a:t>
            </a:r>
            <a:endParaRPr lang="uk-UA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781050" y="1143000"/>
            <a:ext cx="8229600" cy="3505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88799" dir="1333642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Вибори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– це передбачене Конституцією та </a:t>
            </a:r>
          </a:p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законами  України форма волевиявлення народу </a:t>
            </a:r>
          </a:p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з метою формування органів державної влади або </a:t>
            </a:r>
          </a:p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місцевого самоврядування шляхом голосування.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1447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1) є важливим інструментом реалізації народного суверенітету;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514600" y="304800"/>
            <a:ext cx="3886200" cy="8382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uk-UA" sz="24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latin typeface="Times New Roman"/>
                <a:ea typeface="Times New Roman"/>
                <a:cs typeface="Arial" charset="0"/>
              </a:rPr>
              <a:t>Соціальні функції виборів </a:t>
            </a:r>
            <a:endParaRPr lang="uk-UA" sz="2400" b="1" dirty="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52600" y="22098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2) є способом легітимізації влади державних органів та органів </a:t>
            </a:r>
          </a:p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місцевого самоврядування;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52600" y="29718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3) є однією з форм якісного відбору кадрів до державних органів </a:t>
            </a:r>
          </a:p>
          <a:p>
            <a:pPr marL="396875" algn="just" defTabSz="912813" eaLnBrk="0" hangingPunct="0"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та органів місцевого самоврядування;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770063" y="39243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marL="396875" algn="just" defTabSz="91281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4) є способом формування і вираження суспільної думки;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52600" y="4784725"/>
            <a:ext cx="71628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служать барометром політичного життя;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752600" y="5943600"/>
            <a:ext cx="7162800" cy="60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19467739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6) є засобом селекції політичних керівників та формування</a:t>
            </a:r>
          </a:p>
          <a:p>
            <a:pPr algn="just"/>
            <a:r>
              <a:rPr lang="uk-UA">
                <a:latin typeface="Times New Roman" pitchFamily="18" charset="0"/>
                <a:cs typeface="Times New Roman" pitchFamily="18" charset="0"/>
              </a:rPr>
              <a:t>         політичної еліти.</a:t>
            </a:r>
            <a:endParaRPr lang="uk-UA">
              <a:latin typeface="Times New Roman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457200" y="723900"/>
            <a:ext cx="2057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57200" y="762000"/>
            <a:ext cx="0" cy="5486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" y="1752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33400" y="25146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33400" y="33528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533400" y="42672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57200" y="5105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57200" y="6248400"/>
            <a:ext cx="1295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219200" y="228600"/>
            <a:ext cx="4343400" cy="762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uk-UA" sz="2000" b="1">
                <a:latin typeface="Times New Roman" pitchFamily="18" charset="0"/>
              </a:rPr>
              <a:t>Види виборів: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2743200"/>
            <a:ext cx="7772400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just">
              <a:buFont typeface="Times New Roman" pitchFamily="18" charset="0"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залежно від території проведення виборів: загальнодержавні,</a:t>
            </a:r>
          </a:p>
          <a:p>
            <a:pPr marL="342900" indent="-342900"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регіональні та місцеві;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3810000"/>
            <a:ext cx="77724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залежно від способу волевиявлення: прямі та непрямі;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8600" y="4724400"/>
            <a:ext cx="7772400" cy="762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marL="342900" indent="-342900" algn="just">
              <a:buFont typeface="Times New Roman" pitchFamily="18" charset="0"/>
              <a:buChar char="-"/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залежно від причини проведення виборів: чергові; позачергові;	</a:t>
            </a:r>
          </a:p>
          <a:p>
            <a:pPr marL="342900" indent="-342900"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повторні; проміжні; перші;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5638800"/>
            <a:ext cx="77724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залежно від того, як формується склад органу: загальні та часткові. </a:t>
            </a:r>
            <a:endParaRPr lang="uk-UA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600" y="1295400"/>
            <a:ext cx="7772400" cy="1295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1581" dir="12821404" algn="ctr" rotWithShape="0">
              <a:schemeClr val="bg2"/>
            </a:outerShdw>
          </a:effectLst>
        </p:spPr>
        <p:txBody>
          <a:bodyPr wrap="none" anchor="ctr"/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- залежно від того, який орган формується: парламентські,</a:t>
            </a:r>
          </a:p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президентські, муніципальні;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486400" y="533400"/>
            <a:ext cx="3352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839200" y="533400"/>
            <a:ext cx="0" cy="5715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8001000" y="19812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001000" y="32004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8001000" y="41910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8001000" y="51816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8001000" y="6248400"/>
            <a:ext cx="8382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stealth" w="lg" len="lg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921</Words>
  <Application>Microsoft Office PowerPoint</Application>
  <PresentationFormat>Экран (4:3)</PresentationFormat>
  <Paragraphs>201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user</cp:lastModifiedBy>
  <cp:revision>73</cp:revision>
  <cp:lastPrinted>1601-01-01T00:00:00Z</cp:lastPrinted>
  <dcterms:created xsi:type="dcterms:W3CDTF">1601-01-01T00:00:00Z</dcterms:created>
  <dcterms:modified xsi:type="dcterms:W3CDTF">2020-04-28T08:48:53Z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