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76" r:id="rId6"/>
    <p:sldId id="277" r:id="rId7"/>
    <p:sldId id="275" r:id="rId8"/>
    <p:sldId id="271" r:id="rId9"/>
    <p:sldId id="278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E99691-A3DC-46A9-B6D2-18CCEB08AA7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400675-80A9-4558-B556-E26C93B440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Вступ до професії «Соціальний педагог»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Підготувала: </a:t>
            </a:r>
            <a:r>
              <a:rPr lang="uk-UA" dirty="0" err="1" smtClean="0"/>
              <a:t>ст.викл.кафедри</a:t>
            </a:r>
            <a:endParaRPr lang="uk-UA" dirty="0" smtClean="0"/>
          </a:p>
          <a:p>
            <a:r>
              <a:rPr lang="uk-UA" dirty="0" smtClean="0"/>
              <a:t> психології та соціальної роботи РІУУ</a:t>
            </a:r>
          </a:p>
          <a:p>
            <a:r>
              <a:rPr lang="uk-UA" dirty="0" err="1" smtClean="0"/>
              <a:t>Вронська</a:t>
            </a:r>
            <a:r>
              <a:rPr lang="uk-UA" dirty="0" smtClean="0"/>
              <a:t> В.М.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330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5" y="3212976"/>
            <a:ext cx="7739137" cy="2555999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1.	Бура Н.П. </a:t>
            </a:r>
            <a:r>
              <a:rPr lang="ru-RU" sz="1800" dirty="0" err="1" smtClean="0"/>
              <a:t>Соціальна</a:t>
            </a:r>
            <a:r>
              <a:rPr lang="ru-RU" sz="1800" dirty="0" smtClean="0"/>
              <a:t> робота. - </a:t>
            </a:r>
            <a:r>
              <a:rPr lang="ru-RU" sz="1800" dirty="0" err="1" smtClean="0"/>
              <a:t>Харків</a:t>
            </a:r>
            <a:r>
              <a:rPr lang="ru-RU" sz="1800" dirty="0" smtClean="0"/>
              <a:t>, 1996.</a:t>
            </a:r>
            <a:br>
              <a:rPr lang="ru-RU" sz="1800" dirty="0" smtClean="0"/>
            </a:br>
            <a:r>
              <a:rPr lang="ru-RU" sz="1800" dirty="0" smtClean="0"/>
              <a:t>2.	</a:t>
            </a:r>
            <a:r>
              <a:rPr lang="ru-RU" sz="1800" dirty="0" err="1" smtClean="0"/>
              <a:t>Григор'єв</a:t>
            </a:r>
            <a:r>
              <a:rPr lang="ru-RU" sz="1800" dirty="0" smtClean="0"/>
              <a:t> С.И., </a:t>
            </a:r>
            <a:r>
              <a:rPr lang="ru-RU" sz="1800" dirty="0" err="1" smtClean="0"/>
              <a:t>Гуслякова</a:t>
            </a:r>
            <a:r>
              <a:rPr lang="ru-RU" sz="1800" dirty="0" smtClean="0"/>
              <a:t> Л.Г. </a:t>
            </a:r>
            <a:r>
              <a:rPr lang="ru-RU" sz="1800" dirty="0" err="1" smtClean="0"/>
              <a:t>Соціологія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соціальної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роботи</a:t>
            </a:r>
            <a:r>
              <a:rPr lang="ru-RU" sz="1800" dirty="0" smtClean="0"/>
              <a:t>: На- </a:t>
            </a:r>
            <a:r>
              <a:rPr lang="ru-RU" sz="1800" dirty="0" err="1" smtClean="0"/>
              <a:t>вчальний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посібник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студентів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вузів</a:t>
            </a:r>
            <a:r>
              <a:rPr lang="ru-RU" sz="1800" dirty="0" smtClean="0"/>
              <a:t> і </a:t>
            </a:r>
            <a:r>
              <a:rPr lang="ru-RU" sz="1800" dirty="0" err="1" smtClean="0"/>
              <a:t>практичних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працівників</a:t>
            </a:r>
            <a:r>
              <a:rPr lang="ru-RU" sz="1800" dirty="0" smtClean="0"/>
              <a:t>. 2-е вид., доп., </a:t>
            </a:r>
            <a:r>
              <a:rPr lang="ru-RU" sz="1800" dirty="0" err="1" smtClean="0"/>
              <a:t>перераб</a:t>
            </a:r>
            <a:r>
              <a:rPr lang="ru-RU" sz="1800" dirty="0" smtClean="0"/>
              <a:t>. - М: </a:t>
            </a:r>
            <a:r>
              <a:rPr lang="ru-RU" sz="1800" dirty="0" err="1" smtClean="0"/>
              <a:t>Видавничий</a:t>
            </a:r>
            <a:r>
              <a:rPr lang="ru-RU" sz="1800" dirty="0" smtClean="0"/>
              <a:t> </a:t>
            </a:r>
            <a:r>
              <a:rPr lang="ru-RU" sz="1800" dirty="0" err="1" smtClean="0"/>
              <a:t>Дім</a:t>
            </a:r>
            <a:r>
              <a:rPr lang="ru-RU" sz="1800" dirty="0" smtClean="0"/>
              <a:t>  МАГІСТР-ПРЕС, 2002. - 164 с.</a:t>
            </a:r>
            <a:br>
              <a:rPr lang="ru-RU" sz="1800" dirty="0" smtClean="0"/>
            </a:br>
            <a:r>
              <a:rPr lang="ru-RU" sz="1800" dirty="0" smtClean="0"/>
              <a:t>3.	</a:t>
            </a:r>
            <a:r>
              <a:rPr lang="ru-RU" sz="1800" dirty="0" err="1" smtClean="0"/>
              <a:t>Мигович</a:t>
            </a:r>
            <a:r>
              <a:rPr lang="ru-RU" sz="1800" dirty="0" smtClean="0"/>
              <a:t> І.І. </a:t>
            </a:r>
            <a:r>
              <a:rPr lang="ru-RU" sz="1800" dirty="0" err="1" smtClean="0"/>
              <a:t>Соціальна</a:t>
            </a:r>
            <a:r>
              <a:rPr lang="ru-RU" sz="1800" dirty="0" smtClean="0"/>
              <a:t> робота: </a:t>
            </a:r>
            <a:r>
              <a:rPr lang="ru-RU" sz="1800" dirty="0" err="1" smtClean="0"/>
              <a:t>вступ</a:t>
            </a:r>
            <a:r>
              <a:rPr lang="ru-RU" sz="1800" dirty="0" smtClean="0"/>
              <a:t> до </a:t>
            </a:r>
            <a:r>
              <a:rPr lang="ru-RU" sz="1800" dirty="0" err="1" smtClean="0"/>
              <a:t>спеціальності</a:t>
            </a:r>
            <a:r>
              <a:rPr lang="ru-RU" sz="1800" dirty="0" smtClean="0"/>
              <a:t>. - Ужгород,2007.</a:t>
            </a:r>
            <a:br>
              <a:rPr lang="ru-RU" sz="1800" dirty="0" smtClean="0"/>
            </a:br>
            <a:r>
              <a:rPr lang="ru-RU" sz="1800" dirty="0" smtClean="0"/>
              <a:t>4.	</a:t>
            </a:r>
            <a:r>
              <a:rPr lang="ru-RU" sz="1800" dirty="0" err="1" smtClean="0"/>
              <a:t>Соціальна</a:t>
            </a:r>
            <a:r>
              <a:rPr lang="ru-RU" sz="1800" dirty="0" smtClean="0"/>
              <a:t>	робота	в	</a:t>
            </a:r>
            <a:r>
              <a:rPr lang="ru-RU" sz="1800" dirty="0" err="1" smtClean="0"/>
              <a:t>Україні</a:t>
            </a:r>
            <a:r>
              <a:rPr lang="ru-RU" sz="1800" dirty="0" smtClean="0"/>
              <a:t>:	</a:t>
            </a:r>
            <a:r>
              <a:rPr lang="ru-RU" sz="1800" dirty="0" err="1" smtClean="0"/>
              <a:t>теорія</a:t>
            </a:r>
            <a:r>
              <a:rPr lang="ru-RU" sz="1800" dirty="0" smtClean="0"/>
              <a:t>	й	практика.	-	</a:t>
            </a:r>
            <a:r>
              <a:rPr lang="ru-RU" sz="1800" dirty="0" err="1" smtClean="0"/>
              <a:t>Науково-Методичний</a:t>
            </a:r>
            <a:r>
              <a:rPr lang="ru-RU" sz="1800" dirty="0" smtClean="0"/>
              <a:t> журнал. - 2002. - № 1.</a:t>
            </a:r>
            <a:br>
              <a:rPr lang="ru-RU" sz="1800" dirty="0" smtClean="0"/>
            </a:br>
            <a:r>
              <a:rPr lang="ru-RU" sz="1800" dirty="0" smtClean="0"/>
              <a:t>5. </a:t>
            </a:r>
            <a:r>
              <a:rPr lang="ru-RU" sz="1800" dirty="0" err="1" smtClean="0"/>
              <a:t>Шевців</a:t>
            </a:r>
            <a:r>
              <a:rPr lang="ru-RU" sz="1800" dirty="0" smtClean="0"/>
              <a:t> З. М. </a:t>
            </a:r>
            <a:r>
              <a:rPr lang="ru-RU" sz="1800" dirty="0" err="1" smtClean="0"/>
              <a:t>Основи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соціально-педагогічної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діяльності</a:t>
            </a:r>
            <a:r>
              <a:rPr lang="ru-RU" sz="1800" dirty="0" smtClean="0"/>
              <a:t>. </a:t>
            </a:r>
            <a:r>
              <a:rPr lang="ru-RU" sz="1800" dirty="0" err="1" smtClean="0"/>
              <a:t>Навч</a:t>
            </a:r>
            <a:r>
              <a:rPr lang="ru-RU" sz="1800" dirty="0" smtClean="0"/>
              <a:t>. </a:t>
            </a:r>
            <a:r>
              <a:rPr lang="ru-RU" sz="1800" dirty="0" err="1" smtClean="0"/>
              <a:t>посіб</a:t>
            </a:r>
            <a:r>
              <a:rPr lang="ru-RU" sz="1800" dirty="0" smtClean="0"/>
              <a:t>. / З. М. </a:t>
            </a:r>
            <a:r>
              <a:rPr lang="ru-RU" sz="1800" dirty="0" err="1" smtClean="0"/>
              <a:t>Шевців</a:t>
            </a:r>
            <a:r>
              <a:rPr lang="ru-RU" sz="1800" dirty="0" smtClean="0"/>
              <a:t> — К.: Центр </a:t>
            </a:r>
            <a:r>
              <a:rPr lang="ru-RU" sz="1800" dirty="0" err="1" smtClean="0"/>
              <a:t>учбової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літератури</a:t>
            </a:r>
            <a:r>
              <a:rPr lang="ru-RU" sz="1800" dirty="0" smtClean="0"/>
              <a:t>, 2012. — 248 с. ; 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908721"/>
            <a:ext cx="7811145" cy="2232248"/>
          </a:xfrm>
        </p:spPr>
        <p:txBody>
          <a:bodyPr>
            <a:normAutofit/>
          </a:bodyPr>
          <a:lstStyle/>
          <a:p>
            <a:r>
              <a:rPr lang="ru-RU" dirty="0" err="1" smtClean="0"/>
              <a:t>Література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63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 </a:t>
            </a:r>
            <a:r>
              <a:rPr lang="ru-RU" dirty="0" err="1"/>
              <a:t>наукової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педагогіка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наука яка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вікових</a:t>
            </a:r>
            <a:r>
              <a:rPr lang="ru-RU" dirty="0"/>
              <a:t> та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інтегрує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наук і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в практику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917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28696" cy="1296144"/>
          </a:xfrm>
        </p:spPr>
        <p:txBody>
          <a:bodyPr>
            <a:normAutofit/>
          </a:bodyPr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педагогіки</a:t>
            </a:r>
            <a:r>
              <a:rPr lang="ru-RU" dirty="0"/>
              <a:t>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988840"/>
            <a:ext cx="8256688" cy="405626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Самостійне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та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</a:t>
            </a:r>
            <a:r>
              <a:rPr lang="ru-RU" dirty="0" err="1"/>
              <a:t>дотичних</a:t>
            </a:r>
            <a:r>
              <a:rPr lang="ru-RU" dirty="0"/>
              <a:t> наук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суспільства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2. </a:t>
            </a:r>
            <a:r>
              <a:rPr lang="ru-RU" dirty="0" err="1"/>
              <a:t>Створення</a:t>
            </a:r>
            <a:r>
              <a:rPr lang="ru-RU" dirty="0"/>
              <a:t> умов в </a:t>
            </a:r>
            <a:r>
              <a:rPr lang="ru-RU" dirty="0" err="1"/>
              <a:t>соціумі</a:t>
            </a:r>
            <a:r>
              <a:rPr lang="ru-RU" dirty="0"/>
              <a:t> для духовного </a:t>
            </a:r>
            <a:r>
              <a:rPr lang="ru-RU" dirty="0" err="1"/>
              <a:t>становлення</a:t>
            </a:r>
            <a:r>
              <a:rPr lang="ru-RU" dirty="0"/>
              <a:t>, </a:t>
            </a:r>
            <a:r>
              <a:rPr lang="ru-RU" dirty="0" err="1"/>
              <a:t>розвитку</a:t>
            </a:r>
            <a:r>
              <a:rPr lang="ru-RU" dirty="0"/>
              <a:t> та </a:t>
            </a:r>
            <a:r>
              <a:rPr lang="ru-RU" dirty="0" err="1"/>
              <a:t>реалізації</a:t>
            </a:r>
            <a:r>
              <a:rPr lang="ru-RU" dirty="0"/>
              <a:t> в </a:t>
            </a:r>
            <a:r>
              <a:rPr lang="ru-RU" dirty="0" err="1"/>
              <a:t>соціумі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суспільства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3.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гуманної</a:t>
            </a:r>
            <a:r>
              <a:rPr lang="ru-RU" dirty="0"/>
              <a:t>, </a:t>
            </a:r>
            <a:r>
              <a:rPr lang="ru-RU" dirty="0" err="1"/>
              <a:t>демократичної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4.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регуляції</a:t>
            </a:r>
            <a:r>
              <a:rPr lang="ru-RU" dirty="0"/>
              <a:t> та </a:t>
            </a:r>
            <a:r>
              <a:rPr lang="ru-RU" dirty="0" err="1"/>
              <a:t>корекції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    а) </a:t>
            </a:r>
            <a:r>
              <a:rPr lang="ru-RU" dirty="0" err="1"/>
              <a:t>особистості</a:t>
            </a:r>
            <a:r>
              <a:rPr lang="ru-RU" dirty="0"/>
              <a:t> до себе,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природи</a:t>
            </a:r>
            <a:r>
              <a:rPr lang="ru-RU" dirty="0"/>
              <a:t>;</a:t>
            </a:r>
          </a:p>
          <a:p>
            <a:r>
              <a:rPr lang="ru-RU" dirty="0"/>
              <a:t>    б) </a:t>
            </a:r>
            <a:r>
              <a:rPr lang="ru-RU" dirty="0" err="1"/>
              <a:t>групи</a:t>
            </a:r>
            <a:r>
              <a:rPr lang="ru-RU" dirty="0"/>
              <a:t> до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природи</a:t>
            </a:r>
            <a:r>
              <a:rPr lang="ru-RU" dirty="0"/>
              <a:t>;</a:t>
            </a:r>
          </a:p>
          <a:p>
            <a:r>
              <a:rPr lang="ru-RU" dirty="0"/>
              <a:t>    в) </a:t>
            </a:r>
            <a:r>
              <a:rPr lang="ru-RU" dirty="0" err="1"/>
              <a:t>суспільства</a:t>
            </a:r>
            <a:r>
              <a:rPr lang="ru-RU" dirty="0"/>
              <a:t> до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природи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5. </a:t>
            </a:r>
            <a:r>
              <a:rPr lang="ru-RU" dirty="0" err="1"/>
              <a:t>Дослідження</a:t>
            </a:r>
            <a:r>
              <a:rPr lang="ru-RU" dirty="0"/>
              <a:t> перспектив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педагогіки</a:t>
            </a:r>
            <a:r>
              <a:rPr lang="ru-RU" dirty="0"/>
              <a:t> в </a:t>
            </a:r>
            <a:r>
              <a:rPr lang="ru-RU" dirty="0" err="1"/>
              <a:t>нашій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 та за </a:t>
            </a:r>
            <a:r>
              <a:rPr lang="ru-RU" dirty="0" smtClean="0"/>
              <a:t>кордоном.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57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28696" cy="1224136"/>
          </a:xfrm>
        </p:spPr>
        <p:txBody>
          <a:bodyPr/>
          <a:lstStyle/>
          <a:p>
            <a:r>
              <a:rPr lang="ru-RU" dirty="0" err="1"/>
              <a:t>Прикладні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педагогіки</a:t>
            </a:r>
            <a:r>
              <a:rPr lang="ru-RU" dirty="0"/>
              <a:t>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772816"/>
            <a:ext cx="8472712" cy="4272292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    </a:t>
            </a:r>
            <a:r>
              <a:rPr lang="ru-RU" dirty="0" err="1"/>
              <a:t>Формувати</a:t>
            </a:r>
            <a:r>
              <a:rPr lang="ru-RU" dirty="0"/>
              <a:t> в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любові</a:t>
            </a:r>
            <a:r>
              <a:rPr lang="ru-RU" dirty="0"/>
              <a:t> до </a:t>
            </a:r>
            <a:r>
              <a:rPr lang="ru-RU" dirty="0" err="1"/>
              <a:t>ближнього</a:t>
            </a:r>
            <a:r>
              <a:rPr lang="ru-RU" dirty="0"/>
              <a:t> і </a:t>
            </a:r>
            <a:r>
              <a:rPr lang="ru-RU" dirty="0" err="1"/>
              <a:t>всього</a:t>
            </a:r>
            <a:r>
              <a:rPr lang="ru-RU" dirty="0"/>
              <a:t> живого, добра, </a:t>
            </a:r>
            <a:r>
              <a:rPr lang="ru-RU" dirty="0" err="1"/>
              <a:t>справедливості</a:t>
            </a:r>
            <a:r>
              <a:rPr lang="ru-RU" dirty="0"/>
              <a:t>.</a:t>
            </a:r>
          </a:p>
          <a:p>
            <a:r>
              <a:rPr lang="ru-RU" dirty="0"/>
              <a:t>   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кризи</a:t>
            </a:r>
            <a:r>
              <a:rPr lang="ru-RU" dirty="0"/>
              <a:t> </a:t>
            </a:r>
            <a:r>
              <a:rPr lang="ru-RU" dirty="0" err="1"/>
              <a:t>ставити</a:t>
            </a:r>
            <a:r>
              <a:rPr lang="ru-RU" dirty="0"/>
              <a:t> за мету </a:t>
            </a:r>
            <a:r>
              <a:rPr lang="ru-RU" dirty="0" err="1"/>
              <a:t>вийти</a:t>
            </a:r>
            <a:r>
              <a:rPr lang="ru-RU" dirty="0"/>
              <a:t> з </a:t>
            </a:r>
            <a:r>
              <a:rPr lang="ru-RU" dirty="0" err="1"/>
              <a:t>неї</a:t>
            </a:r>
            <a:r>
              <a:rPr lang="ru-RU" dirty="0"/>
              <a:t>, </a:t>
            </a:r>
            <a:r>
              <a:rPr lang="ru-RU" dirty="0" err="1"/>
              <a:t>визначити</a:t>
            </a:r>
            <a:r>
              <a:rPr lang="ru-RU" dirty="0"/>
              <a:t> шляхи </a:t>
            </a:r>
            <a:r>
              <a:rPr lang="ru-RU" dirty="0" err="1"/>
              <a:t>виходу</a:t>
            </a:r>
            <a:r>
              <a:rPr lang="ru-RU" dirty="0"/>
              <a:t> з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кризи</a:t>
            </a:r>
            <a:r>
              <a:rPr lang="ru-RU" dirty="0"/>
              <a:t>, </a:t>
            </a:r>
            <a:r>
              <a:rPr lang="ru-RU" dirty="0" err="1"/>
              <a:t>визначити</a:t>
            </a:r>
            <a:r>
              <a:rPr lang="ru-RU" dirty="0"/>
              <a:t> мету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навчити</a:t>
            </a:r>
            <a:r>
              <a:rPr lang="ru-RU" dirty="0"/>
              <a:t> людей </a:t>
            </a:r>
            <a:r>
              <a:rPr lang="ru-RU" dirty="0" err="1"/>
              <a:t>спілкуванню</a:t>
            </a:r>
            <a:r>
              <a:rPr lang="ru-RU" dirty="0"/>
              <a:t>.</a:t>
            </a:r>
          </a:p>
          <a:p>
            <a:r>
              <a:rPr lang="ru-RU" dirty="0"/>
              <a:t>    </a:t>
            </a:r>
            <a:r>
              <a:rPr lang="ru-RU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пізнавати</a:t>
            </a:r>
            <a:r>
              <a:rPr lang="ru-RU" dirty="0"/>
              <a:t> </a:t>
            </a:r>
            <a:r>
              <a:rPr lang="ru-RU" dirty="0" err="1"/>
              <a:t>навколишній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, </a:t>
            </a:r>
            <a:r>
              <a:rPr lang="ru-RU" dirty="0" err="1"/>
              <a:t>людину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; </a:t>
            </a:r>
            <a:r>
              <a:rPr lang="ru-RU" dirty="0" err="1"/>
              <a:t>розуміти</a:t>
            </a:r>
            <a:r>
              <a:rPr lang="ru-RU" dirty="0"/>
              <a:t> </a:t>
            </a:r>
            <a:r>
              <a:rPr lang="ru-RU" dirty="0" err="1"/>
              <a:t>унікальність</a:t>
            </a:r>
            <a:r>
              <a:rPr lang="ru-RU" dirty="0"/>
              <a:t>, </a:t>
            </a:r>
            <a:r>
              <a:rPr lang="ru-RU" dirty="0" err="1"/>
              <a:t>духовні</a:t>
            </a:r>
            <a:r>
              <a:rPr lang="ru-RU" dirty="0"/>
              <a:t> та 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, права і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/>
              <a:t>.</a:t>
            </a:r>
          </a:p>
          <a:p>
            <a:r>
              <a:rPr lang="ru-RU" dirty="0"/>
              <a:t>    </a:t>
            </a:r>
            <a:r>
              <a:rPr lang="ru-RU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гідності</a:t>
            </a:r>
            <a:r>
              <a:rPr lang="ru-RU" dirty="0"/>
              <a:t>, </a:t>
            </a:r>
            <a:r>
              <a:rPr lang="ru-RU" dirty="0" err="1"/>
              <a:t>самостійності</a:t>
            </a:r>
            <a:r>
              <a:rPr lang="ru-RU" dirty="0"/>
              <a:t> і </a:t>
            </a:r>
            <a:r>
              <a:rPr lang="ru-RU" dirty="0" err="1"/>
              <a:t>впевненості</a:t>
            </a:r>
            <a:r>
              <a:rPr lang="ru-RU" dirty="0"/>
              <a:t> у </a:t>
            </a:r>
            <a:r>
              <a:rPr lang="ru-RU" dirty="0" err="1"/>
              <a:t>собі</a:t>
            </a:r>
            <a:r>
              <a:rPr lang="ru-RU" dirty="0"/>
              <a:t>.</a:t>
            </a:r>
          </a:p>
          <a:p>
            <a:r>
              <a:rPr lang="ru-RU" dirty="0"/>
              <a:t>    </a:t>
            </a:r>
            <a:r>
              <a:rPr lang="ru-RU" dirty="0" err="1"/>
              <a:t>Навчити</a:t>
            </a:r>
            <a:r>
              <a:rPr lang="ru-RU" dirty="0"/>
              <a:t> людей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ru-RU" dirty="0" err="1"/>
              <a:t>конфлікти</a:t>
            </a:r>
            <a:r>
              <a:rPr lang="ru-RU" dirty="0"/>
              <a:t> </a:t>
            </a:r>
            <a:r>
              <a:rPr lang="ru-RU" dirty="0" err="1"/>
              <a:t>опираючись</a:t>
            </a:r>
            <a:r>
              <a:rPr lang="ru-RU" dirty="0"/>
              <a:t> на </a:t>
            </a:r>
            <a:r>
              <a:rPr lang="ru-RU" dirty="0" err="1"/>
              <a:t>моральні</a:t>
            </a:r>
            <a:r>
              <a:rPr lang="ru-RU" dirty="0"/>
              <a:t> та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у </a:t>
            </a:r>
            <a:r>
              <a:rPr lang="ru-RU" dirty="0" err="1"/>
              <a:t>соціумі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38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085184"/>
            <a:ext cx="8712968" cy="1512168"/>
          </a:xfrm>
        </p:spPr>
        <p:txBody>
          <a:bodyPr>
            <a:normAutofit fontScale="90000"/>
          </a:bodyPr>
          <a:lstStyle/>
          <a:p>
            <a:r>
              <a:rPr lang="ru-RU" sz="1600" dirty="0" err="1"/>
              <a:t>Соціальний</a:t>
            </a:r>
            <a:r>
              <a:rPr lang="ru-RU" sz="1600" dirty="0"/>
              <a:t> педагог –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кваліфікований</a:t>
            </a:r>
            <a:r>
              <a:rPr lang="ru-RU" sz="1600" dirty="0"/>
              <a:t> </a:t>
            </a:r>
            <a:r>
              <a:rPr lang="ru-RU" sz="1600" dirty="0" err="1"/>
              <a:t>спеціаліст</a:t>
            </a:r>
            <a:r>
              <a:rPr lang="ru-RU" sz="1600" dirty="0"/>
              <a:t>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забезпечує</a:t>
            </a:r>
            <a:r>
              <a:rPr lang="ru-RU" sz="1600" dirty="0"/>
              <a:t> </a:t>
            </a:r>
            <a:r>
              <a:rPr lang="ru-RU" sz="1600" dirty="0" err="1"/>
              <a:t>інтеграцію</a:t>
            </a:r>
            <a:r>
              <a:rPr lang="ru-RU" sz="1600" dirty="0"/>
              <a:t> </a:t>
            </a:r>
            <a:r>
              <a:rPr lang="ru-RU" sz="1600" dirty="0" err="1"/>
              <a:t>цілеспрямованих</a:t>
            </a:r>
            <a:r>
              <a:rPr lang="ru-RU" sz="1600" dirty="0"/>
              <a:t> </a:t>
            </a:r>
            <a:r>
              <a:rPr lang="ru-RU" sz="1600" dirty="0" err="1"/>
              <a:t>впливів</a:t>
            </a:r>
            <a:r>
              <a:rPr lang="ru-RU" sz="1600" dirty="0"/>
              <a:t> на </a:t>
            </a:r>
            <a:r>
              <a:rPr lang="ru-RU" sz="1600" dirty="0" err="1"/>
              <a:t>особистість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розвивається</a:t>
            </a:r>
            <a:r>
              <a:rPr lang="ru-RU" sz="1600" dirty="0"/>
              <a:t> і </a:t>
            </a:r>
            <a:r>
              <a:rPr lang="ru-RU" sz="1600" dirty="0" err="1"/>
              <a:t>регулює</a:t>
            </a:r>
            <a:r>
              <a:rPr lang="ru-RU" sz="1600" dirty="0"/>
              <a:t> </a:t>
            </a:r>
            <a:r>
              <a:rPr lang="ru-RU" sz="1600" dirty="0" err="1"/>
              <a:t>взаємини</a:t>
            </a:r>
            <a:r>
              <a:rPr lang="ru-RU" sz="1600" dirty="0"/>
              <a:t> в </a:t>
            </a:r>
            <a:r>
              <a:rPr lang="ru-RU" sz="1600" dirty="0" err="1"/>
              <a:t>системі</a:t>
            </a:r>
            <a:r>
              <a:rPr lang="ru-RU" sz="1600" dirty="0"/>
              <a:t> "</a:t>
            </a:r>
            <a:r>
              <a:rPr lang="ru-RU" sz="1600" dirty="0" err="1"/>
              <a:t>особистість-сім’я-суспільство</a:t>
            </a:r>
            <a:r>
              <a:rPr lang="ru-RU" sz="1600" dirty="0"/>
              <a:t>". З </a:t>
            </a:r>
            <a:r>
              <a:rPr lang="ru-RU" sz="1600" dirty="0" err="1"/>
              <a:t>іншого</a:t>
            </a:r>
            <a:r>
              <a:rPr lang="ru-RU" sz="1600" dirty="0"/>
              <a:t> боку, </a:t>
            </a:r>
            <a:r>
              <a:rPr lang="ru-RU" sz="1600" dirty="0" err="1"/>
              <a:t>соціальний</a:t>
            </a:r>
            <a:r>
              <a:rPr lang="ru-RU" sz="1600" dirty="0"/>
              <a:t> педагог –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фахівець</a:t>
            </a:r>
            <a:r>
              <a:rPr lang="ru-RU" sz="1600" dirty="0"/>
              <a:t> </a:t>
            </a:r>
            <a:r>
              <a:rPr lang="ru-RU" sz="1600" dirty="0" err="1"/>
              <a:t>соціального</a:t>
            </a:r>
            <a:r>
              <a:rPr lang="ru-RU" sz="1600" dirty="0"/>
              <a:t> </a:t>
            </a:r>
            <a:r>
              <a:rPr lang="ru-RU" sz="1600" dirty="0" err="1"/>
              <a:t>виховання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здійснює</a:t>
            </a:r>
            <a:r>
              <a:rPr lang="ru-RU" sz="1600" dirty="0"/>
              <a:t> </a:t>
            </a:r>
            <a:r>
              <a:rPr lang="ru-RU" sz="1600" dirty="0" err="1"/>
              <a:t>посередництво</a:t>
            </a:r>
            <a:r>
              <a:rPr lang="ru-RU" sz="1600" dirty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</a:t>
            </a:r>
            <a:r>
              <a:rPr lang="ru-RU" sz="1600" dirty="0" err="1"/>
              <a:t>людиною</a:t>
            </a:r>
            <a:r>
              <a:rPr lang="ru-RU" sz="1600" dirty="0"/>
              <a:t> і </a:t>
            </a:r>
            <a:r>
              <a:rPr lang="ru-RU" sz="1600" dirty="0" err="1"/>
              <a:t>соціальним</a:t>
            </a:r>
            <a:r>
              <a:rPr lang="ru-RU" sz="1600" dirty="0"/>
              <a:t> </a:t>
            </a:r>
            <a:r>
              <a:rPr lang="ru-RU" sz="1600" dirty="0" err="1"/>
              <a:t>середовищем</a:t>
            </a:r>
            <a:r>
              <a:rPr lang="ru-RU" sz="1600" dirty="0"/>
              <a:t> з метою </a:t>
            </a:r>
            <a:r>
              <a:rPr lang="ru-RU" sz="1600" dirty="0" err="1"/>
              <a:t>розвитку</a:t>
            </a:r>
            <a:r>
              <a:rPr lang="ru-RU" sz="1600" dirty="0"/>
              <a:t> як </a:t>
            </a:r>
            <a:r>
              <a:rPr lang="ru-RU" sz="1600" dirty="0" err="1"/>
              <a:t>першої</a:t>
            </a:r>
            <a:r>
              <a:rPr lang="ru-RU" sz="1600" dirty="0"/>
              <a:t> так і </a:t>
            </a:r>
            <a:r>
              <a:rPr lang="ru-RU" sz="1600" dirty="0" err="1"/>
              <a:t>другої</a:t>
            </a:r>
            <a:r>
              <a:rPr lang="ru-RU" sz="1600" dirty="0"/>
              <a:t>, а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гармонізації</a:t>
            </a:r>
            <a:r>
              <a:rPr lang="ru-RU" sz="1600" dirty="0"/>
              <a:t> </a:t>
            </a:r>
            <a:r>
              <a:rPr lang="ru-RU" sz="1600" dirty="0" err="1"/>
              <a:t>відносин</a:t>
            </a:r>
            <a:r>
              <a:rPr lang="ru-RU" sz="1600" dirty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ними.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 dirty="0" err="1"/>
              <a:t>Найважливішими</a:t>
            </a:r>
            <a:r>
              <a:rPr lang="ru-RU" sz="1800" dirty="0"/>
              <a:t> </a:t>
            </a:r>
            <a:r>
              <a:rPr lang="ru-RU" sz="1800" dirty="0" err="1"/>
              <a:t>особистісними</a:t>
            </a:r>
            <a:r>
              <a:rPr lang="ru-RU" sz="1800" dirty="0"/>
              <a:t> </a:t>
            </a:r>
            <a:r>
              <a:rPr lang="ru-RU" sz="1800" dirty="0" err="1"/>
              <a:t>якостями</a:t>
            </a:r>
            <a:r>
              <a:rPr lang="ru-RU" sz="1800" dirty="0"/>
              <a:t> </a:t>
            </a:r>
            <a:r>
              <a:rPr lang="ru-RU" sz="1800" dirty="0" err="1"/>
              <a:t>соціального</a:t>
            </a:r>
            <a:r>
              <a:rPr lang="ru-RU" sz="1800" dirty="0"/>
              <a:t> педагога є:</a:t>
            </a:r>
          </a:p>
          <a:p>
            <a:endParaRPr lang="ru-RU" sz="1800" dirty="0"/>
          </a:p>
          <a:p>
            <a:r>
              <a:rPr lang="ru-RU" sz="1800" dirty="0"/>
              <a:t>    </a:t>
            </a:r>
            <a:r>
              <a:rPr lang="ru-RU" sz="1800" dirty="0" err="1"/>
              <a:t>Комунікативність</a:t>
            </a:r>
            <a:r>
              <a:rPr lang="ru-RU" sz="1800" dirty="0"/>
              <a:t>.</a:t>
            </a:r>
          </a:p>
          <a:p>
            <a:r>
              <a:rPr lang="ru-RU" sz="1800" dirty="0"/>
              <a:t>    </a:t>
            </a:r>
            <a:r>
              <a:rPr lang="ru-RU" sz="1800" dirty="0" err="1"/>
              <a:t>Екстравертність</a:t>
            </a:r>
            <a:r>
              <a:rPr lang="ru-RU" sz="1800" dirty="0"/>
              <a:t>.</a:t>
            </a:r>
          </a:p>
          <a:p>
            <a:r>
              <a:rPr lang="ru-RU" sz="1800" dirty="0"/>
              <a:t>    </a:t>
            </a:r>
            <a:r>
              <a:rPr lang="ru-RU" sz="1800" dirty="0" err="1"/>
              <a:t>Гуманізм</a:t>
            </a:r>
            <a:r>
              <a:rPr lang="ru-RU" sz="1800" dirty="0"/>
              <a:t>.</a:t>
            </a:r>
          </a:p>
          <a:p>
            <a:r>
              <a:rPr lang="ru-RU" sz="1800" dirty="0"/>
              <a:t>    </a:t>
            </a:r>
            <a:r>
              <a:rPr lang="ru-RU" sz="1800" dirty="0" err="1"/>
              <a:t>Високий</a:t>
            </a:r>
            <a:r>
              <a:rPr lang="ru-RU" sz="1800" dirty="0"/>
              <a:t> </a:t>
            </a:r>
            <a:r>
              <a:rPr lang="ru-RU" sz="1800" dirty="0" err="1"/>
              <a:t>рівень</a:t>
            </a:r>
            <a:r>
              <a:rPr lang="ru-RU" sz="1800" dirty="0"/>
              <a:t> </a:t>
            </a:r>
            <a:r>
              <a:rPr lang="ru-RU" sz="1800" dirty="0" err="1"/>
              <a:t>культури</a:t>
            </a:r>
            <a:r>
              <a:rPr lang="ru-RU" sz="1800" dirty="0"/>
              <a:t>.</a:t>
            </a:r>
          </a:p>
          <a:p>
            <a:r>
              <a:rPr lang="ru-RU" sz="1800" dirty="0"/>
              <a:t>    </a:t>
            </a:r>
            <a:r>
              <a:rPr lang="ru-RU" sz="1800" dirty="0" err="1"/>
              <a:t>Організаторські</a:t>
            </a:r>
            <a:r>
              <a:rPr lang="ru-RU" sz="1800" dirty="0"/>
              <a:t> </a:t>
            </a:r>
            <a:r>
              <a:rPr lang="ru-RU" sz="1800" dirty="0" err="1"/>
              <a:t>здібності</a:t>
            </a:r>
            <a:r>
              <a:rPr lang="ru-RU" sz="1800" dirty="0"/>
              <a:t>.</a:t>
            </a:r>
          </a:p>
          <a:p>
            <a:r>
              <a:rPr lang="ru-RU" sz="1800" dirty="0"/>
              <a:t>    </a:t>
            </a:r>
            <a:r>
              <a:rPr lang="ru-RU" sz="1800" dirty="0" err="1"/>
              <a:t>Тактовність</a:t>
            </a:r>
            <a:r>
              <a:rPr lang="ru-RU" sz="1800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67944" y="530352"/>
            <a:ext cx="4619336" cy="5274912"/>
          </a:xfrm>
        </p:spPr>
        <p:txBody>
          <a:bodyPr>
            <a:noAutofit/>
          </a:bodyPr>
          <a:lstStyle/>
          <a:p>
            <a:r>
              <a:rPr lang="ru-RU" sz="1200" b="1" dirty="0" err="1"/>
              <a:t>Професійні</a:t>
            </a:r>
            <a:r>
              <a:rPr lang="ru-RU" sz="1200" b="1" dirty="0"/>
              <a:t> </a:t>
            </a:r>
            <a:r>
              <a:rPr lang="ru-RU" sz="1200" b="1" dirty="0" err="1"/>
              <a:t>якості</a:t>
            </a:r>
            <a:r>
              <a:rPr lang="ru-RU" sz="1200" b="1" dirty="0"/>
              <a:t> </a:t>
            </a:r>
            <a:r>
              <a:rPr lang="ru-RU" sz="1200" b="1" dirty="0" err="1"/>
              <a:t>соціального</a:t>
            </a:r>
            <a:r>
              <a:rPr lang="ru-RU" sz="1200" b="1" dirty="0"/>
              <a:t> педагога:</a:t>
            </a:r>
          </a:p>
          <a:p>
            <a:r>
              <a:rPr lang="ru-RU" sz="1200" dirty="0" smtClean="0"/>
              <a:t>    </a:t>
            </a:r>
            <a:r>
              <a:rPr lang="ru-RU" sz="1200" dirty="0" err="1"/>
              <a:t>Педагогічна</a:t>
            </a:r>
            <a:r>
              <a:rPr lang="ru-RU" sz="1200" dirty="0"/>
              <a:t> і </a:t>
            </a:r>
            <a:r>
              <a:rPr lang="ru-RU" sz="1200" dirty="0" err="1"/>
              <a:t>психологічна</a:t>
            </a:r>
            <a:r>
              <a:rPr lang="ru-RU" sz="1200" dirty="0"/>
              <a:t> </a:t>
            </a:r>
            <a:r>
              <a:rPr lang="ru-RU" sz="1200" dirty="0" err="1"/>
              <a:t>освіченість</a:t>
            </a:r>
            <a:r>
              <a:rPr lang="ru-RU" sz="1200" dirty="0"/>
              <a:t>.</a:t>
            </a:r>
          </a:p>
          <a:p>
            <a:r>
              <a:rPr lang="ru-RU" sz="1200" dirty="0"/>
              <a:t>    </a:t>
            </a:r>
            <a:r>
              <a:rPr lang="ru-RU" sz="1200" dirty="0" err="1"/>
              <a:t>Вміння</a:t>
            </a:r>
            <a:r>
              <a:rPr lang="ru-RU" sz="1200" dirty="0"/>
              <a:t> </a:t>
            </a:r>
            <a:r>
              <a:rPr lang="ru-RU" sz="1200" dirty="0" err="1"/>
              <a:t>аналізувати</a:t>
            </a:r>
            <a:r>
              <a:rPr lang="ru-RU" sz="1200" dirty="0"/>
              <a:t> </a:t>
            </a:r>
            <a:r>
              <a:rPr lang="ru-RU" sz="1200" dirty="0" err="1"/>
              <a:t>соціальні</a:t>
            </a:r>
            <a:r>
              <a:rPr lang="ru-RU" sz="1200" dirty="0"/>
              <a:t> </a:t>
            </a:r>
            <a:r>
              <a:rPr lang="ru-RU" sz="1200" dirty="0" err="1"/>
              <a:t>явища</a:t>
            </a:r>
            <a:r>
              <a:rPr lang="ru-RU" sz="1200" dirty="0"/>
              <a:t> і </a:t>
            </a:r>
            <a:r>
              <a:rPr lang="ru-RU" sz="1200" dirty="0" err="1"/>
              <a:t>процеси</a:t>
            </a:r>
            <a:r>
              <a:rPr lang="ru-RU" sz="1200" dirty="0"/>
              <a:t>.</a:t>
            </a:r>
          </a:p>
          <a:p>
            <a:r>
              <a:rPr lang="ru-RU" sz="1200" dirty="0"/>
              <a:t>    </a:t>
            </a:r>
            <a:r>
              <a:rPr lang="ru-RU" sz="1200" dirty="0" err="1"/>
              <a:t>Усвідомлення</a:t>
            </a:r>
            <a:r>
              <a:rPr lang="ru-RU" sz="1200" dirty="0"/>
              <a:t> </a:t>
            </a:r>
            <a:r>
              <a:rPr lang="ru-RU" sz="1200" dirty="0" err="1"/>
              <a:t>власної</a:t>
            </a:r>
            <a:r>
              <a:rPr lang="ru-RU" sz="1200" dirty="0"/>
              <a:t> </a:t>
            </a:r>
            <a:r>
              <a:rPr lang="ru-RU" sz="1200" dirty="0" err="1"/>
              <a:t>ролі</a:t>
            </a:r>
            <a:r>
              <a:rPr lang="ru-RU" sz="1200" dirty="0"/>
              <a:t> та </a:t>
            </a:r>
            <a:r>
              <a:rPr lang="ru-RU" sz="1200" dirty="0" err="1"/>
              <a:t>місця</a:t>
            </a:r>
            <a:r>
              <a:rPr lang="ru-RU" sz="1200" dirty="0"/>
              <a:t> в </a:t>
            </a:r>
            <a:r>
              <a:rPr lang="ru-RU" sz="1200" dirty="0" err="1"/>
              <a:t>суспільному</a:t>
            </a:r>
            <a:r>
              <a:rPr lang="ru-RU" sz="1200" dirty="0"/>
              <a:t> </a:t>
            </a:r>
            <a:r>
              <a:rPr lang="ru-RU" sz="1200" dirty="0" err="1"/>
              <a:t>житті</a:t>
            </a:r>
            <a:r>
              <a:rPr lang="ru-RU" sz="1200" dirty="0"/>
              <a:t> </a:t>
            </a:r>
            <a:r>
              <a:rPr lang="ru-RU" sz="1200" dirty="0" err="1"/>
              <a:t>країни</a:t>
            </a:r>
            <a:r>
              <a:rPr lang="ru-RU" sz="1200" dirty="0"/>
              <a:t>.</a:t>
            </a:r>
          </a:p>
          <a:p>
            <a:r>
              <a:rPr lang="ru-RU" sz="1200" dirty="0"/>
              <a:t>    </a:t>
            </a:r>
            <a:r>
              <a:rPr lang="ru-RU" sz="1200" dirty="0" err="1"/>
              <a:t>Здатність</a:t>
            </a:r>
            <a:r>
              <a:rPr lang="ru-RU" sz="1200" dirty="0"/>
              <a:t> </a:t>
            </a:r>
            <a:r>
              <a:rPr lang="ru-RU" sz="1200" dirty="0" err="1"/>
              <a:t>забезпечити</a:t>
            </a:r>
            <a:r>
              <a:rPr lang="ru-RU" sz="1200" dirty="0"/>
              <a:t> </a:t>
            </a:r>
            <a:r>
              <a:rPr lang="ru-RU" sz="1200" dirty="0" err="1"/>
              <a:t>належним</a:t>
            </a:r>
            <a:r>
              <a:rPr lang="ru-RU" sz="1200" dirty="0"/>
              <a:t> </a:t>
            </a:r>
            <a:r>
              <a:rPr lang="ru-RU" sz="1200" dirty="0" err="1"/>
              <a:t>посередництвом</a:t>
            </a:r>
            <a:r>
              <a:rPr lang="ru-RU" sz="1200" dirty="0"/>
              <a:t> в </a:t>
            </a:r>
            <a:r>
              <a:rPr lang="ru-RU" sz="1200" dirty="0" err="1"/>
              <a:t>системі</a:t>
            </a:r>
            <a:r>
              <a:rPr lang="ru-RU" sz="1200" dirty="0"/>
              <a:t> </a:t>
            </a:r>
            <a:r>
              <a:rPr lang="ru-RU" sz="1200" dirty="0" err="1"/>
              <a:t>особистість-суспільство</a:t>
            </a:r>
            <a:r>
              <a:rPr lang="ru-RU" sz="1200" dirty="0"/>
              <a:t>.</a:t>
            </a:r>
          </a:p>
          <a:p>
            <a:r>
              <a:rPr lang="ru-RU" sz="1200" dirty="0"/>
              <a:t>    </a:t>
            </a:r>
            <a:r>
              <a:rPr lang="ru-RU" sz="1200" dirty="0" err="1"/>
              <a:t>Вміння</a:t>
            </a:r>
            <a:r>
              <a:rPr lang="ru-RU" sz="1200" dirty="0"/>
              <a:t> </a:t>
            </a:r>
            <a:r>
              <a:rPr lang="ru-RU" sz="1200" dirty="0" err="1"/>
              <a:t>працювати</a:t>
            </a:r>
            <a:r>
              <a:rPr lang="ru-RU" sz="1200" dirty="0"/>
              <a:t> в </a:t>
            </a:r>
            <a:r>
              <a:rPr lang="ru-RU" sz="1200" dirty="0" err="1"/>
              <a:t>умовах</a:t>
            </a:r>
            <a:r>
              <a:rPr lang="ru-RU" sz="1200" dirty="0"/>
              <a:t> неформального </a:t>
            </a:r>
            <a:r>
              <a:rPr lang="ru-RU" sz="1200" dirty="0" err="1"/>
              <a:t>спілкування</a:t>
            </a:r>
            <a:r>
              <a:rPr lang="ru-RU" sz="1200" dirty="0"/>
              <a:t> </a:t>
            </a:r>
            <a:r>
              <a:rPr lang="ru-RU" sz="1200" dirty="0" err="1"/>
              <a:t>залишаючись</a:t>
            </a:r>
            <a:r>
              <a:rPr lang="ru-RU" sz="1200" dirty="0"/>
              <a:t> в </a:t>
            </a:r>
            <a:r>
              <a:rPr lang="ru-RU" sz="1200" dirty="0" err="1"/>
              <a:t>позиції</a:t>
            </a:r>
            <a:r>
              <a:rPr lang="ru-RU" sz="1200" dirty="0"/>
              <a:t> </a:t>
            </a:r>
            <a:r>
              <a:rPr lang="ru-RU" sz="1200" dirty="0" err="1"/>
              <a:t>неофіційного</a:t>
            </a:r>
            <a:r>
              <a:rPr lang="ru-RU" sz="1200" dirty="0"/>
              <a:t> </a:t>
            </a:r>
            <a:r>
              <a:rPr lang="ru-RU" sz="1200" dirty="0" err="1"/>
              <a:t>радника</a:t>
            </a:r>
            <a:r>
              <a:rPr lang="ru-RU" sz="1200" dirty="0"/>
              <a:t>.</a:t>
            </a:r>
          </a:p>
          <a:p>
            <a:r>
              <a:rPr lang="ru-RU" sz="1200" dirty="0"/>
              <a:t>    </a:t>
            </a:r>
            <a:r>
              <a:rPr lang="ru-RU" sz="1200" dirty="0" err="1"/>
              <a:t>Активізувати</a:t>
            </a:r>
            <a:r>
              <a:rPr lang="ru-RU" sz="1200" dirty="0"/>
              <a:t> </a:t>
            </a:r>
            <a:r>
              <a:rPr lang="ru-RU" sz="1200" dirty="0" err="1"/>
              <a:t>зусилля</a:t>
            </a:r>
            <a:r>
              <a:rPr lang="ru-RU" sz="1200" dirty="0"/>
              <a:t> </a:t>
            </a:r>
            <a:r>
              <a:rPr lang="ru-RU" sz="1200" dirty="0" err="1"/>
              <a:t>осіб</a:t>
            </a:r>
            <a:r>
              <a:rPr lang="ru-RU" sz="1200" dirty="0"/>
              <a:t> з </a:t>
            </a:r>
            <a:r>
              <a:rPr lang="ru-RU" sz="1200" dirty="0" err="1"/>
              <a:t>особливими</a:t>
            </a:r>
            <a:r>
              <a:rPr lang="ru-RU" sz="1200" dirty="0"/>
              <a:t> потребами для </a:t>
            </a:r>
            <a:r>
              <a:rPr lang="ru-RU" sz="1200" dirty="0" err="1"/>
              <a:t>більш</a:t>
            </a:r>
            <a:r>
              <a:rPr lang="ru-RU" sz="1200" dirty="0"/>
              <a:t> </a:t>
            </a:r>
            <a:r>
              <a:rPr lang="ru-RU" sz="1200" dirty="0" err="1"/>
              <a:t>ефективної</a:t>
            </a:r>
            <a:r>
              <a:rPr lang="ru-RU" sz="1200" dirty="0"/>
              <a:t> </a:t>
            </a:r>
            <a:r>
              <a:rPr lang="ru-RU" sz="1200" dirty="0" err="1"/>
              <a:t>адаптації</a:t>
            </a:r>
            <a:r>
              <a:rPr lang="ru-RU" sz="1200" dirty="0"/>
              <a:t> </a:t>
            </a:r>
            <a:r>
              <a:rPr lang="ru-RU" sz="1200" dirty="0" err="1"/>
              <a:t>їх</a:t>
            </a:r>
            <a:r>
              <a:rPr lang="ru-RU" sz="1200" dirty="0"/>
              <a:t> до </a:t>
            </a:r>
            <a:r>
              <a:rPr lang="ru-RU" sz="1200" dirty="0" err="1"/>
              <a:t>життя</a:t>
            </a:r>
            <a:r>
              <a:rPr lang="ru-RU" sz="1200" dirty="0"/>
              <a:t> в </a:t>
            </a:r>
            <a:r>
              <a:rPr lang="ru-RU" sz="1200" dirty="0" err="1"/>
              <a:t>суспільстві</a:t>
            </a:r>
            <a:r>
              <a:rPr lang="ru-RU" sz="1200" dirty="0"/>
              <a:t>.</a:t>
            </a:r>
          </a:p>
          <a:p>
            <a:r>
              <a:rPr lang="ru-RU" sz="1200" dirty="0"/>
              <a:t>    </a:t>
            </a:r>
            <a:r>
              <a:rPr lang="ru-RU" sz="1200" dirty="0" err="1"/>
              <a:t>Вміння</a:t>
            </a:r>
            <a:r>
              <a:rPr lang="ru-RU" sz="1200" dirty="0"/>
              <a:t> </a:t>
            </a:r>
            <a:r>
              <a:rPr lang="ru-RU" sz="1200" dirty="0" err="1"/>
              <a:t>виявляти</a:t>
            </a:r>
            <a:r>
              <a:rPr lang="ru-RU" sz="1200" dirty="0"/>
              <a:t> </a:t>
            </a:r>
            <a:r>
              <a:rPr lang="ru-RU" sz="1200" dirty="0" err="1"/>
              <a:t>інформацію</a:t>
            </a:r>
            <a:r>
              <a:rPr lang="ru-RU" sz="1200" dirty="0"/>
              <a:t> та </a:t>
            </a:r>
            <a:r>
              <a:rPr lang="ru-RU" sz="1200" dirty="0" err="1"/>
              <a:t>належним</a:t>
            </a:r>
            <a:r>
              <a:rPr lang="ru-RU" sz="1200" dirty="0"/>
              <a:t> чином </a:t>
            </a:r>
            <a:r>
              <a:rPr lang="ru-RU" sz="1200" dirty="0" err="1"/>
              <a:t>її</a:t>
            </a:r>
            <a:r>
              <a:rPr lang="ru-RU" sz="1200" dirty="0"/>
              <a:t> </a:t>
            </a:r>
            <a:r>
              <a:rPr lang="ru-RU" sz="1200" dirty="0" err="1"/>
              <a:t>використовувати</a:t>
            </a:r>
            <a:r>
              <a:rPr lang="ru-RU" sz="1200" dirty="0"/>
              <a:t>.</a:t>
            </a:r>
          </a:p>
          <a:p>
            <a:r>
              <a:rPr lang="ru-RU" sz="1200" dirty="0"/>
              <a:t>    </a:t>
            </a:r>
            <a:r>
              <a:rPr lang="ru-RU" sz="1200" dirty="0" err="1"/>
              <a:t>Вміння</a:t>
            </a:r>
            <a:r>
              <a:rPr lang="ru-RU" sz="1200" dirty="0"/>
              <a:t> </a:t>
            </a:r>
            <a:r>
              <a:rPr lang="ru-RU" sz="1200" dirty="0" err="1"/>
              <a:t>виявляти</a:t>
            </a:r>
            <a:r>
              <a:rPr lang="ru-RU" sz="1200" dirty="0"/>
              <a:t> потреби людей і </a:t>
            </a:r>
            <a:r>
              <a:rPr lang="ru-RU" sz="1200" dirty="0" err="1"/>
              <a:t>розробляти</a:t>
            </a:r>
            <a:r>
              <a:rPr lang="ru-RU" sz="1200" dirty="0"/>
              <a:t> </a:t>
            </a:r>
            <a:r>
              <a:rPr lang="ru-RU" sz="1200" dirty="0" err="1"/>
              <a:t>новаторські</a:t>
            </a:r>
            <a:r>
              <a:rPr lang="ru-RU" sz="1200" dirty="0"/>
              <a:t> </a:t>
            </a:r>
            <a:r>
              <a:rPr lang="ru-RU" sz="1200" dirty="0" err="1"/>
              <a:t>ідеї</a:t>
            </a:r>
            <a:r>
              <a:rPr lang="ru-RU" sz="1200" dirty="0"/>
              <a:t> </a:t>
            </a:r>
            <a:r>
              <a:rPr lang="ru-RU" sz="1200" dirty="0" err="1"/>
              <a:t>їх</a:t>
            </a:r>
            <a:r>
              <a:rPr lang="ru-RU" sz="1200" dirty="0"/>
              <a:t> </a:t>
            </a:r>
            <a:r>
              <a:rPr lang="ru-RU" sz="1200" dirty="0" err="1"/>
              <a:t>ефективного</a:t>
            </a:r>
            <a:r>
              <a:rPr lang="ru-RU" sz="1200" dirty="0"/>
              <a:t> </a:t>
            </a:r>
            <a:r>
              <a:rPr lang="ru-RU" sz="1200" dirty="0" err="1"/>
              <a:t>вирішення</a:t>
            </a:r>
            <a:r>
              <a:rPr lang="ru-RU" sz="1200" dirty="0"/>
              <a:t>.</a:t>
            </a:r>
          </a:p>
          <a:p>
            <a:r>
              <a:rPr lang="ru-RU" sz="1200" dirty="0"/>
              <a:t>    </a:t>
            </a:r>
            <a:r>
              <a:rPr lang="ru-RU" sz="1200" dirty="0" err="1"/>
              <a:t>Вміння</a:t>
            </a:r>
            <a:r>
              <a:rPr lang="ru-RU" sz="1200" dirty="0"/>
              <a:t> </a:t>
            </a:r>
            <a:r>
              <a:rPr lang="ru-RU" sz="1200" dirty="0" err="1"/>
              <a:t>забезпечити</a:t>
            </a:r>
            <a:r>
              <a:rPr lang="ru-RU" sz="1200" dirty="0"/>
              <a:t> </a:t>
            </a:r>
            <a:r>
              <a:rPr lang="ru-RU" sz="1200" dirty="0" err="1"/>
              <a:t>міжінституційні</a:t>
            </a:r>
            <a:r>
              <a:rPr lang="ru-RU" sz="1200" dirty="0"/>
              <a:t> </a:t>
            </a:r>
            <a:r>
              <a:rPr lang="ru-RU" sz="1200" dirty="0" err="1"/>
              <a:t>зв’язки</a:t>
            </a:r>
            <a:r>
              <a:rPr lang="ru-RU" sz="1200" dirty="0"/>
              <a:t> в </a:t>
            </a:r>
            <a:r>
              <a:rPr lang="ru-RU" sz="1200" dirty="0" err="1"/>
              <a:t>суспільстві</a:t>
            </a:r>
            <a:r>
              <a:rPr lang="ru-RU" sz="1200" dirty="0"/>
              <a:t>.</a:t>
            </a:r>
          </a:p>
          <a:p>
            <a:r>
              <a:rPr lang="ru-RU" sz="1200" dirty="0"/>
              <a:t>    </a:t>
            </a:r>
            <a:r>
              <a:rPr lang="ru-RU" sz="1200" dirty="0" err="1"/>
              <a:t>Вміння</a:t>
            </a:r>
            <a:r>
              <a:rPr lang="ru-RU" sz="1200" dirty="0"/>
              <a:t> </a:t>
            </a:r>
            <a:r>
              <a:rPr lang="ru-RU" sz="1200" dirty="0" err="1"/>
              <a:t>виявляти</a:t>
            </a:r>
            <a:r>
              <a:rPr lang="ru-RU" sz="1200" dirty="0"/>
              <a:t> </a:t>
            </a:r>
            <a:r>
              <a:rPr lang="ru-RU" sz="1200" dirty="0" err="1"/>
              <a:t>соціальні</a:t>
            </a:r>
            <a:r>
              <a:rPr lang="ru-RU" sz="1200" dirty="0"/>
              <a:t> </a:t>
            </a:r>
            <a:r>
              <a:rPr lang="ru-RU" sz="1200" dirty="0" err="1"/>
              <a:t>проблеми</a:t>
            </a:r>
            <a:r>
              <a:rPr lang="ru-RU" sz="1200" dirty="0"/>
              <a:t>, </a:t>
            </a:r>
            <a:r>
              <a:rPr lang="ru-RU" sz="1200" dirty="0" err="1"/>
              <a:t>доводити</a:t>
            </a:r>
            <a:r>
              <a:rPr lang="ru-RU" sz="1200" dirty="0"/>
              <a:t> </a:t>
            </a:r>
            <a:r>
              <a:rPr lang="ru-RU" sz="1200" dirty="0" err="1"/>
              <a:t>їх</a:t>
            </a:r>
            <a:r>
              <a:rPr lang="ru-RU" sz="1200" dirty="0"/>
              <a:t> до </a:t>
            </a:r>
            <a:r>
              <a:rPr lang="ru-RU" sz="1200" dirty="0" err="1"/>
              <a:t>відома</a:t>
            </a:r>
            <a:r>
              <a:rPr lang="ru-RU" sz="1200" dirty="0"/>
              <a:t> </a:t>
            </a:r>
            <a:r>
              <a:rPr lang="ru-RU" sz="1200" dirty="0" err="1"/>
              <a:t>громадськості</a:t>
            </a:r>
            <a:r>
              <a:rPr lang="ru-RU" sz="1200" dirty="0"/>
              <a:t> та </a:t>
            </a:r>
            <a:r>
              <a:rPr lang="ru-RU" sz="1200" dirty="0" err="1"/>
              <a:t>сприяти</a:t>
            </a:r>
            <a:r>
              <a:rPr lang="ru-RU" sz="1200" dirty="0"/>
              <a:t> </a:t>
            </a:r>
            <a:r>
              <a:rPr lang="ru-RU" sz="1200" dirty="0" err="1"/>
              <a:t>їх</a:t>
            </a:r>
            <a:r>
              <a:rPr lang="ru-RU" sz="1200" dirty="0"/>
              <a:t> </a:t>
            </a:r>
            <a:r>
              <a:rPr lang="ru-RU" sz="1200" dirty="0" err="1"/>
              <a:t>вирішенню</a:t>
            </a:r>
            <a:r>
              <a:rPr lang="ru-RU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0936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/>
              <a:t>Соціальний</a:t>
            </a:r>
            <a:r>
              <a:rPr lang="ru-RU" sz="2000" dirty="0" smtClean="0"/>
              <a:t> </a:t>
            </a:r>
            <a:r>
              <a:rPr lang="ru-RU" sz="2000" dirty="0"/>
              <a:t>педагог повинен знати: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sz="1600" dirty="0"/>
          </a:p>
          <a:p>
            <a:r>
              <a:rPr lang="ru-RU" sz="3400" dirty="0"/>
              <a:t>    </a:t>
            </a:r>
            <a:r>
              <a:rPr lang="ru-RU" sz="3400" dirty="0" err="1"/>
              <a:t>Конституцію</a:t>
            </a:r>
            <a:r>
              <a:rPr lang="ru-RU" sz="3400" dirty="0"/>
              <a:t> </a:t>
            </a:r>
            <a:r>
              <a:rPr lang="ru-RU" sz="3400" dirty="0" err="1"/>
              <a:t>України</a:t>
            </a:r>
            <a:r>
              <a:rPr lang="ru-RU" sz="3400" dirty="0"/>
              <a:t>.</a:t>
            </a:r>
          </a:p>
          <a:p>
            <a:r>
              <a:rPr lang="ru-RU" sz="3400" dirty="0"/>
              <a:t>    </a:t>
            </a:r>
            <a:r>
              <a:rPr lang="ru-RU" sz="3400" dirty="0" err="1"/>
              <a:t>Закони</a:t>
            </a:r>
            <a:r>
              <a:rPr lang="ru-RU" sz="3400" dirty="0"/>
              <a:t> </a:t>
            </a:r>
            <a:r>
              <a:rPr lang="ru-RU" sz="3400" dirty="0" err="1"/>
              <a:t>України</a:t>
            </a:r>
            <a:r>
              <a:rPr lang="ru-RU" sz="3400" dirty="0"/>
              <a:t>, </a:t>
            </a:r>
            <a:r>
              <a:rPr lang="ru-RU" sz="3400" dirty="0" err="1"/>
              <a:t>Укази</a:t>
            </a:r>
            <a:r>
              <a:rPr lang="ru-RU" sz="3400" dirty="0"/>
              <a:t> Президента, Постанови </a:t>
            </a:r>
            <a:r>
              <a:rPr lang="ru-RU" sz="3400" dirty="0" err="1"/>
              <a:t>Верховної</a:t>
            </a:r>
            <a:r>
              <a:rPr lang="ru-RU" sz="3400" dirty="0"/>
              <a:t> Ради та </a:t>
            </a:r>
            <a:r>
              <a:rPr lang="ru-RU" sz="3400" dirty="0" err="1"/>
              <a:t>Кабінету</a:t>
            </a:r>
            <a:r>
              <a:rPr lang="ru-RU" sz="3400" dirty="0"/>
              <a:t> </a:t>
            </a:r>
            <a:r>
              <a:rPr lang="ru-RU" sz="3400" dirty="0" err="1"/>
              <a:t>Міністрів</a:t>
            </a:r>
            <a:r>
              <a:rPr lang="ru-RU" sz="3400" dirty="0"/>
              <a:t>.</a:t>
            </a:r>
          </a:p>
          <a:p>
            <a:r>
              <a:rPr lang="ru-RU" sz="3400" dirty="0"/>
              <a:t>    </a:t>
            </a:r>
            <a:r>
              <a:rPr lang="ru-RU" sz="3400" dirty="0" err="1"/>
              <a:t>Конвенції</a:t>
            </a:r>
            <a:r>
              <a:rPr lang="ru-RU" sz="3400" dirty="0"/>
              <a:t> Прав </a:t>
            </a:r>
            <a:r>
              <a:rPr lang="ru-RU" sz="3400" dirty="0" err="1"/>
              <a:t>Людини</a:t>
            </a:r>
            <a:r>
              <a:rPr lang="ru-RU" sz="3400" dirty="0"/>
              <a:t> та </a:t>
            </a:r>
            <a:r>
              <a:rPr lang="ru-RU" sz="3400" dirty="0" err="1"/>
              <a:t>Дитини</a:t>
            </a:r>
            <a:r>
              <a:rPr lang="ru-RU" sz="3400" dirty="0"/>
              <a:t>".</a:t>
            </a:r>
          </a:p>
          <a:p>
            <a:r>
              <a:rPr lang="ru-RU" sz="3400" dirty="0"/>
              <a:t>    </a:t>
            </a:r>
            <a:r>
              <a:rPr lang="ru-RU" sz="3400" dirty="0" err="1"/>
              <a:t>Основи</a:t>
            </a:r>
            <a:r>
              <a:rPr lang="ru-RU" sz="3400" dirty="0"/>
              <a:t> </a:t>
            </a:r>
            <a:r>
              <a:rPr lang="ru-RU" sz="3400" dirty="0" err="1"/>
              <a:t>соціальної</a:t>
            </a:r>
            <a:r>
              <a:rPr lang="ru-RU" sz="3400" dirty="0"/>
              <a:t> </a:t>
            </a:r>
            <a:r>
              <a:rPr lang="ru-RU" sz="3400" dirty="0" err="1"/>
              <a:t>політики</a:t>
            </a:r>
            <a:r>
              <a:rPr lang="ru-RU" sz="3400" dirty="0"/>
              <a:t> </a:t>
            </a:r>
            <a:r>
              <a:rPr lang="ru-RU" sz="3400" dirty="0" err="1"/>
              <a:t>держави</a:t>
            </a:r>
            <a:r>
              <a:rPr lang="ru-RU" sz="3400" dirty="0"/>
              <a:t>.</a:t>
            </a:r>
          </a:p>
          <a:p>
            <a:r>
              <a:rPr lang="ru-RU" sz="3400" dirty="0"/>
              <a:t>    </a:t>
            </a:r>
            <a:r>
              <a:rPr lang="ru-RU" sz="3400" dirty="0" err="1"/>
              <a:t>Основи</a:t>
            </a:r>
            <a:r>
              <a:rPr lang="ru-RU" sz="3400" dirty="0"/>
              <a:t> таких наук як </a:t>
            </a:r>
            <a:r>
              <a:rPr lang="ru-RU" sz="3400" dirty="0" err="1"/>
              <a:t>педагогіка</a:t>
            </a:r>
            <a:r>
              <a:rPr lang="ru-RU" sz="3400" dirty="0"/>
              <a:t>, </a:t>
            </a:r>
            <a:r>
              <a:rPr lang="ru-RU" sz="3400" dirty="0" err="1"/>
              <a:t>психологія</a:t>
            </a:r>
            <a:r>
              <a:rPr lang="ru-RU" sz="3400" dirty="0"/>
              <a:t>, </a:t>
            </a:r>
            <a:r>
              <a:rPr lang="ru-RU" sz="3400" dirty="0" err="1"/>
              <a:t>валеологія</a:t>
            </a:r>
            <a:r>
              <a:rPr lang="ru-RU" sz="3400" dirty="0"/>
              <a:t>. </a:t>
            </a:r>
            <a:r>
              <a:rPr lang="ru-RU" sz="3400" dirty="0" err="1"/>
              <a:t>Володіти</a:t>
            </a:r>
            <a:r>
              <a:rPr lang="ru-RU" sz="3400" dirty="0"/>
              <a:t> </a:t>
            </a:r>
            <a:r>
              <a:rPr lang="ru-RU" sz="3400" dirty="0" err="1"/>
              <a:t>соціально-педагогічними</a:t>
            </a:r>
            <a:r>
              <a:rPr lang="ru-RU" sz="3400" dirty="0"/>
              <a:t> методиками.</a:t>
            </a:r>
          </a:p>
          <a:p>
            <a:r>
              <a:rPr lang="ru-RU" sz="3400" dirty="0"/>
              <a:t>    Знати правила </a:t>
            </a:r>
            <a:r>
              <a:rPr lang="ru-RU" sz="3400" dirty="0" err="1"/>
              <a:t>охорони</a:t>
            </a:r>
            <a:r>
              <a:rPr lang="ru-RU" sz="3400" dirty="0"/>
              <a:t> </a:t>
            </a:r>
            <a:r>
              <a:rPr lang="ru-RU" sz="3400" dirty="0" err="1"/>
              <a:t>праці</a:t>
            </a:r>
            <a:r>
              <a:rPr lang="ru-RU" sz="3400" dirty="0"/>
              <a:t> та </a:t>
            </a:r>
            <a:r>
              <a:rPr lang="ru-RU" sz="3400" dirty="0" err="1"/>
              <a:t>техніки</a:t>
            </a:r>
            <a:r>
              <a:rPr lang="ru-RU" sz="3400" dirty="0"/>
              <a:t> </a:t>
            </a:r>
            <a:r>
              <a:rPr lang="ru-RU" sz="3400" dirty="0" err="1"/>
              <a:t>безпеки</a:t>
            </a:r>
            <a:r>
              <a:rPr lang="ru-RU" sz="3400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530352"/>
            <a:ext cx="4475320" cy="4389120"/>
          </a:xfrm>
        </p:spPr>
        <p:txBody>
          <a:bodyPr>
            <a:noAutofit/>
          </a:bodyPr>
          <a:lstStyle/>
          <a:p>
            <a:r>
              <a:rPr lang="ru-RU" sz="1400" dirty="0" err="1"/>
              <a:t>Основними</a:t>
            </a:r>
            <a:r>
              <a:rPr lang="ru-RU" sz="1400" dirty="0"/>
              <a:t> </a:t>
            </a:r>
            <a:r>
              <a:rPr lang="ru-RU" sz="1400" dirty="0" err="1"/>
              <a:t>вимогами</a:t>
            </a:r>
            <a:r>
              <a:rPr lang="ru-RU" sz="1400" dirty="0"/>
              <a:t> до </a:t>
            </a:r>
            <a:r>
              <a:rPr lang="ru-RU" sz="1400" dirty="0" err="1"/>
              <a:t>соціального</a:t>
            </a:r>
            <a:r>
              <a:rPr lang="ru-RU" sz="1400" dirty="0"/>
              <a:t> педагога є:</a:t>
            </a:r>
          </a:p>
          <a:p>
            <a:endParaRPr lang="ru-RU" sz="1400" dirty="0"/>
          </a:p>
          <a:p>
            <a:r>
              <a:rPr lang="ru-RU" sz="1400" dirty="0"/>
              <a:t>    </a:t>
            </a:r>
            <a:r>
              <a:rPr lang="ru-RU" sz="1400" dirty="0" err="1"/>
              <a:t>Любов</a:t>
            </a:r>
            <a:r>
              <a:rPr lang="ru-RU" sz="1400" dirty="0"/>
              <a:t> до людей і </a:t>
            </a:r>
            <a:r>
              <a:rPr lang="ru-RU" sz="1400" dirty="0" err="1"/>
              <a:t>педагогічної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.</a:t>
            </a:r>
          </a:p>
          <a:p>
            <a:r>
              <a:rPr lang="ru-RU" sz="1400" dirty="0"/>
              <a:t>    </a:t>
            </a:r>
            <a:r>
              <a:rPr lang="ru-RU" sz="1400" dirty="0" err="1"/>
              <a:t>Знання</a:t>
            </a:r>
            <a:r>
              <a:rPr lang="ru-RU" sz="1400" dirty="0"/>
              <a:t> та </a:t>
            </a:r>
            <a:r>
              <a:rPr lang="ru-RU" sz="1400" dirty="0" err="1"/>
              <a:t>ерудиція</a:t>
            </a:r>
            <a:r>
              <a:rPr lang="ru-RU" sz="1400" dirty="0"/>
              <a:t>.</a:t>
            </a:r>
          </a:p>
          <a:p>
            <a:r>
              <a:rPr lang="ru-RU" sz="1400" dirty="0"/>
              <a:t>    </a:t>
            </a:r>
            <a:r>
              <a:rPr lang="ru-RU" sz="1400" dirty="0" err="1"/>
              <a:t>Педагогічна</a:t>
            </a:r>
            <a:r>
              <a:rPr lang="ru-RU" sz="1400" dirty="0"/>
              <a:t> </a:t>
            </a:r>
            <a:r>
              <a:rPr lang="ru-RU" sz="1400" dirty="0" err="1"/>
              <a:t>інтуїція</a:t>
            </a:r>
            <a:r>
              <a:rPr lang="ru-RU" sz="1400" dirty="0"/>
              <a:t> та </a:t>
            </a:r>
            <a:r>
              <a:rPr lang="ru-RU" sz="1400" dirty="0" err="1"/>
              <a:t>інтелект</a:t>
            </a:r>
            <a:r>
              <a:rPr lang="ru-RU" sz="1400" dirty="0"/>
              <a:t>, </a:t>
            </a:r>
            <a:r>
              <a:rPr lang="ru-RU" sz="1400" dirty="0" err="1"/>
              <a:t>загальна</a:t>
            </a:r>
            <a:r>
              <a:rPr lang="ru-RU" sz="1400" dirty="0"/>
              <a:t> культура і </a:t>
            </a:r>
            <a:r>
              <a:rPr lang="ru-RU" sz="1400" dirty="0" err="1"/>
              <a:t>моральність</a:t>
            </a:r>
            <a:r>
              <a:rPr lang="ru-RU" sz="1400" dirty="0"/>
              <a:t>, </a:t>
            </a:r>
            <a:r>
              <a:rPr lang="ru-RU" sz="1400" dirty="0" err="1"/>
              <a:t>комунікабельність</a:t>
            </a:r>
            <a:r>
              <a:rPr lang="ru-RU" sz="1400" dirty="0"/>
              <a:t>, артистизм, </a:t>
            </a:r>
            <a:r>
              <a:rPr lang="ru-RU" sz="1400" dirty="0" err="1"/>
              <a:t>веселість</a:t>
            </a:r>
            <a:r>
              <a:rPr lang="ru-RU" sz="1400" dirty="0"/>
              <a:t>, хороший смак.</a:t>
            </a:r>
          </a:p>
          <a:p>
            <a:r>
              <a:rPr lang="ru-RU" sz="1400" dirty="0"/>
              <a:t>    </a:t>
            </a:r>
            <a:r>
              <a:rPr lang="ru-RU" sz="1400" dirty="0" err="1"/>
              <a:t>Педагогічний</a:t>
            </a:r>
            <a:r>
              <a:rPr lang="ru-RU" sz="1400" dirty="0"/>
              <a:t> такт –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коректно</a:t>
            </a:r>
            <a:r>
              <a:rPr lang="ru-RU" sz="1400" dirty="0"/>
              <a:t> </a:t>
            </a:r>
            <a:r>
              <a:rPr lang="ru-RU" sz="1400" dirty="0" err="1"/>
              <a:t>виходити</a:t>
            </a:r>
            <a:r>
              <a:rPr lang="ru-RU" sz="1400" dirty="0"/>
              <a:t> з </a:t>
            </a:r>
            <a:r>
              <a:rPr lang="ru-RU" sz="1400" dirty="0" err="1"/>
              <a:t>цієї</a:t>
            </a:r>
            <a:r>
              <a:rPr lang="ru-RU" sz="1400" dirty="0"/>
              <a:t> </a:t>
            </a:r>
            <a:r>
              <a:rPr lang="ru-RU" sz="1400" dirty="0" err="1"/>
              <a:t>ситуації</a:t>
            </a:r>
            <a:r>
              <a:rPr lang="ru-RU" sz="1400" dirty="0"/>
              <a:t> (</a:t>
            </a:r>
            <a:r>
              <a:rPr lang="ru-RU" sz="1400" dirty="0" err="1"/>
              <a:t>вирішувати</a:t>
            </a:r>
            <a:r>
              <a:rPr lang="ru-RU" sz="1400" dirty="0"/>
              <a:t> ту проблему) в яку </a:t>
            </a:r>
            <a:r>
              <a:rPr lang="ru-RU" sz="1400" dirty="0" err="1"/>
              <a:t>потрапляє</a:t>
            </a:r>
            <a:r>
              <a:rPr lang="ru-RU" sz="1400" dirty="0"/>
              <a:t> </a:t>
            </a:r>
            <a:r>
              <a:rPr lang="ru-RU" sz="1400" dirty="0" err="1"/>
              <a:t>соціальний</a:t>
            </a:r>
            <a:r>
              <a:rPr lang="ru-RU" sz="1400" dirty="0"/>
              <a:t> педагог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клієнт</a:t>
            </a:r>
            <a:r>
              <a:rPr lang="ru-RU" sz="1400" dirty="0"/>
              <a:t>.</a:t>
            </a:r>
          </a:p>
          <a:p>
            <a:r>
              <a:rPr lang="ru-RU" sz="1400" dirty="0" err="1" smtClean="0"/>
              <a:t>Наслідком</a:t>
            </a:r>
            <a:r>
              <a:rPr lang="ru-RU" sz="1400" dirty="0" smtClean="0"/>
              <a:t> </a:t>
            </a:r>
            <a:r>
              <a:rPr lang="ru-RU" sz="1400" dirty="0" err="1"/>
              <a:t>врахування</a:t>
            </a:r>
            <a:r>
              <a:rPr lang="ru-RU" sz="1400" dirty="0"/>
              <a:t> </a:t>
            </a:r>
            <a:r>
              <a:rPr lang="ru-RU" sz="1400" dirty="0" err="1"/>
              <a:t>усіх</a:t>
            </a:r>
            <a:r>
              <a:rPr lang="ru-RU" sz="1400" dirty="0"/>
              <a:t> </a:t>
            </a:r>
            <a:r>
              <a:rPr lang="ru-RU" sz="1400" dirty="0" err="1"/>
              <a:t>основних</a:t>
            </a:r>
            <a:r>
              <a:rPr lang="ru-RU" sz="1400" dirty="0"/>
              <a:t> </a:t>
            </a:r>
            <a:r>
              <a:rPr lang="ru-RU" sz="1400" dirty="0" err="1"/>
              <a:t>вимог</a:t>
            </a:r>
            <a:r>
              <a:rPr lang="ru-RU" sz="1400" dirty="0"/>
              <a:t>, </a:t>
            </a:r>
            <a:r>
              <a:rPr lang="ru-RU" sz="1400" dirty="0" err="1"/>
              <a:t>поставлених</a:t>
            </a:r>
            <a:r>
              <a:rPr lang="ru-RU" sz="1400" dirty="0"/>
              <a:t> до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ru-RU" sz="1400" dirty="0" err="1"/>
              <a:t>соціального</a:t>
            </a:r>
            <a:r>
              <a:rPr lang="ru-RU" sz="1400" dirty="0"/>
              <a:t> педагога є хороший результат у </a:t>
            </a:r>
            <a:r>
              <a:rPr lang="ru-RU" sz="1400" dirty="0" err="1"/>
              <a:t>вирішені</a:t>
            </a:r>
            <a:r>
              <a:rPr lang="ru-RU" sz="1400" dirty="0"/>
              <a:t> проблем </a:t>
            </a:r>
            <a:r>
              <a:rPr lang="ru-RU" sz="1400" dirty="0" err="1"/>
              <a:t>клієнтів</a:t>
            </a:r>
            <a:r>
              <a:rPr lang="ru-RU" sz="1400" dirty="0"/>
              <a:t>. В </a:t>
            </a:r>
            <a:r>
              <a:rPr lang="ru-RU" sz="1400" dirty="0" err="1"/>
              <a:t>основі</a:t>
            </a:r>
            <a:r>
              <a:rPr lang="ru-RU" sz="1400" dirty="0"/>
              <a:t>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хорошого</a:t>
            </a:r>
            <a:r>
              <a:rPr lang="ru-RU" sz="1400" dirty="0"/>
              <a:t> результату є </a:t>
            </a:r>
            <a:r>
              <a:rPr lang="ru-RU" sz="1400" dirty="0" err="1"/>
              <a:t>створення</a:t>
            </a:r>
            <a:r>
              <a:rPr lang="ru-RU" sz="1400" dirty="0"/>
              <a:t> </a:t>
            </a:r>
            <a:r>
              <a:rPr lang="ru-RU" sz="1400" dirty="0" err="1"/>
              <a:t>сприятливого</a:t>
            </a:r>
            <a:r>
              <a:rPr lang="ru-RU" sz="1400" dirty="0"/>
              <a:t> </a:t>
            </a:r>
            <a:r>
              <a:rPr lang="ru-RU" sz="1400" dirty="0" err="1"/>
              <a:t>мікроклімату</a:t>
            </a:r>
            <a:r>
              <a:rPr lang="ru-RU" sz="1400" dirty="0"/>
              <a:t> у </a:t>
            </a:r>
            <a:r>
              <a:rPr lang="ru-RU" sz="1400" dirty="0" err="1"/>
              <a:t>сфері</a:t>
            </a:r>
            <a:r>
              <a:rPr lang="ru-RU" sz="1400" dirty="0"/>
              <a:t> "</a:t>
            </a:r>
            <a:r>
              <a:rPr lang="ru-RU" sz="1400" dirty="0" err="1"/>
              <a:t>соціальний</a:t>
            </a:r>
            <a:r>
              <a:rPr lang="ru-RU" sz="1400" dirty="0"/>
              <a:t> педагог – </a:t>
            </a:r>
            <a:r>
              <a:rPr lang="ru-RU" sz="1400" dirty="0" err="1"/>
              <a:t>клієнт</a:t>
            </a:r>
            <a:r>
              <a:rPr lang="ru-RU" sz="1400" dirty="0"/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1537582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Функції</a:t>
            </a:r>
            <a:r>
              <a:rPr lang="ru-RU" b="1" dirty="0"/>
              <a:t> </a:t>
            </a:r>
            <a:r>
              <a:rPr lang="ru-RU" b="1" dirty="0" err="1"/>
              <a:t>соціального</a:t>
            </a:r>
            <a:r>
              <a:rPr lang="ru-RU" b="1" dirty="0"/>
              <a:t> педагога у </a:t>
            </a:r>
            <a:r>
              <a:rPr lang="ru-RU" b="1" dirty="0" err="1"/>
              <a:t>навчальному</a:t>
            </a:r>
            <a:r>
              <a:rPr lang="ru-RU" b="1" dirty="0"/>
              <a:t> </a:t>
            </a:r>
            <a:r>
              <a:rPr lang="ru-RU" b="1" dirty="0" err="1"/>
              <a:t>закладі</a:t>
            </a:r>
            <a:r>
              <a:rPr lang="ru-RU" b="1" dirty="0"/>
              <a:t>:</a:t>
            </a:r>
          </a:p>
          <a:p>
            <a:endParaRPr lang="ru-RU" b="1" dirty="0"/>
          </a:p>
          <a:p>
            <a:r>
              <a:rPr lang="ru-RU" dirty="0"/>
              <a:t>   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 у </a:t>
            </a:r>
            <a:r>
              <a:rPr lang="ru-RU" dirty="0" err="1"/>
              <a:t>сім’ї</a:t>
            </a:r>
            <a:r>
              <a:rPr lang="ru-RU" dirty="0"/>
              <a:t>, </a:t>
            </a:r>
            <a:r>
              <a:rPr lang="ru-RU" dirty="0" err="1"/>
              <a:t>групі</a:t>
            </a:r>
            <a:r>
              <a:rPr lang="ru-RU" dirty="0"/>
              <a:t>, </a:t>
            </a:r>
            <a:r>
              <a:rPr lang="ru-RU" dirty="0" err="1"/>
              <a:t>колективі</a:t>
            </a:r>
            <a:r>
              <a:rPr lang="ru-RU" dirty="0"/>
              <a:t>, стану в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.</a:t>
            </a:r>
          </a:p>
          <a:p>
            <a:r>
              <a:rPr lang="ru-RU" dirty="0"/>
              <a:t>   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дитині</a:t>
            </a:r>
            <a:r>
              <a:rPr lang="ru-RU" dirty="0"/>
              <a:t>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кризової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</a:t>
            </a:r>
          </a:p>
          <a:p>
            <a:r>
              <a:rPr lang="ru-RU" dirty="0"/>
              <a:t>   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та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корекція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спрямованого</a:t>
            </a:r>
            <a:r>
              <a:rPr lang="ru-RU" dirty="0"/>
              <a:t> на </a:t>
            </a:r>
            <a:r>
              <a:rPr lang="ru-RU" dirty="0" err="1"/>
              <a:t>дитину</a:t>
            </a:r>
            <a:r>
              <a:rPr lang="ru-RU" dirty="0"/>
              <a:t>.</a:t>
            </a:r>
          </a:p>
          <a:p>
            <a:r>
              <a:rPr lang="ru-RU" dirty="0"/>
              <a:t>    </a:t>
            </a:r>
            <a:r>
              <a:rPr lang="ru-RU" dirty="0" err="1"/>
              <a:t>Вивчення</a:t>
            </a:r>
            <a:r>
              <a:rPr lang="ru-RU" dirty="0"/>
              <a:t>, </a:t>
            </a:r>
            <a:r>
              <a:rPr lang="ru-RU" dirty="0" err="1"/>
              <a:t>узагальнення</a:t>
            </a:r>
            <a:r>
              <a:rPr lang="ru-RU" dirty="0"/>
              <a:t> та пропаганда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.</a:t>
            </a:r>
          </a:p>
          <a:p>
            <a:r>
              <a:rPr lang="ru-RU" dirty="0"/>
              <a:t>    </a:t>
            </a:r>
            <a:r>
              <a:rPr lang="ru-RU" dirty="0" err="1"/>
              <a:t>Координація</a:t>
            </a:r>
            <a:r>
              <a:rPr lang="ru-RU" dirty="0"/>
              <a:t> та 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</a:t>
            </a:r>
            <a:r>
              <a:rPr lang="ru-RU" dirty="0" err="1"/>
              <a:t>спеціалістів</a:t>
            </a:r>
            <a:r>
              <a:rPr lang="ru-RU" dirty="0"/>
              <a:t> та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здатних</a:t>
            </a:r>
            <a:r>
              <a:rPr lang="ru-RU" dirty="0"/>
              <a:t>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</a:t>
            </a:r>
          </a:p>
          <a:p>
            <a:r>
              <a:rPr lang="ru-RU" dirty="0"/>
              <a:t>    </a:t>
            </a:r>
            <a:r>
              <a:rPr lang="ru-RU" dirty="0" err="1"/>
              <a:t>Спрямування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на </a:t>
            </a:r>
            <a:r>
              <a:rPr lang="ru-RU" dirty="0" err="1"/>
              <a:t>самовиховання</a:t>
            </a:r>
            <a:r>
              <a:rPr lang="ru-RU" dirty="0"/>
              <a:t> та </a:t>
            </a:r>
            <a:r>
              <a:rPr lang="ru-RU" dirty="0" err="1"/>
              <a:t>саморозвиток</a:t>
            </a:r>
            <a:r>
              <a:rPr lang="ru-RU" dirty="0"/>
              <a:t>.</a:t>
            </a:r>
          </a:p>
          <a:p>
            <a:r>
              <a:rPr lang="ru-RU" dirty="0"/>
              <a:t>   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педагогіки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як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так і </a:t>
            </a:r>
            <a:r>
              <a:rPr lang="ru-RU" dirty="0" err="1"/>
              <a:t>працівників</a:t>
            </a:r>
            <a:r>
              <a:rPr lang="ru-RU" dirty="0"/>
              <a:t> і </a:t>
            </a:r>
            <a:r>
              <a:rPr lang="ru-RU" dirty="0" err="1"/>
              <a:t>вчителів</a:t>
            </a:r>
            <a:r>
              <a:rPr lang="ru-RU" dirty="0"/>
              <a:t> у них. Таким чином,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педагогіки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поділити</a:t>
            </a:r>
            <a:r>
              <a:rPr lang="ru-RU" dirty="0"/>
              <a:t> на три </a:t>
            </a:r>
            <a:r>
              <a:rPr lang="ru-RU" dirty="0" err="1"/>
              <a:t>групи</a:t>
            </a:r>
            <a:r>
              <a:rPr lang="ru-RU" dirty="0"/>
              <a:t>:</a:t>
            </a:r>
          </a:p>
          <a:p>
            <a:r>
              <a:rPr lang="ru-RU" dirty="0" smtClean="0"/>
              <a:t>    </a:t>
            </a:r>
            <a:r>
              <a:rPr lang="ru-RU" dirty="0"/>
              <a:t>а) </a:t>
            </a:r>
            <a:r>
              <a:rPr lang="ru-RU" dirty="0" err="1"/>
              <a:t>виховна</a:t>
            </a:r>
            <a:r>
              <a:rPr lang="ru-RU" dirty="0"/>
              <a:t>;</a:t>
            </a:r>
          </a:p>
          <a:p>
            <a:r>
              <a:rPr lang="ru-RU" dirty="0"/>
              <a:t>    б) </a:t>
            </a:r>
            <a:r>
              <a:rPr lang="ru-RU" dirty="0" err="1"/>
              <a:t>соціально-правова</a:t>
            </a:r>
            <a:r>
              <a:rPr lang="ru-RU" dirty="0"/>
              <a:t>;</a:t>
            </a:r>
          </a:p>
          <a:p>
            <a:r>
              <a:rPr lang="ru-RU" dirty="0"/>
              <a:t>    в) </a:t>
            </a:r>
            <a:r>
              <a:rPr lang="ru-RU" dirty="0" err="1"/>
              <a:t>соціально-реабілітаційна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7601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err="1"/>
              <a:t>Важливим</a:t>
            </a:r>
            <a:r>
              <a:rPr lang="ru-RU" sz="1800" dirty="0"/>
              <a:t> </a:t>
            </a:r>
            <a:r>
              <a:rPr lang="ru-RU" sz="1800" dirty="0" err="1"/>
              <a:t>питанням</a:t>
            </a:r>
            <a:r>
              <a:rPr lang="ru-RU" sz="1800" dirty="0"/>
              <a:t> у </a:t>
            </a:r>
            <a:r>
              <a:rPr lang="ru-RU" sz="1800" dirty="0" err="1"/>
              <a:t>розвитку</a:t>
            </a:r>
            <a:r>
              <a:rPr lang="ru-RU" sz="1800" dirty="0"/>
              <a:t> </a:t>
            </a:r>
            <a:r>
              <a:rPr lang="ru-RU" sz="1800" dirty="0" err="1"/>
              <a:t>соціальної</a:t>
            </a:r>
            <a:r>
              <a:rPr lang="ru-RU" sz="1800" dirty="0"/>
              <a:t> </a:t>
            </a:r>
            <a:r>
              <a:rPr lang="ru-RU" sz="1800" dirty="0" err="1"/>
              <a:t>педагогіки</a:t>
            </a:r>
            <a:r>
              <a:rPr lang="ru-RU" sz="1800" dirty="0"/>
              <a:t> </a:t>
            </a:r>
            <a:r>
              <a:rPr lang="ru-RU" sz="1800" dirty="0" err="1"/>
              <a:t>виступає</a:t>
            </a:r>
            <a:r>
              <a:rPr lang="ru-RU" sz="1800" dirty="0"/>
              <a:t> </a:t>
            </a:r>
            <a:r>
              <a:rPr lang="ru-RU" sz="1800" dirty="0" err="1"/>
              <a:t>питання</a:t>
            </a:r>
            <a:r>
              <a:rPr lang="ru-RU" sz="1800" dirty="0"/>
              <a:t> </a:t>
            </a:r>
            <a:r>
              <a:rPr lang="ru-RU" sz="1800" dirty="0" err="1"/>
              <a:t>співвідношення</a:t>
            </a:r>
            <a:r>
              <a:rPr lang="ru-RU" sz="1800" dirty="0"/>
              <a:t> </a:t>
            </a:r>
            <a:r>
              <a:rPr lang="ru-RU" sz="1800" dirty="0" err="1"/>
              <a:t>між</a:t>
            </a:r>
            <a:r>
              <a:rPr lang="ru-RU" sz="1800" dirty="0"/>
              <a:t> </a:t>
            </a:r>
            <a:r>
              <a:rPr lang="ru-RU" sz="1800" dirty="0" err="1"/>
              <a:t>соціальною</a:t>
            </a:r>
            <a:r>
              <a:rPr lang="ru-RU" sz="1800" dirty="0"/>
              <a:t> </a:t>
            </a:r>
            <a:r>
              <a:rPr lang="ru-RU" sz="1800" dirty="0" err="1"/>
              <a:t>педагогікою</a:t>
            </a:r>
            <a:r>
              <a:rPr lang="ru-RU" sz="1800" dirty="0"/>
              <a:t> і </a:t>
            </a:r>
            <a:r>
              <a:rPr lang="ru-RU" sz="1800" dirty="0" err="1"/>
              <a:t>соціальною</a:t>
            </a:r>
            <a:r>
              <a:rPr lang="ru-RU" sz="1800" dirty="0"/>
              <a:t> </a:t>
            </a:r>
            <a:r>
              <a:rPr lang="ru-RU" sz="1800" dirty="0" err="1"/>
              <a:t>роботою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 smtClean="0"/>
              <a:t>У </a:t>
            </a:r>
            <a:r>
              <a:rPr lang="ru-RU" sz="1800" dirty="0" err="1"/>
              <a:t>сучасній</a:t>
            </a:r>
            <a:r>
              <a:rPr lang="ru-RU" sz="1800" dirty="0"/>
              <a:t> </a:t>
            </a:r>
            <a:r>
              <a:rPr lang="ru-RU" sz="1800" dirty="0" err="1"/>
              <a:t>педагогічній</a:t>
            </a:r>
            <a:r>
              <a:rPr lang="ru-RU" sz="1800" dirty="0"/>
              <a:t> </a:t>
            </a:r>
            <a:r>
              <a:rPr lang="ru-RU" sz="1800" dirty="0" err="1"/>
              <a:t>науці</a:t>
            </a:r>
            <a:r>
              <a:rPr lang="ru-RU" sz="1800" dirty="0"/>
              <a:t> </a:t>
            </a:r>
            <a:r>
              <a:rPr lang="ru-RU" sz="1800" dirty="0" err="1"/>
              <a:t>розрізняють</a:t>
            </a:r>
            <a:r>
              <a:rPr lang="ru-RU" sz="1800" dirty="0"/>
              <a:t> </a:t>
            </a:r>
            <a:r>
              <a:rPr lang="ru-RU" sz="1800" dirty="0" err="1"/>
              <a:t>наступні</a:t>
            </a:r>
            <a:r>
              <a:rPr lang="ru-RU" sz="1800" dirty="0"/>
              <a:t> </a:t>
            </a:r>
            <a:r>
              <a:rPr lang="ru-RU" sz="1800" dirty="0" err="1" smtClean="0"/>
              <a:t>підходи</a:t>
            </a:r>
            <a:r>
              <a:rPr lang="ru-RU" sz="1800" dirty="0" smtClean="0"/>
              <a:t>: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/>
              <a:t>Соціальна</a:t>
            </a:r>
            <a:r>
              <a:rPr lang="ru-RU" sz="1800" dirty="0" smtClean="0"/>
              <a:t> </a:t>
            </a:r>
            <a:r>
              <a:rPr lang="ru-RU" sz="1800" dirty="0" err="1"/>
              <a:t>педагогіка</a:t>
            </a:r>
            <a:r>
              <a:rPr lang="ru-RU" sz="1800" dirty="0"/>
              <a:t> </a:t>
            </a:r>
            <a:r>
              <a:rPr lang="ru-RU" sz="1800" dirty="0" err="1"/>
              <a:t>розглядається</a:t>
            </a:r>
            <a:r>
              <a:rPr lang="ru-RU" sz="1800" dirty="0"/>
              <a:t> як </a:t>
            </a:r>
            <a:r>
              <a:rPr lang="ru-RU" sz="1800" dirty="0" err="1"/>
              <a:t>складова</a:t>
            </a:r>
            <a:r>
              <a:rPr lang="ru-RU" sz="1800" dirty="0"/>
              <a:t> </a:t>
            </a:r>
            <a:r>
              <a:rPr lang="ru-RU" sz="1800" dirty="0" err="1"/>
              <a:t>частина</a:t>
            </a:r>
            <a:r>
              <a:rPr lang="ru-RU" sz="1800" dirty="0"/>
              <a:t> </a:t>
            </a:r>
            <a:r>
              <a:rPr lang="ru-RU" sz="1800" dirty="0" err="1"/>
              <a:t>соціальної</a:t>
            </a:r>
            <a:r>
              <a:rPr lang="ru-RU" sz="1800" dirty="0"/>
              <a:t> </a:t>
            </a:r>
            <a:r>
              <a:rPr lang="ru-RU" sz="1800" dirty="0" err="1"/>
              <a:t>роботи</a:t>
            </a:r>
            <a:r>
              <a:rPr lang="ru-RU" sz="1800" dirty="0"/>
              <a:t>. Так, у США і </a:t>
            </a:r>
            <a:r>
              <a:rPr lang="ru-RU" sz="1800" dirty="0" err="1"/>
              <a:t>ряді</a:t>
            </a:r>
            <a:r>
              <a:rPr lang="ru-RU" sz="1800" dirty="0"/>
              <a:t> </a:t>
            </a:r>
            <a:r>
              <a:rPr lang="ru-RU" sz="1800" dirty="0" err="1"/>
              <a:t>країн</a:t>
            </a:r>
            <a:r>
              <a:rPr lang="ru-RU" sz="1800" dirty="0"/>
              <a:t> </a:t>
            </a:r>
            <a:r>
              <a:rPr lang="ru-RU" sz="1800" dirty="0" err="1"/>
              <a:t>Європи</a:t>
            </a:r>
            <a:r>
              <a:rPr lang="ru-RU" sz="1800" dirty="0"/>
              <a:t> не </a:t>
            </a:r>
            <a:r>
              <a:rPr lang="ru-RU" sz="1800" dirty="0" err="1"/>
              <a:t>існує</a:t>
            </a:r>
            <a:r>
              <a:rPr lang="ru-RU" sz="1800" dirty="0"/>
              <a:t> </a:t>
            </a:r>
            <a:r>
              <a:rPr lang="ru-RU" sz="1800" dirty="0" err="1"/>
              <a:t>професії</a:t>
            </a:r>
            <a:r>
              <a:rPr lang="ru-RU" sz="1800" dirty="0"/>
              <a:t> "</a:t>
            </a:r>
            <a:r>
              <a:rPr lang="ru-RU" sz="1800" dirty="0" err="1"/>
              <a:t>соціальний</a:t>
            </a:r>
            <a:r>
              <a:rPr lang="ru-RU" sz="1800" dirty="0"/>
              <a:t> педагог". Тут </a:t>
            </a:r>
            <a:r>
              <a:rPr lang="ru-RU" sz="1800" dirty="0" err="1"/>
              <a:t>соціальна</a:t>
            </a:r>
            <a:r>
              <a:rPr lang="ru-RU" sz="1800" dirty="0"/>
              <a:t> робота </a:t>
            </a:r>
            <a:r>
              <a:rPr lang="ru-RU" sz="1800" dirty="0" err="1"/>
              <a:t>розглядається</a:t>
            </a:r>
            <a:r>
              <a:rPr lang="ru-RU" sz="1800" dirty="0"/>
              <a:t> як </a:t>
            </a:r>
            <a:r>
              <a:rPr lang="ru-RU" sz="1800" dirty="0" err="1"/>
              <a:t>професійна</a:t>
            </a:r>
            <a:r>
              <a:rPr lang="ru-RU" sz="1800" dirty="0"/>
              <a:t> </a:t>
            </a:r>
            <a:r>
              <a:rPr lang="ru-RU" sz="1800" dirty="0" err="1"/>
              <a:t>діяльність</a:t>
            </a:r>
            <a:r>
              <a:rPr lang="ru-RU" sz="1800" dirty="0"/>
              <a:t> з </a:t>
            </a:r>
            <a:r>
              <a:rPr lang="ru-RU" sz="1800" dirty="0" err="1"/>
              <a:t>надання</a:t>
            </a:r>
            <a:r>
              <a:rPr lang="ru-RU" sz="1800" dirty="0"/>
              <a:t> </a:t>
            </a:r>
            <a:r>
              <a:rPr lang="ru-RU" sz="1800" dirty="0" err="1"/>
              <a:t>індивідам</a:t>
            </a:r>
            <a:r>
              <a:rPr lang="ru-RU" sz="1800" dirty="0"/>
              <a:t>, </a:t>
            </a:r>
            <a:r>
              <a:rPr lang="ru-RU" sz="1800" dirty="0" err="1"/>
              <a:t>групам</a:t>
            </a:r>
            <a:r>
              <a:rPr lang="ru-RU" sz="1800" dirty="0"/>
              <a:t> </a:t>
            </a:r>
            <a:r>
              <a:rPr lang="ru-RU" sz="1800" dirty="0" err="1"/>
              <a:t>допомоги</a:t>
            </a:r>
            <a:r>
              <a:rPr lang="ru-RU" sz="1800" dirty="0"/>
              <a:t> з метою </a:t>
            </a:r>
            <a:r>
              <a:rPr lang="ru-RU" sz="1800" dirty="0" err="1"/>
              <a:t>посилення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повернення</a:t>
            </a:r>
            <a:r>
              <a:rPr lang="ru-RU" sz="1800" dirty="0"/>
              <a:t> </a:t>
            </a:r>
            <a:r>
              <a:rPr lang="ru-RU" sz="1800" dirty="0" err="1"/>
              <a:t>їм</a:t>
            </a:r>
            <a:r>
              <a:rPr lang="ru-RU" sz="1800" dirty="0"/>
              <a:t> </a:t>
            </a:r>
            <a:r>
              <a:rPr lang="ru-RU" sz="1800" dirty="0" err="1"/>
              <a:t>здатності</a:t>
            </a:r>
            <a:r>
              <a:rPr lang="ru-RU" sz="1800" dirty="0"/>
              <a:t> нормального </a:t>
            </a:r>
            <a:r>
              <a:rPr lang="ru-RU" sz="1800" dirty="0" err="1"/>
              <a:t>соціального</a:t>
            </a:r>
            <a:r>
              <a:rPr lang="ru-RU" sz="1800" dirty="0"/>
              <a:t> </a:t>
            </a:r>
            <a:r>
              <a:rPr lang="ru-RU" sz="1800" dirty="0" err="1"/>
              <a:t>функціонування</a:t>
            </a:r>
            <a:r>
              <a:rPr lang="ru-RU" sz="1800" dirty="0"/>
              <a:t>;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/>
              <a:t>Соціальна</a:t>
            </a:r>
            <a:r>
              <a:rPr lang="ru-RU" sz="1800" dirty="0" smtClean="0"/>
              <a:t> </a:t>
            </a:r>
            <a:r>
              <a:rPr lang="ru-RU" sz="1800" dirty="0" err="1"/>
              <a:t>педагогіка</a:t>
            </a:r>
            <a:r>
              <a:rPr lang="ru-RU" sz="1800" dirty="0"/>
              <a:t> </a:t>
            </a:r>
            <a:r>
              <a:rPr lang="ru-RU" sz="1800" dirty="0" err="1"/>
              <a:t>виступає</a:t>
            </a:r>
            <a:r>
              <a:rPr lang="ru-RU" sz="1800" dirty="0"/>
              <a:t> </a:t>
            </a:r>
            <a:r>
              <a:rPr lang="ru-RU" sz="1800" dirty="0" err="1"/>
              <a:t>більш</a:t>
            </a:r>
            <a:r>
              <a:rPr lang="ru-RU" sz="1800" dirty="0"/>
              <a:t> </a:t>
            </a:r>
            <a:r>
              <a:rPr lang="ru-RU" sz="1800" dirty="0" err="1"/>
              <a:t>загальною</a:t>
            </a:r>
            <a:r>
              <a:rPr lang="ru-RU" sz="1800" dirty="0"/>
              <a:t> і </a:t>
            </a:r>
            <a:r>
              <a:rPr lang="ru-RU" sz="1800" dirty="0" err="1"/>
              <a:t>містить</a:t>
            </a:r>
            <a:r>
              <a:rPr lang="ru-RU" sz="1800" dirty="0"/>
              <a:t> </a:t>
            </a:r>
            <a:r>
              <a:rPr lang="ru-RU" sz="1800" dirty="0" err="1"/>
              <a:t>соціальну</a:t>
            </a:r>
            <a:r>
              <a:rPr lang="ru-RU" sz="1800" dirty="0"/>
              <a:t> роботу як </a:t>
            </a:r>
            <a:r>
              <a:rPr lang="ru-RU" sz="1800" dirty="0" err="1"/>
              <a:t>складову</a:t>
            </a:r>
            <a:r>
              <a:rPr lang="ru-RU" sz="1800" dirty="0"/>
              <a:t>. </a:t>
            </a:r>
            <a:r>
              <a:rPr lang="ru-RU" sz="1800" dirty="0" err="1"/>
              <a:t>Наприклад</a:t>
            </a:r>
            <a:r>
              <a:rPr lang="ru-RU" sz="1800" dirty="0"/>
              <a:t> у </a:t>
            </a:r>
            <a:r>
              <a:rPr lang="ru-RU" sz="1800" dirty="0" err="1"/>
              <a:t>Німеччині</a:t>
            </a:r>
            <a:r>
              <a:rPr lang="ru-RU" sz="1800" dirty="0"/>
              <a:t> в </a:t>
            </a:r>
            <a:r>
              <a:rPr lang="ru-RU" sz="1800" dirty="0" err="1"/>
              <a:t>багатьох</a:t>
            </a:r>
            <a:r>
              <a:rPr lang="ru-RU" sz="1800" dirty="0"/>
              <a:t> землях </a:t>
            </a:r>
            <a:r>
              <a:rPr lang="ru-RU" sz="1800" dirty="0" err="1"/>
              <a:t>існує</a:t>
            </a:r>
            <a:r>
              <a:rPr lang="ru-RU" sz="1800" dirty="0"/>
              <a:t> </a:t>
            </a:r>
            <a:r>
              <a:rPr lang="ru-RU" sz="1800" dirty="0" err="1"/>
              <a:t>професія</a:t>
            </a:r>
            <a:r>
              <a:rPr lang="ru-RU" sz="1800" dirty="0"/>
              <a:t> "</a:t>
            </a:r>
            <a:r>
              <a:rPr lang="ru-RU" sz="1800" dirty="0" err="1"/>
              <a:t>соціальний</a:t>
            </a:r>
            <a:r>
              <a:rPr lang="ru-RU" sz="1800" dirty="0"/>
              <a:t> педагог", яка </a:t>
            </a:r>
            <a:r>
              <a:rPr lang="ru-RU" sz="1800" dirty="0" err="1"/>
              <a:t>передбачає</a:t>
            </a:r>
            <a:r>
              <a:rPr lang="ru-RU" sz="1800" dirty="0"/>
              <a:t> </a:t>
            </a:r>
            <a:r>
              <a:rPr lang="ru-RU" sz="1800" dirty="0" err="1"/>
              <a:t>надання</a:t>
            </a:r>
            <a:r>
              <a:rPr lang="ru-RU" sz="1800" dirty="0"/>
              <a:t> </a:t>
            </a:r>
            <a:r>
              <a:rPr lang="ru-RU" sz="1800" dirty="0" err="1"/>
              <a:t>освітньої</a:t>
            </a:r>
            <a:r>
              <a:rPr lang="ru-RU" sz="1800" dirty="0"/>
              <a:t> та </a:t>
            </a:r>
            <a:r>
              <a:rPr lang="ru-RU" sz="1800" dirty="0" err="1"/>
              <a:t>виховної</a:t>
            </a:r>
            <a:r>
              <a:rPr lang="ru-RU" sz="1800" dirty="0"/>
              <a:t> </a:t>
            </a:r>
            <a:r>
              <a:rPr lang="ru-RU" sz="1800" dirty="0" err="1"/>
              <a:t>допомоги</a:t>
            </a:r>
            <a:r>
              <a:rPr lang="ru-RU" sz="1800" dirty="0"/>
              <a:t>;</a:t>
            </a:r>
          </a:p>
          <a:p>
            <a:r>
              <a:rPr lang="ru-RU" sz="1800" dirty="0" err="1"/>
              <a:t>соціальна</a:t>
            </a:r>
            <a:r>
              <a:rPr lang="ru-RU" sz="1800" dirty="0"/>
              <a:t> </a:t>
            </a:r>
            <a:r>
              <a:rPr lang="ru-RU" sz="1800" dirty="0" err="1"/>
              <a:t>педагогіка</a:t>
            </a:r>
            <a:r>
              <a:rPr lang="ru-RU" sz="1800" dirty="0"/>
              <a:t> і </a:t>
            </a:r>
            <a:r>
              <a:rPr lang="ru-RU" sz="1800" dirty="0" err="1"/>
              <a:t>соціальна</a:t>
            </a:r>
            <a:r>
              <a:rPr lang="ru-RU" sz="1800" dirty="0"/>
              <a:t> робота </a:t>
            </a:r>
            <a:r>
              <a:rPr lang="ru-RU" sz="1800" dirty="0" err="1"/>
              <a:t>співіснують</a:t>
            </a:r>
            <a:r>
              <a:rPr lang="ru-RU" sz="1800" dirty="0"/>
              <a:t> як </a:t>
            </a:r>
            <a:r>
              <a:rPr lang="ru-RU" sz="1800" dirty="0" err="1"/>
              <a:t>дві</a:t>
            </a:r>
            <a:r>
              <a:rPr lang="ru-RU" sz="1800" dirty="0"/>
              <a:t> </a:t>
            </a:r>
            <a:r>
              <a:rPr lang="ru-RU" sz="1800" dirty="0" err="1"/>
              <a:t>самостійні</a:t>
            </a:r>
            <a:r>
              <a:rPr lang="ru-RU" sz="1800" dirty="0"/>
              <a:t> але </a:t>
            </a:r>
            <a:r>
              <a:rPr lang="ru-RU" sz="1800" dirty="0" err="1"/>
              <a:t>суміжні</a:t>
            </a:r>
            <a:r>
              <a:rPr lang="ru-RU" sz="1800" dirty="0"/>
              <a:t> </a:t>
            </a:r>
            <a:r>
              <a:rPr lang="ru-RU" sz="1800" dirty="0" err="1"/>
              <a:t>дисципліни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5936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Важливі вміння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-180528" y="530352"/>
            <a:ext cx="4968552" cy="5274912"/>
          </a:xfrm>
        </p:spPr>
        <p:txBody>
          <a:bodyPr>
            <a:noAutofit/>
          </a:bodyPr>
          <a:lstStyle/>
          <a:p>
            <a:r>
              <a:rPr lang="ru-RU" sz="1400" dirty="0" err="1" smtClean="0"/>
              <a:t>Вміннями</a:t>
            </a:r>
            <a:r>
              <a:rPr lang="ru-RU" sz="1400" dirty="0" smtClean="0"/>
              <a:t> </a:t>
            </a:r>
            <a:r>
              <a:rPr lang="ru-RU" sz="1400" dirty="0" err="1"/>
              <a:t>соціального</a:t>
            </a:r>
            <a:r>
              <a:rPr lang="ru-RU" sz="1400" dirty="0"/>
              <a:t> педагога є:</a:t>
            </a:r>
          </a:p>
          <a:p>
            <a:r>
              <a:rPr lang="ru-RU" sz="1400" dirty="0" smtClean="0"/>
              <a:t>    </a:t>
            </a:r>
            <a:r>
              <a:rPr lang="ru-RU" sz="1400" dirty="0" err="1"/>
              <a:t>Вступати</a:t>
            </a:r>
            <a:r>
              <a:rPr lang="ru-RU" sz="1400" dirty="0"/>
              <a:t> в </a:t>
            </a:r>
            <a:r>
              <a:rPr lang="ru-RU" sz="1400" dirty="0" err="1"/>
              <a:t>контакти</a:t>
            </a:r>
            <a:r>
              <a:rPr lang="ru-RU" sz="1400" dirty="0"/>
              <a:t> з людьми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вікових</a:t>
            </a:r>
            <a:r>
              <a:rPr lang="ru-RU" sz="1400" dirty="0"/>
              <a:t> </a:t>
            </a:r>
            <a:r>
              <a:rPr lang="ru-RU" sz="1400" dirty="0" err="1"/>
              <a:t>груп</a:t>
            </a:r>
            <a:r>
              <a:rPr lang="ru-RU" sz="1400" dirty="0"/>
              <a:t> та </a:t>
            </a:r>
            <a:r>
              <a:rPr lang="ru-RU" sz="1400" dirty="0" err="1"/>
              <a:t>категорій</a:t>
            </a:r>
            <a:r>
              <a:rPr lang="ru-RU" sz="1400" dirty="0" smtClean="0"/>
              <a:t>. Легко </a:t>
            </a:r>
            <a:r>
              <a:rPr lang="ru-RU" sz="1400" dirty="0" err="1" smtClean="0"/>
              <a:t>налагоджувати</a:t>
            </a:r>
            <a:r>
              <a:rPr lang="ru-RU" sz="1400" dirty="0" smtClean="0"/>
              <a:t> </a:t>
            </a:r>
            <a:r>
              <a:rPr lang="ru-RU" sz="1400" dirty="0" err="1"/>
              <a:t>зв’язки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/>
              <a:t>працівниками</a:t>
            </a:r>
            <a:r>
              <a:rPr lang="ru-RU" sz="1400" dirty="0"/>
              <a:t>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соціальних</a:t>
            </a:r>
            <a:r>
              <a:rPr lang="ru-RU" sz="1400" dirty="0"/>
              <a:t> служб</a:t>
            </a:r>
            <a:r>
              <a:rPr lang="ru-RU" sz="1400" dirty="0" smtClean="0"/>
              <a:t>.    </a:t>
            </a:r>
            <a:r>
              <a:rPr lang="ru-RU" sz="1400" dirty="0" err="1"/>
              <a:t>Здійснювати</a:t>
            </a:r>
            <a:r>
              <a:rPr lang="ru-RU" sz="1400" dirty="0"/>
              <a:t> </a:t>
            </a:r>
            <a:r>
              <a:rPr lang="ru-RU" sz="1400" dirty="0" err="1"/>
              <a:t>індивідуальний</a:t>
            </a:r>
            <a:r>
              <a:rPr lang="ru-RU" sz="1400" dirty="0"/>
              <a:t> </a:t>
            </a:r>
            <a:r>
              <a:rPr lang="ru-RU" sz="1400" dirty="0" err="1"/>
              <a:t>підхід</a:t>
            </a:r>
            <a:r>
              <a:rPr lang="ru-RU" sz="1400" dirty="0"/>
              <a:t> до </a:t>
            </a:r>
            <a:r>
              <a:rPr lang="ru-RU" sz="1400" dirty="0" err="1"/>
              <a:t>дітей</a:t>
            </a:r>
            <a:r>
              <a:rPr lang="ru-RU" sz="1400" dirty="0"/>
              <a:t> </a:t>
            </a:r>
            <a:r>
              <a:rPr lang="ru-RU" sz="1400" dirty="0" err="1"/>
              <a:t>підлітків</a:t>
            </a:r>
            <a:r>
              <a:rPr lang="ru-RU" sz="1400" dirty="0"/>
              <a:t>, </a:t>
            </a:r>
            <a:r>
              <a:rPr lang="ru-RU" sz="1400" dirty="0" err="1"/>
              <a:t>інвалідів</a:t>
            </a:r>
            <a:r>
              <a:rPr lang="ru-RU" sz="1400" dirty="0"/>
              <a:t> та людей </a:t>
            </a:r>
            <a:r>
              <a:rPr lang="ru-RU" sz="1400" dirty="0" err="1"/>
              <a:t>похилого</a:t>
            </a:r>
            <a:r>
              <a:rPr lang="ru-RU" sz="1400" dirty="0"/>
              <a:t> </a:t>
            </a:r>
            <a:r>
              <a:rPr lang="ru-RU" sz="1400" dirty="0" err="1"/>
              <a:t>віку</a:t>
            </a:r>
            <a:r>
              <a:rPr lang="ru-RU" sz="1400" dirty="0"/>
              <a:t>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</a:t>
            </a:r>
            <a:r>
              <a:rPr lang="ru-RU" sz="1400" dirty="0" err="1"/>
              <a:t>специфічні</a:t>
            </a:r>
            <a:r>
              <a:rPr lang="ru-RU" sz="1400" dirty="0"/>
              <a:t> потреби</a:t>
            </a:r>
            <a:r>
              <a:rPr lang="ru-RU" sz="1400" dirty="0" smtClean="0"/>
              <a:t>.    </a:t>
            </a:r>
            <a:r>
              <a:rPr lang="ru-RU" sz="1400" dirty="0" err="1"/>
              <a:t>Співпрацювати</a:t>
            </a:r>
            <a:r>
              <a:rPr lang="ru-RU" sz="1400" dirty="0"/>
              <a:t> з </a:t>
            </a:r>
            <a:r>
              <a:rPr lang="ru-RU" sz="1400" dirty="0" err="1"/>
              <a:t>дітьми</a:t>
            </a:r>
            <a:r>
              <a:rPr lang="ru-RU" sz="1400" dirty="0"/>
              <a:t>, </a:t>
            </a:r>
            <a:r>
              <a:rPr lang="ru-RU" sz="1400" dirty="0" err="1"/>
              <a:t>дорослими</a:t>
            </a:r>
            <a:r>
              <a:rPr lang="ru-RU" sz="1400" dirty="0"/>
              <a:t>, </a:t>
            </a:r>
            <a:r>
              <a:rPr lang="ru-RU" sz="1400" dirty="0" err="1"/>
              <a:t>сім’ями</a:t>
            </a:r>
            <a:r>
              <a:rPr lang="ru-RU" sz="1400" dirty="0"/>
              <a:t>, </a:t>
            </a:r>
            <a:r>
              <a:rPr lang="ru-RU" sz="1400" dirty="0" err="1"/>
              <a:t>установами</a:t>
            </a:r>
            <a:r>
              <a:rPr lang="ru-RU" sz="1400" dirty="0"/>
              <a:t> та </a:t>
            </a:r>
            <a:r>
              <a:rPr lang="ru-RU" sz="1400" dirty="0" err="1"/>
              <a:t>організаціями</a:t>
            </a:r>
            <a:r>
              <a:rPr lang="ru-RU" sz="1400" dirty="0"/>
              <a:t>, </a:t>
            </a:r>
            <a:r>
              <a:rPr lang="ru-RU" sz="1400" dirty="0" err="1"/>
              <a:t>підтримуючи</a:t>
            </a:r>
            <a:r>
              <a:rPr lang="ru-RU" sz="1400" dirty="0"/>
              <a:t> </a:t>
            </a:r>
            <a:r>
              <a:rPr lang="ru-RU" sz="1400" dirty="0" err="1"/>
              <a:t>дружні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ділові</a:t>
            </a:r>
            <a:r>
              <a:rPr lang="ru-RU" sz="1400" dirty="0"/>
              <a:t> </a:t>
            </a:r>
            <a:r>
              <a:rPr lang="ru-RU" sz="1400" dirty="0" err="1"/>
              <a:t>контакти</a:t>
            </a:r>
            <a:r>
              <a:rPr lang="ru-RU" sz="1400" dirty="0" smtClean="0"/>
              <a:t>. </a:t>
            </a:r>
            <a:r>
              <a:rPr lang="ru-RU" sz="1400" dirty="0" err="1"/>
              <a:t>Створювати</a:t>
            </a:r>
            <a:r>
              <a:rPr lang="ru-RU" sz="1400" dirty="0"/>
              <a:t> атмосферу </a:t>
            </a:r>
            <a:r>
              <a:rPr lang="ru-RU" sz="1400" dirty="0" err="1"/>
              <a:t>доброзичливості</a:t>
            </a:r>
            <a:r>
              <a:rPr lang="ru-RU" sz="1400" dirty="0"/>
              <a:t>, </a:t>
            </a:r>
            <a:r>
              <a:rPr lang="ru-RU" sz="1400" dirty="0" err="1"/>
              <a:t>комфортності</a:t>
            </a:r>
            <a:r>
              <a:rPr lang="ru-RU" sz="1400" dirty="0"/>
              <a:t> та </a:t>
            </a:r>
            <a:r>
              <a:rPr lang="ru-RU" sz="1400" dirty="0" err="1"/>
              <a:t>взаєморозуміння</a:t>
            </a:r>
            <a:r>
              <a:rPr lang="ru-RU" sz="1400" dirty="0" smtClean="0"/>
              <a:t>. </a:t>
            </a:r>
            <a:r>
              <a:rPr lang="ru-RU" sz="1400" dirty="0" err="1"/>
              <a:t>Викликати</a:t>
            </a:r>
            <a:r>
              <a:rPr lang="ru-RU" sz="1400" dirty="0"/>
              <a:t> </a:t>
            </a:r>
            <a:r>
              <a:rPr lang="ru-RU" sz="1400" dirty="0" err="1"/>
              <a:t>довіру</a:t>
            </a:r>
            <a:r>
              <a:rPr lang="ru-RU" sz="1400" dirty="0"/>
              <a:t> у </a:t>
            </a:r>
            <a:r>
              <a:rPr lang="ru-RU" sz="1400" dirty="0" err="1"/>
              <a:t>клієнтів</a:t>
            </a:r>
            <a:r>
              <a:rPr lang="ru-RU" sz="1400" dirty="0"/>
              <a:t>, </a:t>
            </a:r>
            <a:r>
              <a:rPr lang="ru-RU" sz="1400" dirty="0" err="1"/>
              <a:t>співпереживати</a:t>
            </a:r>
            <a:r>
              <a:rPr lang="ru-RU" sz="1400" dirty="0"/>
              <a:t> </a:t>
            </a:r>
            <a:r>
              <a:rPr lang="ru-RU" sz="1400" dirty="0" err="1"/>
              <a:t>спільно</a:t>
            </a:r>
            <a:r>
              <a:rPr lang="ru-RU" sz="1400" dirty="0"/>
              <a:t> з ними, </a:t>
            </a:r>
            <a:r>
              <a:rPr lang="ru-RU" sz="1400" dirty="0" err="1"/>
              <a:t>вирішувати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проблеми</a:t>
            </a:r>
            <a:r>
              <a:rPr lang="ru-RU" sz="1400" dirty="0" smtClean="0"/>
              <a:t>.    </a:t>
            </a:r>
            <a:r>
              <a:rPr lang="ru-RU" sz="1400" dirty="0" err="1"/>
              <a:t>Дотримуватися</a:t>
            </a:r>
            <a:r>
              <a:rPr lang="ru-RU" sz="1400" dirty="0"/>
              <a:t> </a:t>
            </a:r>
            <a:r>
              <a:rPr lang="ru-RU" sz="1400" dirty="0" err="1"/>
              <a:t>конфіденційності</a:t>
            </a:r>
            <a:r>
              <a:rPr lang="ru-RU" sz="1400" dirty="0"/>
              <a:t> в </a:t>
            </a:r>
            <a:r>
              <a:rPr lang="ru-RU" sz="1400" dirty="0" err="1"/>
              <a:t>стосунках</a:t>
            </a:r>
            <a:r>
              <a:rPr lang="ru-RU" sz="1400" dirty="0"/>
              <a:t> з </a:t>
            </a:r>
            <a:r>
              <a:rPr lang="ru-RU" sz="1400" dirty="0" err="1"/>
              <a:t>клієнтом</a:t>
            </a:r>
            <a:r>
              <a:rPr lang="ru-RU" sz="1400" dirty="0"/>
              <a:t>, бути </a:t>
            </a:r>
            <a:r>
              <a:rPr lang="ru-RU" sz="1400" dirty="0" err="1"/>
              <a:t>тактовним</a:t>
            </a:r>
            <a:r>
              <a:rPr lang="ru-RU" sz="1400" dirty="0"/>
              <a:t> і </a:t>
            </a:r>
            <a:r>
              <a:rPr lang="ru-RU" sz="1400" dirty="0" err="1"/>
              <a:t>коректним</a:t>
            </a:r>
            <a:r>
              <a:rPr lang="ru-RU" sz="1400" dirty="0"/>
              <a:t> у </a:t>
            </a:r>
            <a:r>
              <a:rPr lang="ru-RU" sz="1400" dirty="0" err="1"/>
              <a:t>стосунках</a:t>
            </a:r>
            <a:r>
              <a:rPr lang="ru-RU" sz="1400" dirty="0"/>
              <a:t> з ним</a:t>
            </a:r>
            <a:r>
              <a:rPr lang="ru-RU" sz="1400" dirty="0" smtClean="0"/>
              <a:t>.    </a:t>
            </a:r>
            <a:r>
              <a:rPr lang="ru-RU" sz="1400" dirty="0" err="1"/>
              <a:t>Спонукати</a:t>
            </a:r>
            <a:r>
              <a:rPr lang="ru-RU" sz="1400" dirty="0"/>
              <a:t> </a:t>
            </a:r>
            <a:r>
              <a:rPr lang="ru-RU" sz="1400" dirty="0" err="1"/>
              <a:t>клієнта</a:t>
            </a:r>
            <a:r>
              <a:rPr lang="ru-RU" sz="1400" dirty="0"/>
              <a:t> до </a:t>
            </a:r>
            <a:r>
              <a:rPr lang="ru-RU" sz="1400" dirty="0" err="1"/>
              <a:t>ініціативи</a:t>
            </a:r>
            <a:r>
              <a:rPr lang="ru-RU" sz="1400" dirty="0"/>
              <a:t>, </a:t>
            </a:r>
            <a:r>
              <a:rPr lang="ru-RU" sz="1400" dirty="0" err="1"/>
              <a:t>творчості</a:t>
            </a:r>
            <a:r>
              <a:rPr lang="ru-RU" sz="1400" dirty="0"/>
              <a:t>, </a:t>
            </a:r>
            <a:r>
              <a:rPr lang="ru-RU" sz="1400" dirty="0" err="1"/>
              <a:t>прагнення</a:t>
            </a:r>
            <a:r>
              <a:rPr lang="ru-RU" sz="1400" dirty="0"/>
              <a:t> </a:t>
            </a:r>
            <a:r>
              <a:rPr lang="ru-RU" sz="1400" dirty="0" err="1"/>
              <a:t>вирішити</a:t>
            </a:r>
            <a:r>
              <a:rPr lang="ru-RU" sz="1400" dirty="0"/>
              <a:t> </a:t>
            </a:r>
            <a:r>
              <a:rPr lang="ru-RU" sz="1400" dirty="0" err="1"/>
              <a:t>швидко</a:t>
            </a:r>
            <a:r>
              <a:rPr lang="ru-RU" sz="1400" dirty="0"/>
              <a:t> і </a:t>
            </a:r>
            <a:r>
              <a:rPr lang="ru-RU" sz="1400" dirty="0" err="1"/>
              <a:t>ефективно</a:t>
            </a:r>
            <a:r>
              <a:rPr lang="ru-RU" sz="1400" dirty="0"/>
              <a:t> проблему </a:t>
            </a:r>
            <a:r>
              <a:rPr lang="ru-RU" sz="1400" dirty="0" err="1"/>
              <a:t>самостійно</a:t>
            </a:r>
            <a:r>
              <a:rPr lang="ru-RU" sz="1400" dirty="0" smtClean="0"/>
              <a:t>.    </a:t>
            </a:r>
            <a:r>
              <a:rPr lang="ru-RU" sz="1400" dirty="0" err="1" smtClean="0"/>
              <a:t>пливати</a:t>
            </a:r>
            <a:r>
              <a:rPr lang="ru-RU" sz="1400" dirty="0" smtClean="0"/>
              <a:t> </a:t>
            </a:r>
            <a:r>
              <a:rPr lang="ru-RU" sz="1400" dirty="0"/>
              <a:t>на </a:t>
            </a:r>
            <a:r>
              <a:rPr lang="ru-RU" sz="1400" dirty="0" err="1"/>
              <a:t>стосунки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людьми, </a:t>
            </a:r>
            <a:r>
              <a:rPr lang="ru-RU" sz="1400" dirty="0" err="1"/>
              <a:t>спілкування</a:t>
            </a:r>
            <a:r>
              <a:rPr lang="ru-RU" sz="1400" dirty="0" smtClean="0"/>
              <a:t>.    </a:t>
            </a:r>
            <a:r>
              <a:rPr lang="ru-RU" sz="1400" dirty="0" err="1"/>
              <a:t>Впливати</a:t>
            </a:r>
            <a:r>
              <a:rPr lang="ru-RU" sz="1400" dirty="0"/>
              <a:t> на </a:t>
            </a:r>
            <a:r>
              <a:rPr lang="ru-RU" sz="1400" dirty="0" err="1"/>
              <a:t>суспільну</a:t>
            </a:r>
            <a:r>
              <a:rPr lang="ru-RU" sz="1400" dirty="0"/>
              <a:t> думку </a:t>
            </a:r>
            <a:r>
              <a:rPr lang="ru-RU" sz="1400" dirty="0" smtClean="0"/>
              <a:t>в </a:t>
            </a:r>
            <a:r>
              <a:rPr lang="ru-RU" sz="1400" dirty="0" err="1" smtClean="0"/>
              <a:t>мікросоціумі</a:t>
            </a:r>
            <a:r>
              <a:rPr lang="ru-RU" sz="1400" dirty="0" smtClean="0"/>
              <a:t>.    </a:t>
            </a:r>
            <a:r>
              <a:rPr lang="ru-RU" sz="1400" dirty="0"/>
              <a:t>Правильно </a:t>
            </a:r>
            <a:r>
              <a:rPr lang="ru-RU" sz="1400" dirty="0" err="1" smtClean="0"/>
              <a:t>приймати</a:t>
            </a:r>
            <a:r>
              <a:rPr lang="ru-RU" sz="1400" dirty="0"/>
              <a:t>, </a:t>
            </a:r>
            <a:r>
              <a:rPr lang="ru-RU" sz="1400" dirty="0" err="1" smtClean="0"/>
              <a:t>реагувати</a:t>
            </a:r>
            <a:r>
              <a:rPr lang="ru-RU" sz="1400" dirty="0" smtClean="0"/>
              <a:t> </a:t>
            </a:r>
            <a:r>
              <a:rPr lang="ru-RU" sz="1400" dirty="0"/>
              <a:t>та </a:t>
            </a:r>
            <a:r>
              <a:rPr lang="ru-RU" sz="1400" dirty="0" err="1"/>
              <a:t>враховувати</a:t>
            </a:r>
            <a:r>
              <a:rPr lang="ru-RU" sz="1400" dirty="0"/>
              <a:t> критику.</a:t>
            </a:r>
          </a:p>
          <a:p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саморегуляції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    </a:t>
            </a:r>
            <a:r>
              <a:rPr lang="ru-RU" dirty="0" err="1"/>
              <a:t>Керувати</a:t>
            </a:r>
            <a:r>
              <a:rPr lang="ru-RU" dirty="0"/>
              <a:t> і </a:t>
            </a:r>
            <a:r>
              <a:rPr lang="ru-RU" dirty="0" err="1"/>
              <a:t>контролювати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/>
              <a:t> в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</a:t>
            </a:r>
          </a:p>
          <a:p>
            <a:r>
              <a:rPr lang="ru-RU" dirty="0"/>
              <a:t>    </a:t>
            </a:r>
            <a:r>
              <a:rPr lang="ru-RU" dirty="0" err="1"/>
              <a:t>Керувати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настроєм</a:t>
            </a:r>
            <a:r>
              <a:rPr lang="ru-RU" dirty="0"/>
              <a:t>.</a:t>
            </a:r>
          </a:p>
          <a:p>
            <a:r>
              <a:rPr lang="ru-RU" dirty="0"/>
              <a:t>    Бути </a:t>
            </a:r>
            <a:r>
              <a:rPr lang="ru-RU" dirty="0" err="1"/>
              <a:t>вимогливим</a:t>
            </a:r>
            <a:r>
              <a:rPr lang="ru-RU" dirty="0"/>
              <a:t> до себе.</a:t>
            </a:r>
          </a:p>
          <a:p>
            <a:r>
              <a:rPr lang="ru-RU" dirty="0"/>
              <a:t>    </a:t>
            </a:r>
            <a:r>
              <a:rPr lang="ru-RU" dirty="0" err="1"/>
              <a:t>Володіти</a:t>
            </a:r>
            <a:r>
              <a:rPr lang="ru-RU" dirty="0"/>
              <a:t> </a:t>
            </a:r>
            <a:r>
              <a:rPr lang="ru-RU" dirty="0" err="1"/>
              <a:t>здатністю</a:t>
            </a:r>
            <a:r>
              <a:rPr lang="ru-RU" dirty="0"/>
              <a:t> </a:t>
            </a:r>
            <a:r>
              <a:rPr lang="ru-RU" dirty="0" err="1"/>
              <a:t>витримувати</a:t>
            </a:r>
            <a:r>
              <a:rPr lang="ru-RU" dirty="0"/>
              <a:t>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нервово-психічні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.</a:t>
            </a:r>
          </a:p>
          <a:p>
            <a:r>
              <a:rPr lang="ru-RU" dirty="0"/>
              <a:t>    </a:t>
            </a:r>
            <a:r>
              <a:rPr lang="ru-RU" dirty="0" err="1"/>
              <a:t>Вміти</a:t>
            </a:r>
            <a:r>
              <a:rPr lang="ru-RU" dirty="0"/>
              <a:t> </a:t>
            </a:r>
            <a:r>
              <a:rPr lang="ru-RU" dirty="0" err="1"/>
              <a:t>поступатися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інтересами</a:t>
            </a:r>
            <a:r>
              <a:rPr lang="ru-RU" dirty="0"/>
              <a:t> </a:t>
            </a:r>
            <a:r>
              <a:rPr lang="ru-RU" dirty="0" err="1"/>
              <a:t>заради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.</a:t>
            </a:r>
          </a:p>
          <a:p>
            <a:r>
              <a:rPr lang="ru-RU" dirty="0"/>
              <a:t>    </a:t>
            </a:r>
            <a:r>
              <a:rPr lang="ru-RU" dirty="0" err="1"/>
              <a:t>Вміти</a:t>
            </a:r>
            <a:r>
              <a:rPr lang="ru-RU" dirty="0"/>
              <a:t> </a:t>
            </a:r>
            <a:r>
              <a:rPr lang="ru-RU" dirty="0" err="1"/>
              <a:t>знімати</a:t>
            </a:r>
            <a:r>
              <a:rPr lang="ru-RU" dirty="0"/>
              <a:t> </a:t>
            </a:r>
            <a:r>
              <a:rPr lang="ru-RU" dirty="0" err="1"/>
              <a:t>психологічне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клієнтом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108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</TotalTime>
  <Words>1077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Вступ до професії «Соціальний педагог»</vt:lpstr>
      <vt:lpstr>З наукової точки зору соціальна педагогіка – це наука яка вивчає процес соціального виховання усіх вікових та соціальних груп населення, інтегрує наукові досягнення суміжних наук і реалізує їх в практику соціального виховання.</vt:lpstr>
      <vt:lpstr>Основні завдання соціальної педагогіки:</vt:lpstr>
      <vt:lpstr>Прикладні завдання соціальної педагогіки:</vt:lpstr>
      <vt:lpstr>Соціальний педагог – це кваліфікований спеціаліст який забезпечує інтеграцію цілеспрямованих впливів на особистість, що розвивається і регулює взаємини в системі "особистість-сім’я-суспільство". З іншого боку, соціальний педагог – це фахівець соціального виховання, що здійснює посередництво між людиною і соціальним середовищем з метою розвитку як першої так і другої, а також гармонізації відносин між ними.</vt:lpstr>
      <vt:lpstr>Соціальний педагог повинен знати:</vt:lpstr>
      <vt:lpstr>Презентация PowerPoint</vt:lpstr>
      <vt:lpstr>Важливим питанням у розвитку соціальної педагогіки виступає питання співвідношення між соціальною педагогікою і соціальною роботою. У сучасній педагогічній науці розрізняють наступні підходи:</vt:lpstr>
      <vt:lpstr>Важливі вміння</vt:lpstr>
      <vt:lpstr>1. Бура Н.П. Соціальна робота. - Харків, 1996. 2. Григор'єв С.И., Гуслякова Л.Г. Соціологія для соціальної роботи: На- вчальний посібник для студентів вузів і практичних працівників. 2-е вид., доп., перераб. - М: Видавничий Дім  МАГІСТР-ПРЕС, 2002. - 164 с. 3. Мигович І.І. Соціальна робота: вступ до спеціальності. - Ужгород,2007. 4. Соціальна робота в Україні: теорія й практика. - Науково-Методичний журнал. - 2002. - № 1. 5. Шевців З. М. Основи соціально-педагогічної діяльності. Навч. посіб. / З. М. Шевців — К.: Центр учбової літератури, 2012. — 248 с. ;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Соціальна робота як наука</dc:title>
  <dc:creator>Пользователь</dc:creator>
  <cp:lastModifiedBy>Пользователь</cp:lastModifiedBy>
  <cp:revision>10</cp:revision>
  <dcterms:created xsi:type="dcterms:W3CDTF">2023-12-03T20:53:20Z</dcterms:created>
  <dcterms:modified xsi:type="dcterms:W3CDTF">2023-12-08T21:18:49Z</dcterms:modified>
</cp:coreProperties>
</file>