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95" r:id="rId4"/>
    <p:sldId id="297" r:id="rId5"/>
    <p:sldId id="259" r:id="rId6"/>
    <p:sldId id="298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93" r:id="rId17"/>
    <p:sldId id="272" r:id="rId18"/>
    <p:sldId id="275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416"/>
    <a:srgbClr val="84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50" d="100"/>
          <a:sy n="50" d="100"/>
        </p:scale>
        <p:origin x="-1956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3850D-ABC1-4B6F-A605-71B1863659DF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F7B64-71A3-44C1-BA28-A31524BFA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2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002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43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37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054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20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79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519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84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882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60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59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35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3"/>
            <a:ext cx="7772400" cy="1341931"/>
          </a:xfrm>
        </p:spPr>
        <p:txBody>
          <a:bodyPr>
            <a:normAutofit/>
          </a:bodyPr>
          <a:lstStyle/>
          <a:p>
            <a:r>
              <a:rPr lang="uk-UA" sz="5400" b="1" dirty="0" err="1" smtClean="0">
                <a:solidFill>
                  <a:srgbClr val="FF0000"/>
                </a:solidFill>
                <a:latin typeface="Arial Black" pitchFamily="34" charset="0"/>
              </a:rPr>
              <a:t>Проєкт</a:t>
            </a:r>
            <a:endParaRPr lang="uk-UA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40760" cy="2880320"/>
          </a:xfrm>
        </p:spPr>
        <p:txBody>
          <a:bodyPr>
            <a:normAutofit/>
          </a:bodyPr>
          <a:lstStyle/>
          <a:p>
            <a:r>
              <a:rPr lang="uk-UA" sz="6000" spc="100" dirty="0" smtClean="0">
                <a:solidFill>
                  <a:schemeClr val="accent6"/>
                </a:solidFill>
                <a:uFill>
                  <a:solidFill>
                    <a:srgbClr val="FF0000"/>
                  </a:solidFill>
                </a:uFill>
                <a:latin typeface="Arial Black" pitchFamily="34" charset="0"/>
              </a:rPr>
              <a:t>Архітектурне</a:t>
            </a:r>
            <a:r>
              <a:rPr lang="uk-UA" sz="6000" spc="100" dirty="0" smtClean="0">
                <a:solidFill>
                  <a:schemeClr val="accent6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 </a:t>
            </a:r>
            <a:r>
              <a:rPr lang="uk-UA" sz="6000" spc="100" dirty="0" smtClean="0">
                <a:solidFill>
                  <a:schemeClr val="accent6"/>
                </a:solidFill>
                <a:uFill>
                  <a:solidFill>
                    <a:srgbClr val="FF0000"/>
                  </a:solidFill>
                </a:uFill>
                <a:latin typeface="Arial Black" pitchFamily="34" charset="0"/>
              </a:rPr>
              <a:t>макетування</a:t>
            </a:r>
            <a:endParaRPr lang="uk-UA" sz="7100" spc="100" dirty="0">
              <a:solidFill>
                <a:schemeClr val="accent6"/>
              </a:solidFill>
              <a:uFill>
                <a:solidFill>
                  <a:srgbClr val="FF0000"/>
                </a:solidFill>
              </a:u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96" y="4839272"/>
            <a:ext cx="1748264" cy="172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29255" y="4077072"/>
            <a:ext cx="2789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itchFamily="34" charset="0"/>
              </a:rPr>
              <a:t> І </a:t>
            </a:r>
            <a:r>
              <a:rPr lang="ru-RU" sz="3600" b="1" dirty="0" err="1">
                <a:solidFill>
                  <a:srgbClr val="FF0000"/>
                </a:solidFill>
                <a:latin typeface="Arial Black" pitchFamily="34" charset="0"/>
              </a:rPr>
              <a:t>частина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Інструменти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100_27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3564" y="1984202"/>
            <a:ext cx="6096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2340"/>
            <a:ext cx="2448000" cy="1823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9658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Arial Black" pitchFamily="34" charset="0"/>
              </a:rPr>
              <a:t>Виготовлення фасадів</a:t>
            </a:r>
            <a:endParaRPr lang="uk-UA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IMG_71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8000" y="2060848"/>
            <a:ext cx="6768000" cy="4512000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42135"/>
            <a:ext cx="1584000" cy="1565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26" t="-3543" r="22653" b="3543"/>
          <a:stretch/>
        </p:blipFill>
        <p:spPr>
          <a:xfrm>
            <a:off x="-1188640" y="332656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7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8099998" cy="5400000"/>
          </a:xfrm>
          <a:prstGeom prst="round2DiagRect">
            <a:avLst>
              <a:gd name="adj1" fmla="val 3303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10572"/>
            <a:ext cx="9217024" cy="1150809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Arial Black" pitchFamily="34" charset="0"/>
              </a:rPr>
              <a:t>Електротехнічні роботи</a:t>
            </a:r>
            <a:endParaRPr lang="uk-UA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IMG_72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7318" y="2225381"/>
            <a:ext cx="2927999" cy="43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8" y="332656"/>
            <a:ext cx="1764000" cy="1314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61381"/>
            <a:ext cx="3528000" cy="52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Вибір забарвлення стін</a:t>
            </a:r>
            <a:endParaRPr lang="uk-UA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3420000" cy="5130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4232"/>
            <a:ext cx="3168000" cy="311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4212000" cy="6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92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79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7763072" cy="522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7284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4106" t="15724" r="7088" b="-14388"/>
          <a:stretch/>
        </p:blipFill>
        <p:spPr>
          <a:xfrm>
            <a:off x="4572000" y="3564106"/>
            <a:ext cx="4284000" cy="352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  <a:bevelB w="114300" prst="artDeco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90" b="-9690"/>
          <a:stretch/>
        </p:blipFill>
        <p:spPr>
          <a:xfrm>
            <a:off x="971600" y="-99392"/>
            <a:ext cx="5544000" cy="369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3636000" cy="24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472"/>
            <a:ext cx="8229600" cy="2348880"/>
          </a:xfrm>
        </p:spPr>
        <p:txBody>
          <a:bodyPr>
            <a:noAutofit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                                                                                                                                             </a:t>
            </a:r>
            <a:r>
              <a:rPr lang="uk-UA" sz="2800" b="1" dirty="0" smtClean="0">
                <a:solidFill>
                  <a:srgbClr val="FF0000"/>
                </a:solidFill>
              </a:rPr>
              <a:t>Виникла ідея – перенеси її на папір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Д</a:t>
            </a:r>
            <a:r>
              <a:rPr lang="uk-UA" sz="2800" b="1" dirty="0" smtClean="0">
                <a:solidFill>
                  <a:srgbClr val="FF0000"/>
                </a:solidFill>
              </a:rPr>
              <a:t>ля того, щоб </a:t>
            </a:r>
            <a:r>
              <a:rPr lang="uk-UA" sz="2800" b="1" dirty="0" smtClean="0">
                <a:solidFill>
                  <a:srgbClr val="002060"/>
                </a:solidFill>
              </a:rPr>
              <a:t>представити цю ідею іншим людям, потрібно для наочності використовувати аксонометрію, перспективу або просто виготовити макет.</a:t>
            </a:r>
            <a:br>
              <a:rPr lang="uk-UA" sz="2800" b="1" dirty="0" smtClean="0">
                <a:solidFill>
                  <a:srgbClr val="002060"/>
                </a:solidFill>
              </a:rPr>
            </a:br>
            <a:r>
              <a:rPr lang="uk-UA" sz="2800" b="1" dirty="0" smtClean="0">
                <a:solidFill>
                  <a:srgbClr val="002060"/>
                </a:solidFill>
              </a:rPr>
              <a:t>Макет – це об</a:t>
            </a:r>
            <a:r>
              <a:rPr lang="en-US" sz="2800" b="1" dirty="0" smtClean="0">
                <a:solidFill>
                  <a:srgbClr val="002060"/>
                </a:solidFill>
              </a:rPr>
              <a:t>’</a:t>
            </a:r>
            <a:r>
              <a:rPr lang="uk-UA" sz="2800" b="1" dirty="0" smtClean="0">
                <a:solidFill>
                  <a:srgbClr val="002060"/>
                </a:solidFill>
              </a:rPr>
              <a:t>ємне зображення об'єкту, виконане із різних матеріалів.</a:t>
            </a:r>
            <a:br>
              <a:rPr lang="uk-UA" sz="2800" b="1" dirty="0" smtClean="0">
                <a:solidFill>
                  <a:srgbClr val="002060"/>
                </a:solidFill>
              </a:rPr>
            </a:br>
            <a:r>
              <a:rPr lang="uk-UA" sz="2800" b="1" dirty="0" smtClean="0">
                <a:solidFill>
                  <a:srgbClr val="002060"/>
                </a:solidFill>
              </a:rPr>
              <a:t>Макетом зазвичай називають модель будівлі.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60" y="3284984"/>
            <a:ext cx="4608000" cy="3456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21328"/>
            <a:ext cx="1840992" cy="181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9" y="126595"/>
            <a:ext cx="4176000" cy="3132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4068000" cy="542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9" y="3541350"/>
            <a:ext cx="4176000" cy="313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32" y="5574077"/>
            <a:ext cx="1764000" cy="117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886700" cy="1574057"/>
          </a:xfrm>
        </p:spPr>
        <p:txBody>
          <a:bodyPr>
            <a:normAutofit/>
          </a:bodyPr>
          <a:lstStyle/>
          <a:p>
            <a:r>
              <a:rPr lang="ru-RU" sz="3600" b="1" u="sng" dirty="0" err="1" smtClean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Arial Black" pitchFamily="34" charset="0"/>
              </a:rPr>
              <a:t>Етапи</a:t>
            </a:r>
            <a:r>
              <a:rPr lang="ru-RU" sz="3600" b="1" u="sng" dirty="0" smtClean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Arial Black" pitchFamily="34" charset="0"/>
              </a:rPr>
              <a:t> </a:t>
            </a:r>
            <a:r>
              <a:rPr lang="ru-RU" sz="3600" b="1" u="sng" dirty="0" err="1" smtClean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Arial Black" pitchFamily="34" charset="0"/>
              </a:rPr>
              <a:t>виготовлення</a:t>
            </a:r>
            <a:r>
              <a:rPr lang="ru-RU" sz="3600" b="1" u="sng" dirty="0" smtClean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Arial Black" pitchFamily="34" charset="0"/>
              </a:rPr>
              <a:t> макету</a:t>
            </a:r>
            <a:endParaRPr lang="ru-RU" sz="3600" b="1" u="sng" dirty="0">
              <a:solidFill>
                <a:srgbClr val="FF0000"/>
              </a:solidFill>
              <a:uFill>
                <a:solidFill>
                  <a:srgbClr val="00B050"/>
                </a:solidFill>
              </a:uFill>
              <a:latin typeface="Arial Black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83671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- </a:t>
            </a:r>
            <a:r>
              <a:rPr lang="uk-UA" sz="4000" dirty="0" smtClean="0">
                <a:solidFill>
                  <a:srgbClr val="002060"/>
                </a:solidFill>
              </a:rPr>
              <a:t>робота з літературою</a:t>
            </a:r>
          </a:p>
          <a:p>
            <a:pPr marL="0" indent="0">
              <a:buNone/>
            </a:pPr>
            <a:r>
              <a:rPr lang="uk-UA" sz="4000" dirty="0" smtClean="0">
                <a:solidFill>
                  <a:srgbClr val="002060"/>
                </a:solidFill>
              </a:rPr>
              <a:t>- перегляд відео фотоматеріалів</a:t>
            </a:r>
          </a:p>
          <a:p>
            <a:pPr marL="0" indent="0">
              <a:buNone/>
            </a:pPr>
            <a:r>
              <a:rPr lang="uk-UA" sz="4000" dirty="0" smtClean="0">
                <a:solidFill>
                  <a:srgbClr val="002060"/>
                </a:solidFill>
              </a:rPr>
              <a:t>- пошук інформації в мережі </a:t>
            </a:r>
            <a:r>
              <a:rPr lang="en-US" sz="3500" dirty="0" smtClean="0">
                <a:solidFill>
                  <a:srgbClr val="002060"/>
                </a:solidFill>
              </a:rPr>
              <a:t>internet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-</a:t>
            </a:r>
            <a:r>
              <a:rPr lang="uk-UA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розробка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еск</a:t>
            </a:r>
            <a:r>
              <a:rPr lang="uk-UA" sz="4000" dirty="0" err="1" smtClean="0">
                <a:solidFill>
                  <a:srgbClr val="002060"/>
                </a:solidFill>
              </a:rPr>
              <a:t>ізних</a:t>
            </a:r>
            <a:r>
              <a:rPr lang="uk-UA" sz="4000" dirty="0" smtClean="0">
                <a:solidFill>
                  <a:srgbClr val="002060"/>
                </a:solidFill>
              </a:rPr>
              <a:t> варіантів</a:t>
            </a:r>
          </a:p>
          <a:p>
            <a:pPr marL="0" indent="0">
              <a:buNone/>
            </a:pPr>
            <a:r>
              <a:rPr lang="uk-UA" sz="4000" dirty="0" smtClean="0">
                <a:solidFill>
                  <a:srgbClr val="002060"/>
                </a:solidFill>
              </a:rPr>
              <a:t>-вибір матеріалів для виготовлення</a:t>
            </a:r>
            <a:endParaRPr lang="ru-RU" sz="4000" normalizeH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86" y="4383009"/>
            <a:ext cx="3780000" cy="2265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8" y="4380514"/>
            <a:ext cx="3024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7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559818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Arial Black" pitchFamily="34" charset="0"/>
              </a:rPr>
              <a:t>Процес проектування</a:t>
            </a:r>
            <a:r>
              <a:rPr lang="uk-UA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/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2800" b="1" dirty="0" smtClean="0">
                <a:solidFill>
                  <a:srgbClr val="002060"/>
                </a:solidFill>
              </a:rPr>
              <a:t>Проводиться розробка ескізних варіантів. Залучаються надихаючі ідеї для побудови.</a:t>
            </a:r>
            <a:br>
              <a:rPr lang="uk-UA" sz="2800" b="1" dirty="0" smtClean="0">
                <a:solidFill>
                  <a:srgbClr val="002060"/>
                </a:solidFill>
              </a:rPr>
            </a:br>
            <a:r>
              <a:rPr lang="uk-UA" sz="2800" b="1" dirty="0" smtClean="0">
                <a:solidFill>
                  <a:srgbClr val="002060"/>
                </a:solidFill>
              </a:rPr>
              <a:t>Результатом є ескізний проект будинку, який дає уявлення про художньо-стильові рішення майбутньої будівлі, особливості планування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00_3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140968"/>
            <a:ext cx="4608000" cy="345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315416"/>
            <a:ext cx="7886700" cy="1325563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B050"/>
                  </a:solidFill>
                </a:uFill>
                <a:latin typeface="Arial Black" pitchFamily="34" charset="0"/>
              </a:rPr>
              <a:t>Ескізний проект будинку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B050"/>
                </a:solidFill>
              </a:u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658" y="836712"/>
            <a:ext cx="7471742" cy="4435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площа 210 м2</a:t>
            </a:r>
          </a:p>
          <a:p>
            <a:pPr marL="0" indent="0">
              <a:buNone/>
            </a:pPr>
            <a:r>
              <a:rPr lang="uk-U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Фундамент-моноліт армований</a:t>
            </a:r>
          </a:p>
          <a:p>
            <a:pPr marL="0" indent="0">
              <a:buNone/>
            </a:pPr>
            <a:r>
              <a:rPr lang="uk-U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 стіни-</a:t>
            </a:r>
            <a:r>
              <a:rPr lang="uk-UA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напівбрус</a:t>
            </a:r>
            <a:endParaRPr lang="uk-UA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Перекриття-дерев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</a:t>
            </a:r>
            <a:r>
              <a:rPr lang="uk-U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балки</a:t>
            </a:r>
          </a:p>
          <a:p>
            <a:pPr marL="0" indent="0">
              <a:buNone/>
            </a:pPr>
            <a:r>
              <a:rPr lang="uk-U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Покрівля-металочерепиця</a:t>
            </a:r>
          </a:p>
          <a:p>
            <a:pPr marL="0" indent="0">
              <a:buNone/>
            </a:pPr>
            <a:r>
              <a:rPr lang="uk-U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Утеплювач-мінеральна вата</a:t>
            </a:r>
            <a:endParaRPr lang="ru-RU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15918"/>
            <a:ext cx="1656000" cy="220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8" y="4749303"/>
            <a:ext cx="2256000" cy="169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9" y="4755303"/>
            <a:ext cx="1269000" cy="169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00" y="4749303"/>
            <a:ext cx="2256000" cy="169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72" y="2162275"/>
            <a:ext cx="1431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6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214884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Дім середніх розмірів без підвалу спроектований для невеликого </a:t>
            </a:r>
            <a:r>
              <a:rPr lang="uk-UA" sz="2400" b="1" dirty="0" err="1" smtClean="0">
                <a:solidFill>
                  <a:srgbClr val="002060"/>
                </a:solidFill>
              </a:rPr>
              <a:t>участку</a:t>
            </a:r>
            <a:r>
              <a:rPr lang="uk-UA" sz="2400" b="1" dirty="0" smtClean="0">
                <a:solidFill>
                  <a:srgbClr val="002060"/>
                </a:solidFill>
              </a:rPr>
              <a:t>. Вітальня, кухня та кімната для гостей розташовані на першому поверсі. Приватна зона другого поверху з двох спалень, кабінету та ванної, вирішена </a:t>
            </a:r>
            <a:r>
              <a:rPr lang="uk-UA" sz="2400" b="1" dirty="0" err="1" smtClean="0">
                <a:solidFill>
                  <a:srgbClr val="002060"/>
                </a:solidFill>
              </a:rPr>
              <a:t>напівмансардою</a:t>
            </a:r>
            <a:r>
              <a:rPr lang="uk-UA" sz="2400" b="1" dirty="0" smtClean="0">
                <a:solidFill>
                  <a:srgbClr val="002060"/>
                </a:solidFill>
              </a:rPr>
              <a:t>, що дає можливість  використовувати дерев</a:t>
            </a:r>
            <a:r>
              <a:rPr lang="en-US" sz="2400" b="1" dirty="0" smtClean="0">
                <a:solidFill>
                  <a:srgbClr val="002060"/>
                </a:solidFill>
              </a:rPr>
              <a:t>’</a:t>
            </a:r>
            <a:r>
              <a:rPr lang="uk-UA" sz="2400" b="1" dirty="0" err="1" smtClean="0">
                <a:solidFill>
                  <a:srgbClr val="002060"/>
                </a:solidFill>
              </a:rPr>
              <a:t>яні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конструкції даху як елементи декоративної частини </a:t>
            </a:r>
            <a:r>
              <a:rPr lang="uk-UA" sz="2400" b="1" dirty="0" err="1" smtClean="0">
                <a:solidFill>
                  <a:srgbClr val="002060"/>
                </a:solidFill>
              </a:rPr>
              <a:t>інтер</a:t>
            </a:r>
            <a:r>
              <a:rPr lang="en-US" sz="2400" b="1" dirty="0" smtClean="0">
                <a:solidFill>
                  <a:srgbClr val="002060"/>
                </a:solidFill>
              </a:rPr>
              <a:t>’</a:t>
            </a:r>
            <a:r>
              <a:rPr lang="uk-UA" sz="2400" b="1" dirty="0" err="1" smtClean="0">
                <a:solidFill>
                  <a:srgbClr val="002060"/>
                </a:solidFill>
              </a:rPr>
              <a:t>єру</a:t>
            </a:r>
            <a:r>
              <a:rPr lang="uk-UA" sz="2400" b="1" dirty="0" smtClean="0">
                <a:solidFill>
                  <a:srgbClr val="002060"/>
                </a:solidFill>
              </a:rPr>
              <a:t>. Облицьований природним каменем високий фундамент і високі покрівлі надають будинку образ невеличкого заміського </a:t>
            </a:r>
            <a:r>
              <a:rPr lang="uk-UA" sz="2400" b="1" dirty="0" err="1" smtClean="0">
                <a:solidFill>
                  <a:srgbClr val="002060"/>
                </a:solidFill>
              </a:rPr>
              <a:t>коттеджу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00_3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4104" y="3501008"/>
            <a:ext cx="4129174" cy="3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01008"/>
            <a:ext cx="2376000" cy="31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48"/>
            <a:ext cx="8157592" cy="307183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Практична частина виготовлення макету. </a:t>
            </a:r>
            <a:br>
              <a:rPr lang="uk-UA" sz="2800" b="1" dirty="0" smtClean="0">
                <a:solidFill>
                  <a:srgbClr val="002060"/>
                </a:solidFill>
              </a:rPr>
            </a:br>
            <a:r>
              <a:rPr lang="uk-UA" sz="2800" b="1" dirty="0" smtClean="0">
                <a:solidFill>
                  <a:srgbClr val="002060"/>
                </a:solidFill>
              </a:rPr>
              <a:t>При виготовленні макетів використовується деревина як хвойних, так і листяних порід. Крім брусків і дощок, може використовуватись фанера товщиною від 3 до 10 мм, тверда дерево-</a:t>
            </a:r>
            <a:r>
              <a:rPr lang="uk-UA" sz="2800" b="1" dirty="0" err="1" smtClean="0">
                <a:solidFill>
                  <a:srgbClr val="002060"/>
                </a:solidFill>
              </a:rPr>
              <a:t>стружкова</a:t>
            </a:r>
            <a:r>
              <a:rPr lang="uk-UA" sz="2800" b="1" dirty="0" smtClean="0">
                <a:solidFill>
                  <a:srgbClr val="002060"/>
                </a:solidFill>
              </a:rPr>
              <a:t> плита, з якої добре виготовляти </a:t>
            </a:r>
            <a:r>
              <a:rPr lang="uk-UA" sz="2800" b="1" dirty="0" err="1" smtClean="0">
                <a:solidFill>
                  <a:srgbClr val="002060"/>
                </a:solidFill>
              </a:rPr>
              <a:t>підмакетник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00_3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544" y="2988389"/>
            <a:ext cx="4563404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31803"/>
            <a:ext cx="2754217" cy="20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1486518"/>
          </a:xfrm>
        </p:spPr>
        <p:txBody>
          <a:bodyPr>
            <a:noAutofit/>
          </a:bodyPr>
          <a:lstStyle/>
          <a:p>
            <a:r>
              <a:rPr lang="uk-UA" sz="3200" b="1" u="sng" dirty="0" smtClean="0">
                <a:solidFill>
                  <a:srgbClr val="FF0000"/>
                </a:solidFill>
                <a:latin typeface="Arial Black" pitchFamily="34" charset="0"/>
              </a:rPr>
              <a:t>Оздоблювальні матеріали:</a:t>
            </a:r>
            <a:r>
              <a:rPr lang="uk-UA" sz="32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uk-UA" sz="32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фарби, лаки, клеї, шпаклівки вітчизняного виробництва</a:t>
            </a:r>
            <a:endParaRPr lang="uk-UA" sz="36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00_26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420887"/>
            <a:ext cx="5256585" cy="39424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43670"/>
            <a:ext cx="1840992" cy="1819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4" y="2292171"/>
            <a:ext cx="2700000" cy="1685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140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Проєкт</vt:lpstr>
      <vt:lpstr>                                                                                                                                                 Виникла ідея – перенеси її на папір. Для того, щоб представити цю ідею іншим людям, потрібно для наочності використовувати аксонометрію, перспективу або просто виготовити макет. Макет – це об’ємне зображення об'єкту, виконане із різних матеріалів. Макетом зазвичай називають модель будівлі. </vt:lpstr>
      <vt:lpstr>Презентация PowerPoint</vt:lpstr>
      <vt:lpstr>Етапи виготовлення макету</vt:lpstr>
      <vt:lpstr>Процес проектування  Проводиться розробка ескізних варіантів. Залучаються надихаючі ідеї для побудови. Результатом є ескізний проект будинку, який дає уявлення про художньо-стильові рішення майбутньої будівлі, особливості планування.</vt:lpstr>
      <vt:lpstr>Ескізний проект будинку</vt:lpstr>
      <vt:lpstr>Дім середніх розмірів без підвалу спроектований для невеликого участку. Вітальня, кухня та кімната для гостей розташовані на першому поверсі. Приватна зона другого поверху з двох спалень, кабінету та ванної, вирішена напівмансардою, що дає можливість  використовувати дерев’яні конструкції даху як елементи декоративної частини інтер’єру. Облицьований природним каменем високий фундамент і високі покрівлі надають будинку образ невеличкого заміського коттеджу.</vt:lpstr>
      <vt:lpstr>Практична частина виготовлення макету.  При виготовленні макетів використовується деревина як хвойних, так і листяних порід. Крім брусків і дощок, може використовуватись фанера товщиною від 3 до 10 мм, тверда дерево-стружкова плита, з якої добре виготовляти підмакетник.</vt:lpstr>
      <vt:lpstr>Оздоблювальні матеріали: фарби, лаки, клеї, шпаклівки вітчизняного виробництва</vt:lpstr>
      <vt:lpstr>Інструменти</vt:lpstr>
      <vt:lpstr>Виготовлення фасадів</vt:lpstr>
      <vt:lpstr>Презентация PowerPoint</vt:lpstr>
      <vt:lpstr>Презентация PowerPoint</vt:lpstr>
      <vt:lpstr>Електротехнічні роботи</vt:lpstr>
      <vt:lpstr>  Вибір забарвлення стін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AdmiNN</cp:lastModifiedBy>
  <cp:revision>96</cp:revision>
  <dcterms:created xsi:type="dcterms:W3CDTF">2015-02-09T11:19:32Z</dcterms:created>
  <dcterms:modified xsi:type="dcterms:W3CDTF">2024-03-17T19:11:21Z</dcterms:modified>
</cp:coreProperties>
</file>