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8" d="100"/>
          <a:sy n="118" d="100"/>
        </p:scale>
        <p:origin x="2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F7F341C-8B70-4E29-8B09-87509BF4FA49}" type="datetimeFigureOut">
              <a:rPr lang="ru-RU" smtClean="0"/>
              <a:t>04.12.2014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844F9C-B710-444C-ACE4-B7485FEE8571}"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21356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DF7F341C-8B70-4E29-8B09-87509BF4FA49}" type="datetimeFigureOut">
              <a:rPr lang="ru-RU" smtClean="0"/>
              <a:t>04.12.2014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8844F9C-B710-444C-ACE4-B7485FEE8571}" type="slidenum">
              <a:rPr lang="ru-RU" smtClean="0"/>
              <a:t>‹#›</a:t>
            </a:fld>
            <a:endParaRPr lang="ru-RU"/>
          </a:p>
        </p:txBody>
      </p:sp>
    </p:spTree>
    <p:extLst>
      <p:ext uri="{BB962C8B-B14F-4D97-AF65-F5344CB8AC3E}">
        <p14:creationId xmlns:p14="http://schemas.microsoft.com/office/powerpoint/2010/main" val="837528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F7F341C-8B70-4E29-8B09-87509BF4FA49}" type="datetimeFigureOut">
              <a:rPr lang="ru-RU" smtClean="0"/>
              <a:t>04.12.2014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844F9C-B710-444C-ACE4-B7485FEE8571}" type="slidenum">
              <a:rPr lang="ru-RU" smtClean="0"/>
              <a:t>‹#›</a:t>
            </a:fld>
            <a:endParaRPr lang="ru-RU"/>
          </a:p>
        </p:txBody>
      </p:sp>
    </p:spTree>
    <p:extLst>
      <p:ext uri="{BB962C8B-B14F-4D97-AF65-F5344CB8AC3E}">
        <p14:creationId xmlns:p14="http://schemas.microsoft.com/office/powerpoint/2010/main" val="4211112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F7F341C-8B70-4E29-8B09-87509BF4FA49}" type="datetimeFigureOut">
              <a:rPr lang="ru-RU" smtClean="0"/>
              <a:t>04.12.2014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844F9C-B710-444C-ACE4-B7485FEE8571}"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459410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F7F341C-8B70-4E29-8B09-87509BF4FA49}" type="datetimeFigureOut">
              <a:rPr lang="ru-RU" smtClean="0"/>
              <a:t>04.12.2014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844F9C-B710-444C-ACE4-B7485FEE8571}" type="slidenum">
              <a:rPr lang="ru-RU" smtClean="0"/>
              <a:t>‹#›</a:t>
            </a:fld>
            <a:endParaRPr lang="ru-RU"/>
          </a:p>
        </p:txBody>
      </p:sp>
    </p:spTree>
    <p:extLst>
      <p:ext uri="{BB962C8B-B14F-4D97-AF65-F5344CB8AC3E}">
        <p14:creationId xmlns:p14="http://schemas.microsoft.com/office/powerpoint/2010/main" val="5055438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F7F341C-8B70-4E29-8B09-87509BF4FA49}" type="datetimeFigureOut">
              <a:rPr lang="ru-RU" smtClean="0"/>
              <a:t>04.12.2014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844F9C-B710-444C-ACE4-B7485FEE8571}"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248195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F7F341C-8B70-4E29-8B09-87509BF4FA49}" type="datetimeFigureOut">
              <a:rPr lang="ru-RU" smtClean="0"/>
              <a:t>04.12.2014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844F9C-B710-444C-ACE4-B7485FEE8571}" type="slidenum">
              <a:rPr lang="ru-RU" smtClean="0"/>
              <a:t>‹#›</a:t>
            </a:fld>
            <a:endParaRPr lang="ru-RU"/>
          </a:p>
        </p:txBody>
      </p:sp>
    </p:spTree>
    <p:extLst>
      <p:ext uri="{BB962C8B-B14F-4D97-AF65-F5344CB8AC3E}">
        <p14:creationId xmlns:p14="http://schemas.microsoft.com/office/powerpoint/2010/main" val="3665983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F7F341C-8B70-4E29-8B09-87509BF4FA49}" type="datetimeFigureOut">
              <a:rPr lang="ru-RU" smtClean="0"/>
              <a:t>04.12.2014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844F9C-B710-444C-ACE4-B7485FEE8571}" type="slidenum">
              <a:rPr lang="ru-RU" smtClean="0"/>
              <a:t>‹#›</a:t>
            </a:fld>
            <a:endParaRPr lang="ru-RU"/>
          </a:p>
        </p:txBody>
      </p:sp>
    </p:spTree>
    <p:extLst>
      <p:ext uri="{BB962C8B-B14F-4D97-AF65-F5344CB8AC3E}">
        <p14:creationId xmlns:p14="http://schemas.microsoft.com/office/powerpoint/2010/main" val="2108216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F7F341C-8B70-4E29-8B09-87509BF4FA49}" type="datetimeFigureOut">
              <a:rPr lang="ru-RU" smtClean="0"/>
              <a:t>04.12.2014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844F9C-B710-444C-ACE4-B7485FEE8571}" type="slidenum">
              <a:rPr lang="ru-RU" smtClean="0"/>
              <a:t>‹#›</a:t>
            </a:fld>
            <a:endParaRPr lang="ru-RU"/>
          </a:p>
        </p:txBody>
      </p:sp>
    </p:spTree>
    <p:extLst>
      <p:ext uri="{BB962C8B-B14F-4D97-AF65-F5344CB8AC3E}">
        <p14:creationId xmlns:p14="http://schemas.microsoft.com/office/powerpoint/2010/main" val="204311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F7F341C-8B70-4E29-8B09-87509BF4FA49}" type="datetimeFigureOut">
              <a:rPr lang="ru-RU" smtClean="0"/>
              <a:t>04.12.2014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844F9C-B710-444C-ACE4-B7485FEE8571}" type="slidenum">
              <a:rPr lang="ru-RU" smtClean="0"/>
              <a:t>‹#›</a:t>
            </a:fld>
            <a:endParaRPr lang="ru-RU"/>
          </a:p>
        </p:txBody>
      </p:sp>
    </p:spTree>
    <p:extLst>
      <p:ext uri="{BB962C8B-B14F-4D97-AF65-F5344CB8AC3E}">
        <p14:creationId xmlns:p14="http://schemas.microsoft.com/office/powerpoint/2010/main" val="908937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F7F341C-8B70-4E29-8B09-87509BF4FA49}" type="datetimeFigureOut">
              <a:rPr lang="ru-RU" smtClean="0"/>
              <a:t>04.12.2014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8844F9C-B710-444C-ACE4-B7485FEE8571}" type="slidenum">
              <a:rPr lang="ru-RU" smtClean="0"/>
              <a:t>‹#›</a:t>
            </a:fld>
            <a:endParaRPr lang="ru-RU"/>
          </a:p>
        </p:txBody>
      </p:sp>
    </p:spTree>
    <p:extLst>
      <p:ext uri="{BB962C8B-B14F-4D97-AF65-F5344CB8AC3E}">
        <p14:creationId xmlns:p14="http://schemas.microsoft.com/office/powerpoint/2010/main" val="2466107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F7F341C-8B70-4E29-8B09-87509BF4FA49}" type="datetimeFigureOut">
              <a:rPr lang="ru-RU" smtClean="0"/>
              <a:t>04.12.2014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8844F9C-B710-444C-ACE4-B7485FEE8571}" type="slidenum">
              <a:rPr lang="ru-RU" smtClean="0"/>
              <a:t>‹#›</a:t>
            </a:fld>
            <a:endParaRPr lang="ru-RU"/>
          </a:p>
        </p:txBody>
      </p:sp>
    </p:spTree>
    <p:extLst>
      <p:ext uri="{BB962C8B-B14F-4D97-AF65-F5344CB8AC3E}">
        <p14:creationId xmlns:p14="http://schemas.microsoft.com/office/powerpoint/2010/main" val="2684860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F7F341C-8B70-4E29-8B09-87509BF4FA49}" type="datetimeFigureOut">
              <a:rPr lang="ru-RU" smtClean="0"/>
              <a:t>04.12.2014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8844F9C-B710-444C-ACE4-B7485FEE8571}" type="slidenum">
              <a:rPr lang="ru-RU" smtClean="0"/>
              <a:t>‹#›</a:t>
            </a:fld>
            <a:endParaRPr lang="ru-RU"/>
          </a:p>
        </p:txBody>
      </p:sp>
    </p:spTree>
    <p:extLst>
      <p:ext uri="{BB962C8B-B14F-4D97-AF65-F5344CB8AC3E}">
        <p14:creationId xmlns:p14="http://schemas.microsoft.com/office/powerpoint/2010/main" val="3476050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F7F341C-8B70-4E29-8B09-87509BF4FA49}" type="datetimeFigureOut">
              <a:rPr lang="ru-RU" smtClean="0"/>
              <a:t>04.12.2014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8844F9C-B710-444C-ACE4-B7485FEE8571}" type="slidenum">
              <a:rPr lang="ru-RU" smtClean="0"/>
              <a:t>‹#›</a:t>
            </a:fld>
            <a:endParaRPr lang="ru-RU"/>
          </a:p>
        </p:txBody>
      </p:sp>
    </p:spTree>
    <p:extLst>
      <p:ext uri="{BB962C8B-B14F-4D97-AF65-F5344CB8AC3E}">
        <p14:creationId xmlns:p14="http://schemas.microsoft.com/office/powerpoint/2010/main" val="286607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7F341C-8B70-4E29-8B09-87509BF4FA49}" type="datetimeFigureOut">
              <a:rPr lang="ru-RU" smtClean="0"/>
              <a:t>04.12.2014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8844F9C-B710-444C-ACE4-B7485FEE8571}" type="slidenum">
              <a:rPr lang="ru-RU" smtClean="0"/>
              <a:t>‹#›</a:t>
            </a:fld>
            <a:endParaRPr lang="ru-RU"/>
          </a:p>
        </p:txBody>
      </p:sp>
    </p:spTree>
    <p:extLst>
      <p:ext uri="{BB962C8B-B14F-4D97-AF65-F5344CB8AC3E}">
        <p14:creationId xmlns:p14="http://schemas.microsoft.com/office/powerpoint/2010/main" val="4261729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F7F341C-8B70-4E29-8B09-87509BF4FA49}" type="datetimeFigureOut">
              <a:rPr lang="ru-RU" smtClean="0"/>
              <a:t>04.12.2014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8844F9C-B710-444C-ACE4-B7485FEE8571}" type="slidenum">
              <a:rPr lang="ru-RU" smtClean="0"/>
              <a:t>‹#›</a:t>
            </a:fld>
            <a:endParaRPr lang="ru-RU"/>
          </a:p>
        </p:txBody>
      </p:sp>
    </p:spTree>
    <p:extLst>
      <p:ext uri="{BB962C8B-B14F-4D97-AF65-F5344CB8AC3E}">
        <p14:creationId xmlns:p14="http://schemas.microsoft.com/office/powerpoint/2010/main" val="1879440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F7F341C-8B70-4E29-8B09-87509BF4FA49}" type="datetimeFigureOut">
              <a:rPr lang="ru-RU" smtClean="0"/>
              <a:t>04.12.2014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8844F9C-B710-444C-ACE4-B7485FEE8571}" type="slidenum">
              <a:rPr lang="ru-RU" smtClean="0"/>
              <a:t>‹#›</a:t>
            </a:fld>
            <a:endParaRPr lang="ru-RU"/>
          </a:p>
        </p:txBody>
      </p:sp>
    </p:spTree>
    <p:extLst>
      <p:ext uri="{BB962C8B-B14F-4D97-AF65-F5344CB8AC3E}">
        <p14:creationId xmlns:p14="http://schemas.microsoft.com/office/powerpoint/2010/main" val="1386213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F7F341C-8B70-4E29-8B09-87509BF4FA49}" type="datetimeFigureOut">
              <a:rPr lang="ru-RU" smtClean="0"/>
              <a:t>04.12.2014</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88844F9C-B710-444C-ACE4-B7485FEE8571}" type="slidenum">
              <a:rPr lang="ru-RU" smtClean="0"/>
              <a:t>‹#›</a:t>
            </a:fld>
            <a:endParaRPr lang="ru-RU"/>
          </a:p>
        </p:txBody>
      </p:sp>
    </p:spTree>
    <p:extLst>
      <p:ext uri="{BB962C8B-B14F-4D97-AF65-F5344CB8AC3E}">
        <p14:creationId xmlns:p14="http://schemas.microsoft.com/office/powerpoint/2010/main" val="1834335386"/>
      </p:ext>
    </p:extLst>
  </p:cSld>
  <p:clrMap bg1="dk1" tx1="lt1" bg2="dk2"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386394"/>
            <a:ext cx="9536029" cy="2971801"/>
          </a:xfrm>
        </p:spPr>
        <p:txBody>
          <a:bodyPr>
            <a:normAutofit/>
          </a:bodyPr>
          <a:lstStyle/>
          <a:p>
            <a:pPr algn="ctr"/>
            <a:r>
              <a:rPr lang="uk-UA" dirty="0" smtClean="0">
                <a:solidFill>
                  <a:schemeClr val="bg1"/>
                </a:solidFill>
                <a:latin typeface="Times New Roman" panose="02020603050405020304" pitchFamily="18" charset="0"/>
                <a:cs typeface="Times New Roman" panose="02020603050405020304" pitchFamily="18" charset="0"/>
              </a:rPr>
              <a:t>Адміністративно правові норми і адміністративно правові відносини</a:t>
            </a:r>
            <a:endParaRPr lang="ru-RU" dirty="0">
              <a:solidFill>
                <a:schemeClr val="bg1"/>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8197232" y="5178903"/>
            <a:ext cx="3592864" cy="1243477"/>
          </a:xfrm>
        </p:spPr>
        <p:txBody>
          <a:bodyPr>
            <a:normAutofit fontScale="85000" lnSpcReduction="10000"/>
          </a:bodyPr>
          <a:lstStyle/>
          <a:p>
            <a:pPr algn="r"/>
            <a:r>
              <a:rPr lang="uk-UA" dirty="0" smtClean="0">
                <a:solidFill>
                  <a:schemeClr val="bg1"/>
                </a:solidFill>
              </a:rPr>
              <a:t>Виконала: студентка 2 курсу,</a:t>
            </a:r>
          </a:p>
          <a:p>
            <a:pPr algn="r"/>
            <a:r>
              <a:rPr lang="uk-UA" dirty="0" smtClean="0">
                <a:solidFill>
                  <a:schemeClr val="bg1"/>
                </a:solidFill>
              </a:rPr>
              <a:t>Групи ПЗ-21-13</a:t>
            </a:r>
          </a:p>
          <a:p>
            <a:pPr algn="r"/>
            <a:r>
              <a:rPr lang="uk-UA" dirty="0" err="1" smtClean="0">
                <a:solidFill>
                  <a:schemeClr val="bg1"/>
                </a:solidFill>
              </a:rPr>
              <a:t>Благодатських</a:t>
            </a:r>
            <a:r>
              <a:rPr lang="uk-UA" dirty="0" smtClean="0">
                <a:solidFill>
                  <a:schemeClr val="bg1"/>
                </a:solidFill>
              </a:rPr>
              <a:t> К.В.</a:t>
            </a:r>
            <a:endParaRPr lang="ru-RU" dirty="0">
              <a:solidFill>
                <a:schemeClr val="bg1"/>
              </a:solidFill>
            </a:endParaRPr>
          </a:p>
        </p:txBody>
      </p:sp>
    </p:spTree>
    <p:extLst>
      <p:ext uri="{BB962C8B-B14F-4D97-AF65-F5344CB8AC3E}">
        <p14:creationId xmlns:p14="http://schemas.microsoft.com/office/powerpoint/2010/main" val="11773244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8622" y="214737"/>
            <a:ext cx="11639959" cy="1322750"/>
          </a:xfrm>
        </p:spPr>
        <p:txBody>
          <a:bodyPr>
            <a:normAutofit fontScale="90000"/>
          </a:bodyPr>
          <a:lstStyle/>
          <a:p>
            <a:pPr algn="ctr"/>
            <a:r>
              <a:rPr lang="ru-RU" cap="none" dirty="0" smtClean="0">
                <a:solidFill>
                  <a:schemeClr val="bg1"/>
                </a:solidFill>
                <a:latin typeface="Times New Roman" panose="02020603050405020304" pitchFamily="18" charset="0"/>
                <a:cs typeface="Times New Roman" panose="02020603050405020304" pitchFamily="18" charset="0"/>
              </a:rPr>
              <a:t>З </a:t>
            </a:r>
            <a:r>
              <a:rPr lang="ru-RU" cap="none" dirty="0" err="1" smtClean="0">
                <a:solidFill>
                  <a:schemeClr val="bg1"/>
                </a:solidFill>
                <a:latin typeface="Times New Roman" panose="02020603050405020304" pitchFamily="18" charset="0"/>
                <a:cs typeface="Times New Roman" panose="02020603050405020304" pitchFamily="18" charset="0"/>
              </a:rPr>
              <a:t>урахуванням</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юридичного</a:t>
            </a:r>
            <a:r>
              <a:rPr lang="ru-RU" cap="none" dirty="0" smtClean="0">
                <a:solidFill>
                  <a:schemeClr val="bg1"/>
                </a:solidFill>
                <a:latin typeface="Times New Roman" panose="02020603050405020304" pitchFamily="18" charset="0"/>
                <a:cs typeface="Times New Roman" panose="02020603050405020304" pitchFamily="18" charset="0"/>
              </a:rPr>
              <a:t> характеру </a:t>
            </a:r>
            <a:r>
              <a:rPr lang="ru-RU" cap="none" dirty="0" err="1" smtClean="0">
                <a:solidFill>
                  <a:schemeClr val="bg1"/>
                </a:solidFill>
                <a:latin typeface="Times New Roman" panose="02020603050405020304" pitchFamily="18" charset="0"/>
                <a:cs typeface="Times New Roman" panose="02020603050405020304" pitchFamily="18" charset="0"/>
              </a:rPr>
              <a:t>приписів</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адміністративно-правові</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норми</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поділяються</a:t>
            </a:r>
            <a:r>
              <a:rPr lang="ru-RU" cap="none" dirty="0" smtClean="0">
                <a:solidFill>
                  <a:schemeClr val="bg1"/>
                </a:solidFill>
                <a:latin typeface="Times New Roman" panose="02020603050405020304" pitchFamily="18" charset="0"/>
                <a:cs typeface="Times New Roman" panose="02020603050405020304" pitchFamily="18" charset="0"/>
              </a:rPr>
              <a:t> на </a:t>
            </a:r>
            <a:r>
              <a:rPr lang="ru-RU" cap="none" dirty="0" err="1" smtClean="0">
                <a:solidFill>
                  <a:schemeClr val="bg1"/>
                </a:solidFill>
                <a:latin typeface="Times New Roman" panose="02020603050405020304" pitchFamily="18" charset="0"/>
                <a:cs typeface="Times New Roman" panose="02020603050405020304" pitchFamily="18" charset="0"/>
              </a:rPr>
              <a:t>такі</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групи</a:t>
            </a:r>
            <a:r>
              <a:rPr lang="ru-RU" cap="none" dirty="0" smtClean="0">
                <a:solidFill>
                  <a:schemeClr val="bg1"/>
                </a:solidFill>
                <a:latin typeface="Times New Roman" panose="02020603050405020304" pitchFamily="18" charset="0"/>
                <a:cs typeface="Times New Roman" panose="02020603050405020304" pitchFamily="18" charset="0"/>
              </a:rPr>
              <a:t>:</a:t>
            </a:r>
            <a:endParaRPr lang="ru-RU" cap="none" dirty="0">
              <a:solidFill>
                <a:schemeClr val="bg1"/>
              </a:solidFill>
              <a:latin typeface="Times New Roman" panose="02020603050405020304" pitchFamily="18" charset="0"/>
              <a:cs typeface="Times New Roman" panose="02020603050405020304" pitchFamily="18" charset="0"/>
            </a:endParaRPr>
          </a:p>
        </p:txBody>
      </p:sp>
      <p:sp>
        <p:nvSpPr>
          <p:cNvPr id="3" name="Блок-схема: знак завершения 2"/>
          <p:cNvSpPr/>
          <p:nvPr/>
        </p:nvSpPr>
        <p:spPr>
          <a:xfrm>
            <a:off x="708487" y="2775567"/>
            <a:ext cx="4628644" cy="2411428"/>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b="0" i="0" dirty="0" err="1" smtClean="0">
                <a:solidFill>
                  <a:schemeClr val="tx1"/>
                </a:solidFill>
                <a:effectLst/>
                <a:latin typeface="Times New Roman" panose="02020603050405020304" pitchFamily="18" charset="0"/>
                <a:cs typeface="Times New Roman" panose="02020603050405020304" pitchFamily="18" charset="0"/>
              </a:rPr>
              <a:t>матеріальні</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норми</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які</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визначають</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зміст</a:t>
            </a:r>
            <a:r>
              <a:rPr lang="ru-RU" b="0" i="0" dirty="0" smtClean="0">
                <a:solidFill>
                  <a:schemeClr val="tx1"/>
                </a:solidFill>
                <a:effectLst/>
                <a:latin typeface="Times New Roman" panose="02020603050405020304" pitchFamily="18" charset="0"/>
                <a:cs typeface="Times New Roman" panose="02020603050405020304" pitchFamily="18" charset="0"/>
              </a:rPr>
              <a:t> прав, </a:t>
            </a:r>
            <a:r>
              <a:rPr lang="ru-RU" b="0" i="0" dirty="0" err="1" smtClean="0">
                <a:solidFill>
                  <a:schemeClr val="tx1"/>
                </a:solidFill>
                <a:effectLst/>
                <a:latin typeface="Times New Roman" panose="02020603050405020304" pitchFamily="18" charset="0"/>
                <a:cs typeface="Times New Roman" panose="02020603050405020304" pitchFamily="18" charset="0"/>
              </a:rPr>
              <a:t>обов’язків</a:t>
            </a:r>
            <a:r>
              <a:rPr lang="ru-RU" b="0" i="0" dirty="0" smtClean="0">
                <a:solidFill>
                  <a:schemeClr val="tx1"/>
                </a:solidFill>
                <a:effectLst/>
                <a:latin typeface="Times New Roman" panose="02020603050405020304" pitchFamily="18" charset="0"/>
                <a:cs typeface="Times New Roman" panose="02020603050405020304" pitchFamily="18" charset="0"/>
              </a:rPr>
              <a:t> та </a:t>
            </a:r>
            <a:r>
              <a:rPr lang="ru-RU" b="0" i="0" dirty="0" err="1" smtClean="0">
                <a:solidFill>
                  <a:schemeClr val="tx1"/>
                </a:solidFill>
                <a:effectLst/>
                <a:latin typeface="Times New Roman" panose="02020603050405020304" pitchFamily="18" charset="0"/>
                <a:cs typeface="Times New Roman" panose="02020603050405020304" pitchFamily="18" charset="0"/>
              </a:rPr>
              <a:t>відповідальності</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сторін</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їх</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юридичні</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можливості</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4" name="Блок-схема: знак завершения 3"/>
          <p:cNvSpPr/>
          <p:nvPr/>
        </p:nvSpPr>
        <p:spPr>
          <a:xfrm>
            <a:off x="6692115" y="2775567"/>
            <a:ext cx="4628644" cy="2411428"/>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b="0" i="0" dirty="0" err="1" smtClean="0">
                <a:solidFill>
                  <a:schemeClr val="tx1"/>
                </a:solidFill>
                <a:effectLst/>
                <a:latin typeface="Times New Roman" panose="02020603050405020304" pitchFamily="18" charset="0"/>
                <a:cs typeface="Times New Roman" panose="02020603050405020304" pitchFamily="18" charset="0"/>
              </a:rPr>
              <a:t>процесуальні</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норми</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які</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закріплюють</a:t>
            </a:r>
            <a:r>
              <a:rPr lang="ru-RU" b="0" i="0" dirty="0" smtClean="0">
                <a:solidFill>
                  <a:schemeClr val="tx1"/>
                </a:solidFill>
                <a:effectLst/>
                <a:latin typeface="Times New Roman" panose="02020603050405020304" pitchFamily="18" charset="0"/>
                <a:cs typeface="Times New Roman" panose="02020603050405020304" pitchFamily="18" charset="0"/>
              </a:rPr>
              <a:t> порядок </a:t>
            </a:r>
            <a:r>
              <a:rPr lang="ru-RU" b="0" i="0" dirty="0" err="1" smtClean="0">
                <a:solidFill>
                  <a:schemeClr val="tx1"/>
                </a:solidFill>
                <a:effectLst/>
                <a:latin typeface="Times New Roman" panose="02020603050405020304" pitchFamily="18" charset="0"/>
                <a:cs typeface="Times New Roman" panose="02020603050405020304" pitchFamily="18" charset="0"/>
              </a:rPr>
              <a:t>практичної</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реалізації</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приписів</a:t>
            </a:r>
            <a:r>
              <a:rPr lang="ru-RU" b="0" i="0" dirty="0" smtClean="0">
                <a:solidFill>
                  <a:schemeClr val="tx1"/>
                </a:solidFill>
                <a:effectLst/>
                <a:latin typeface="Times New Roman" panose="02020603050405020304" pitchFamily="18" charset="0"/>
                <a:cs typeface="Times New Roman" panose="02020603050405020304" pitchFamily="18" charset="0"/>
              </a:rPr>
              <a:t> (прав, </a:t>
            </a:r>
            <a:r>
              <a:rPr lang="ru-RU" b="0" i="0" dirty="0" err="1" smtClean="0">
                <a:solidFill>
                  <a:schemeClr val="tx1"/>
                </a:solidFill>
                <a:effectLst/>
                <a:latin typeface="Times New Roman" panose="02020603050405020304" pitchFamily="18" charset="0"/>
                <a:cs typeface="Times New Roman" panose="02020603050405020304" pitchFamily="18" charset="0"/>
              </a:rPr>
              <a:t>обов’язків</a:t>
            </a:r>
            <a:r>
              <a:rPr lang="ru-RU" b="0" i="0" dirty="0" smtClean="0">
                <a:solidFill>
                  <a:schemeClr val="tx1"/>
                </a:solidFill>
                <a:effectLst/>
                <a:latin typeface="Times New Roman" panose="02020603050405020304" pitchFamily="18" charset="0"/>
                <a:cs typeface="Times New Roman" panose="02020603050405020304" pitchFamily="18" charset="0"/>
              </a:rPr>
              <a:t> та </a:t>
            </a:r>
            <a:r>
              <a:rPr lang="ru-RU" b="0" i="0" dirty="0" err="1" smtClean="0">
                <a:solidFill>
                  <a:schemeClr val="tx1"/>
                </a:solidFill>
                <a:effectLst/>
                <a:latin typeface="Times New Roman" panose="02020603050405020304" pitchFamily="18" charset="0"/>
                <a:cs typeface="Times New Roman" panose="02020603050405020304" pitchFamily="18" charset="0"/>
              </a:rPr>
              <a:t>відповідальності</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учасників</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правових</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відносин</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зазначених</a:t>
            </a:r>
            <a:r>
              <a:rPr lang="ru-RU" b="0" i="0" dirty="0" smtClean="0">
                <a:solidFill>
                  <a:schemeClr val="tx1"/>
                </a:solidFill>
                <a:effectLst/>
                <a:latin typeface="Times New Roman" panose="02020603050405020304" pitchFamily="18" charset="0"/>
                <a:cs typeface="Times New Roman" panose="02020603050405020304" pitchFamily="18" charset="0"/>
              </a:rPr>
              <a:t> у </a:t>
            </a:r>
            <a:r>
              <a:rPr lang="ru-RU" b="0" i="0" dirty="0" err="1" smtClean="0">
                <a:solidFill>
                  <a:schemeClr val="tx1"/>
                </a:solidFill>
                <a:effectLst/>
                <a:latin typeface="Times New Roman" panose="02020603050405020304" pitchFamily="18" charset="0"/>
                <a:cs typeface="Times New Roman" panose="02020603050405020304" pitchFamily="18" charset="0"/>
              </a:rPr>
              <a:t>матеріальних</a:t>
            </a:r>
            <a:r>
              <a:rPr lang="ru-RU" b="0" i="0" dirty="0" smtClean="0">
                <a:solidFill>
                  <a:schemeClr val="tx1"/>
                </a:solidFill>
                <a:effectLst/>
                <a:latin typeface="Times New Roman" panose="02020603050405020304" pitchFamily="18" charset="0"/>
                <a:cs typeface="Times New Roman" panose="02020603050405020304" pitchFamily="18" charset="0"/>
              </a:rPr>
              <a:t> нормах</a:t>
            </a: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91143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0857" y="192186"/>
            <a:ext cx="10418060" cy="1280565"/>
          </a:xfrm>
        </p:spPr>
        <p:txBody>
          <a:bodyPr>
            <a:normAutofit/>
          </a:bodyPr>
          <a:lstStyle/>
          <a:p>
            <a:pPr algn="ctr"/>
            <a:r>
              <a:rPr lang="uk-UA" sz="4000" cap="none" dirty="0">
                <a:ln>
                  <a:noFill/>
                </a:ln>
                <a:solidFill>
                  <a:prstClr val="black"/>
                </a:solidFill>
                <a:latin typeface="Times New Roman" panose="02020603050405020304" pitchFamily="18" charset="0"/>
                <a:ea typeface="+mn-ea"/>
                <a:cs typeface="Times New Roman" panose="02020603050405020304" pitchFamily="18" charset="0"/>
              </a:rPr>
              <a:t>Адміністративно-правові відносини.</a:t>
            </a:r>
            <a:endParaRPr lang="ru-RU" sz="4000" dirty="0"/>
          </a:p>
        </p:txBody>
      </p:sp>
      <p:sp>
        <p:nvSpPr>
          <p:cNvPr id="3" name="Текст 2"/>
          <p:cNvSpPr>
            <a:spLocks noGrp="1"/>
          </p:cNvSpPr>
          <p:nvPr>
            <p:ph type="body" idx="1"/>
          </p:nvPr>
        </p:nvSpPr>
        <p:spPr>
          <a:xfrm>
            <a:off x="611383" y="2136296"/>
            <a:ext cx="10231944" cy="4329239"/>
          </a:xfrm>
        </p:spPr>
        <p:txBody>
          <a:bodyPr>
            <a:normAutofit lnSpcReduction="10000"/>
          </a:bodyPr>
          <a:lstStyle/>
          <a:p>
            <a:pPr algn="just"/>
            <a:r>
              <a:rPr lang="ru-RU" dirty="0" smtClean="0">
                <a:solidFill>
                  <a:schemeClr val="accent6">
                    <a:lumMod val="75000"/>
                  </a:schemeClr>
                </a:solidFill>
                <a:latin typeface="Times New Roman" panose="02020603050405020304" pitchFamily="18" charset="0"/>
              </a:rPr>
              <a:t>        </a:t>
            </a:r>
            <a:r>
              <a:rPr lang="ru-RU" dirty="0" err="1" smtClean="0">
                <a:solidFill>
                  <a:schemeClr val="accent6">
                    <a:lumMod val="75000"/>
                  </a:schemeClr>
                </a:solidFill>
                <a:latin typeface="Times New Roman" panose="02020603050405020304" pitchFamily="18" charset="0"/>
              </a:rPr>
              <a:t>Адміністративно-правові</a:t>
            </a:r>
            <a:r>
              <a:rPr lang="ru-RU" dirty="0" smtClean="0">
                <a:solidFill>
                  <a:schemeClr val="accent6">
                    <a:lumMod val="75000"/>
                  </a:schemeClr>
                </a:solidFill>
                <a:latin typeface="Times New Roman" panose="02020603050405020304" pitchFamily="18" charset="0"/>
              </a:rPr>
              <a:t> </a:t>
            </a:r>
            <a:r>
              <a:rPr lang="ru-RU" dirty="0" err="1">
                <a:solidFill>
                  <a:schemeClr val="accent6">
                    <a:lumMod val="75000"/>
                  </a:schemeClr>
                </a:solidFill>
                <a:latin typeface="Times New Roman" panose="02020603050405020304" pitchFamily="18" charset="0"/>
              </a:rPr>
              <a:t>відносини</a:t>
            </a:r>
            <a:r>
              <a:rPr lang="ru-RU" dirty="0">
                <a:solidFill>
                  <a:schemeClr val="accent6">
                    <a:lumMod val="75000"/>
                  </a:schemeClr>
                </a:solidFill>
                <a:latin typeface="Times New Roman" panose="02020603050405020304" pitchFamily="18" charset="0"/>
              </a:rPr>
              <a:t> </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це</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суспільні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відносини</a:t>
            </a:r>
            <a:r>
              <a:rPr lang="ru-RU" dirty="0">
                <a:solidFill>
                  <a:srgbClr val="000000"/>
                </a:solidFill>
                <a:latin typeface="Times New Roman" panose="02020603050405020304" pitchFamily="18" charset="0"/>
              </a:rPr>
              <a:t> в </a:t>
            </a:r>
            <a:r>
              <a:rPr lang="ru-RU" dirty="0" err="1">
                <a:solidFill>
                  <a:srgbClr val="000000"/>
                </a:solidFill>
                <a:latin typeface="Times New Roman" panose="02020603050405020304" pitchFamily="18" charset="0"/>
              </a:rPr>
              <a:t>сфері</a:t>
            </a:r>
            <a:r>
              <a:rPr lang="ru-RU" dirty="0">
                <a:solidFill>
                  <a:srgbClr val="000000"/>
                </a:solidFill>
                <a:latin typeface="Times New Roman" panose="02020603050405020304" pitchFamily="18" charset="0"/>
              </a:rPr>
              <a:t> державного </a:t>
            </a:r>
            <a:r>
              <a:rPr lang="ru-RU" dirty="0" err="1">
                <a:solidFill>
                  <a:srgbClr val="000000"/>
                </a:solidFill>
                <a:latin typeface="Times New Roman" panose="02020603050405020304" pitchFamily="18" charset="0"/>
              </a:rPr>
              <a:t>управління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учасники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яких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виступають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носіями</a:t>
            </a:r>
            <a:r>
              <a:rPr lang="ru-RU" dirty="0">
                <a:solidFill>
                  <a:srgbClr val="000000"/>
                </a:solidFill>
                <a:latin typeface="Times New Roman" panose="02020603050405020304" pitchFamily="18" charset="0"/>
              </a:rPr>
              <a:t> прав і </a:t>
            </a:r>
            <a:r>
              <a:rPr lang="ru-RU" dirty="0" err="1">
                <a:solidFill>
                  <a:srgbClr val="000000"/>
                </a:solidFill>
                <a:latin typeface="Times New Roman" panose="02020603050405020304" pitchFamily="18" charset="0"/>
              </a:rPr>
              <a:t>обов'язків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урегульованих</a:t>
            </a:r>
            <a:r>
              <a:rPr lang="ru-RU" dirty="0">
                <a:solidFill>
                  <a:srgbClr val="000000"/>
                </a:solidFill>
                <a:latin typeface="Times New Roman" panose="02020603050405020304" pitchFamily="18" charset="0"/>
              </a:rPr>
              <a:t> нормами </a:t>
            </a:r>
            <a:r>
              <a:rPr lang="ru-RU" dirty="0" err="1">
                <a:solidFill>
                  <a:srgbClr val="000000"/>
                </a:solidFill>
                <a:latin typeface="Times New Roman" panose="02020603050405020304" pitchFamily="18" charset="0"/>
              </a:rPr>
              <a:t>адміністративного</a:t>
            </a:r>
            <a:r>
              <a:rPr lang="ru-RU" dirty="0">
                <a:solidFill>
                  <a:srgbClr val="000000"/>
                </a:solidFill>
                <a:latin typeface="Times New Roman" panose="02020603050405020304" pitchFamily="18" charset="0"/>
              </a:rPr>
              <a:t> права.</a:t>
            </a:r>
          </a:p>
          <a:p>
            <a:pPr algn="just"/>
            <a:r>
              <a:rPr lang="ru-RU" dirty="0" smtClean="0">
                <a:solidFill>
                  <a:srgbClr val="000000"/>
                </a:solidFill>
                <a:latin typeface="Times New Roman" panose="02020603050405020304" pitchFamily="18" charset="0"/>
              </a:rPr>
              <a:t>        </a:t>
            </a:r>
            <a:r>
              <a:rPr lang="ru-RU" dirty="0" err="1" smtClean="0">
                <a:solidFill>
                  <a:srgbClr val="000000"/>
                </a:solidFill>
                <a:latin typeface="Times New Roman" panose="02020603050405020304" pitchFamily="18" charset="0"/>
              </a:rPr>
              <a:t>Адміністративно-правові</a:t>
            </a:r>
            <a:r>
              <a:rPr lang="ru-RU" dirty="0" smtClean="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відносини</a:t>
            </a:r>
            <a:r>
              <a:rPr lang="ru-RU" dirty="0">
                <a:solidFill>
                  <a:srgbClr val="000000"/>
                </a:solidFill>
                <a:latin typeface="Times New Roman" panose="02020603050405020304" pitchFamily="18" charset="0"/>
              </a:rPr>
              <a:t> є </a:t>
            </a:r>
            <a:r>
              <a:rPr lang="ru-RU" dirty="0" err="1">
                <a:solidFill>
                  <a:srgbClr val="000000"/>
                </a:solidFill>
                <a:latin typeface="Times New Roman" panose="02020603050405020304" pitchFamily="18" charset="0"/>
              </a:rPr>
              <a:t>різновидом</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правових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відносин</a:t>
            </a:r>
            <a:r>
              <a:rPr lang="ru-RU" dirty="0">
                <a:solidFill>
                  <a:srgbClr val="000000"/>
                </a:solidFill>
                <a:latin typeface="Times New Roman" panose="02020603050405020304" pitchFamily="18" charset="0"/>
              </a:rPr>
              <a:t>, а тому </a:t>
            </a:r>
            <a:r>
              <a:rPr lang="ru-RU" dirty="0" err="1">
                <a:solidFill>
                  <a:srgbClr val="000000"/>
                </a:solidFill>
                <a:latin typeface="Times New Roman" panose="02020603050405020304" pitchFamily="18" charset="0"/>
              </a:rPr>
              <a:t>характеризуються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їх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загальними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ознаками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Складовими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частинами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адміністративно-правових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відносин</a:t>
            </a:r>
            <a:r>
              <a:rPr lang="ru-RU" dirty="0">
                <a:solidFill>
                  <a:srgbClr val="000000"/>
                </a:solidFill>
                <a:latin typeface="Times New Roman" panose="02020603050405020304" pitchFamily="18" charset="0"/>
              </a:rPr>
              <a:t> є: </a:t>
            </a:r>
            <a:r>
              <a:rPr lang="ru-RU" dirty="0" err="1">
                <a:solidFill>
                  <a:srgbClr val="000000"/>
                </a:solidFill>
                <a:latin typeface="Times New Roman" panose="02020603050405020304" pitchFamily="18" charset="0"/>
              </a:rPr>
              <a:t>суб'єкти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об'єкти</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юридичні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факти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Учасники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адміністративно-правових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відносин</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мають</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конкретні</a:t>
            </a:r>
            <a:r>
              <a:rPr lang="ru-RU" dirty="0">
                <a:solidFill>
                  <a:srgbClr val="000000"/>
                </a:solidFill>
                <a:latin typeface="Times New Roman" panose="02020603050405020304" pitchFamily="18" charset="0"/>
              </a:rPr>
              <a:t> права та </a:t>
            </a:r>
            <a:r>
              <a:rPr lang="ru-RU" dirty="0" err="1">
                <a:solidFill>
                  <a:srgbClr val="000000"/>
                </a:solidFill>
                <a:latin typeface="Times New Roman" panose="02020603050405020304" pitchFamily="18" charset="0"/>
              </a:rPr>
              <a:t>обов'язки</a:t>
            </a:r>
            <a:r>
              <a:rPr lang="ru-RU" dirty="0">
                <a:solidFill>
                  <a:srgbClr val="000000"/>
                </a:solidFill>
                <a:latin typeface="Times New Roman" panose="02020603050405020304" pitchFamily="18" charset="0"/>
              </a:rPr>
              <a:t> і є </a:t>
            </a:r>
            <a:r>
              <a:rPr lang="ru-RU" dirty="0" err="1">
                <a:solidFill>
                  <a:srgbClr val="000000"/>
                </a:solidFill>
                <a:latin typeface="Times New Roman" panose="02020603050405020304" pitchFamily="18" charset="0"/>
              </a:rPr>
              <a:t>суб'єктами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правовідносин</a:t>
            </a:r>
            <a:r>
              <a:rPr lang="ru-RU" dirty="0">
                <a:solidFill>
                  <a:srgbClr val="000000"/>
                </a:solidFill>
                <a:latin typeface="Times New Roman" panose="02020603050405020304" pitchFamily="18" charset="0"/>
              </a:rPr>
              <a:t>.</a:t>
            </a:r>
          </a:p>
          <a:p>
            <a:pPr algn="just"/>
            <a:r>
              <a:rPr lang="ru-RU" dirty="0" smtClean="0">
                <a:solidFill>
                  <a:srgbClr val="000000"/>
                </a:solidFill>
                <a:latin typeface="Times New Roman" panose="02020603050405020304" pitchFamily="18" charset="0"/>
              </a:rPr>
              <a:t>        </a:t>
            </a:r>
            <a:r>
              <a:rPr lang="ru-RU" dirty="0" err="1" smtClean="0">
                <a:solidFill>
                  <a:srgbClr val="000000"/>
                </a:solidFill>
                <a:latin typeface="Times New Roman" panose="02020603050405020304" pitchFamily="18" charset="0"/>
              </a:rPr>
              <a:t>Виходячи</a:t>
            </a:r>
            <a:r>
              <a:rPr lang="ru-RU" dirty="0" smtClean="0">
                <a:solidFill>
                  <a:srgbClr val="000000"/>
                </a:solidFill>
                <a:latin typeface="Times New Roman" panose="02020603050405020304" pitchFamily="18" charset="0"/>
              </a:rPr>
              <a:t> </a:t>
            </a:r>
            <a:r>
              <a:rPr lang="ru-RU" dirty="0">
                <a:solidFill>
                  <a:srgbClr val="000000"/>
                </a:solidFill>
                <a:latin typeface="Times New Roman" panose="02020603050405020304" pitchFamily="18" charset="0"/>
              </a:rPr>
              <a:t>з </a:t>
            </a:r>
            <a:r>
              <a:rPr lang="ru-RU" dirty="0" err="1">
                <a:solidFill>
                  <a:srgbClr val="000000"/>
                </a:solidFill>
                <a:latin typeface="Times New Roman" panose="02020603050405020304" pitchFamily="18" charset="0"/>
              </a:rPr>
              <a:t>положень</a:t>
            </a:r>
            <a:r>
              <a:rPr lang="ru-RU" dirty="0">
                <a:solidFill>
                  <a:srgbClr val="000000"/>
                </a:solidFill>
                <a:latin typeface="Times New Roman" panose="02020603050405020304" pitchFamily="18" charset="0"/>
              </a:rPr>
              <a:t> чинного </a:t>
            </a:r>
            <a:r>
              <a:rPr lang="ru-RU" dirty="0" err="1">
                <a:solidFill>
                  <a:srgbClr val="000000"/>
                </a:solidFill>
                <a:latin typeface="Times New Roman" panose="02020603050405020304" pitchFamily="18" charset="0"/>
              </a:rPr>
              <a:t>законодавства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України</a:t>
            </a:r>
            <a:r>
              <a:rPr lang="ru-RU" dirty="0">
                <a:solidFill>
                  <a:srgbClr val="000000"/>
                </a:solidFill>
                <a:latin typeface="Times New Roman" panose="02020603050405020304" pitchFamily="18" charset="0"/>
              </a:rPr>
              <a:t>, до </a:t>
            </a:r>
            <a:r>
              <a:rPr lang="ru-RU" dirty="0" err="1">
                <a:solidFill>
                  <a:srgbClr val="000000"/>
                </a:solidFill>
                <a:latin typeface="Times New Roman" panose="02020603050405020304" pitchFamily="18" charset="0"/>
              </a:rPr>
              <a:t>суб'єктів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адміністративно-правових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відносин</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можна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віднести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державні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органи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органи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законодавчої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виконавчої</a:t>
            </a:r>
            <a:r>
              <a:rPr lang="ru-RU" dirty="0">
                <a:solidFill>
                  <a:srgbClr val="000000"/>
                </a:solidFill>
                <a:latin typeface="Times New Roman" panose="02020603050405020304" pitchFamily="18" charset="0"/>
              </a:rPr>
              <a:t> та </a:t>
            </a:r>
            <a:r>
              <a:rPr lang="ru-RU" dirty="0" err="1">
                <a:solidFill>
                  <a:srgbClr val="000000"/>
                </a:solidFill>
                <a:latin typeface="Times New Roman" panose="02020603050405020304" pitchFamily="18" charset="0"/>
              </a:rPr>
              <a:t>судової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влади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прокуратури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адміністрації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державних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підприємств</a:t>
            </a:r>
            <a:r>
              <a:rPr lang="ru-RU" dirty="0">
                <a:solidFill>
                  <a:srgbClr val="000000"/>
                </a:solidFill>
                <a:latin typeface="Times New Roman" panose="02020603050405020304" pitchFamily="18" charset="0"/>
              </a:rPr>
              <a:t> і </a:t>
            </a:r>
            <a:r>
              <a:rPr lang="ru-RU" dirty="0" err="1">
                <a:solidFill>
                  <a:srgbClr val="000000"/>
                </a:solidFill>
                <a:latin typeface="Times New Roman" panose="02020603050405020304" pitchFamily="18" charset="0"/>
              </a:rPr>
              <a:t>установ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структурні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підрозділи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органів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держави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посадових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осіб</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державних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органів</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власника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представника</a:t>
            </a:r>
            <a:r>
              <a:rPr lang="ru-RU" dirty="0">
                <a:solidFill>
                  <a:srgbClr val="000000"/>
                </a:solidFill>
                <a:latin typeface="Times New Roman" panose="02020603050405020304" pitchFamily="18" charset="0"/>
              </a:rPr>
              <a:t>, менеджера, </a:t>
            </a:r>
            <a:r>
              <a:rPr lang="ru-RU" dirty="0" err="1">
                <a:solidFill>
                  <a:srgbClr val="000000"/>
                </a:solidFill>
                <a:latin typeface="Times New Roman" panose="02020603050405020304" pitchFamily="18" charset="0"/>
              </a:rPr>
              <a:t>уповноваженого</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власника</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об'єднання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громадян</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кооперативи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органи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самоврядування</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самодіяльні</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організації</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громадян</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України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іноземних</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громадян</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осіб</a:t>
            </a:r>
            <a:r>
              <a:rPr lang="ru-RU" dirty="0">
                <a:solidFill>
                  <a:srgbClr val="000000"/>
                </a:solidFill>
                <a:latin typeface="Times New Roman" panose="02020603050405020304" pitchFamily="18" charset="0"/>
              </a:rPr>
              <a:t> без </a:t>
            </a:r>
            <a:r>
              <a:rPr lang="ru-RU" dirty="0" err="1">
                <a:solidFill>
                  <a:srgbClr val="000000"/>
                </a:solidFill>
                <a:latin typeface="Times New Roman" panose="02020603050405020304" pitchFamily="18" charset="0"/>
              </a:rPr>
              <a:t>громадянства</a:t>
            </a:r>
            <a:r>
              <a:rPr lang="ru-RU" dirty="0">
                <a:solidFill>
                  <a:srgbClr val="000000"/>
                </a:solidFill>
                <a:latin typeface="Times New Roman" panose="02020603050405020304" pitchFamily="18" charset="0"/>
              </a:rPr>
              <a:t>.</a:t>
            </a:r>
          </a:p>
          <a:p>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87389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1250" y="709964"/>
            <a:ext cx="10167206" cy="1256288"/>
          </a:xfrm>
        </p:spPr>
        <p:txBody>
          <a:bodyPr>
            <a:noAutofit/>
          </a:bodyPr>
          <a:lstStyle/>
          <a:p>
            <a:pPr lvl="0" algn="ctr">
              <a:spcBef>
                <a:spcPct val="20000"/>
              </a:spcBef>
              <a:spcAft>
                <a:spcPts val="600"/>
              </a:spcAft>
            </a:pPr>
            <a:r>
              <a:rPr lang="uk-UA" sz="4000" cap="none" dirty="0">
                <a:ln>
                  <a:noFill/>
                </a:ln>
                <a:solidFill>
                  <a:schemeClr val="bg1"/>
                </a:solidFill>
                <a:latin typeface="Times New Roman" panose="02020603050405020304" pitchFamily="18" charset="0"/>
                <a:ea typeface="+mn-ea"/>
                <a:cs typeface="Times New Roman" panose="02020603050405020304" pitchFamily="18" charset="0"/>
              </a:rPr>
              <a:t>Склад адміністративно-правових відносин.</a:t>
            </a:r>
            <a:r>
              <a:rPr lang="uk-UA" sz="4000" cap="none" dirty="0">
                <a:ln>
                  <a:noFill/>
                </a:ln>
                <a:solidFill>
                  <a:prstClr val="black"/>
                </a:solidFill>
                <a:latin typeface="Times New Roman" panose="02020603050405020304" pitchFamily="18" charset="0"/>
                <a:ea typeface="+mn-ea"/>
                <a:cs typeface="Times New Roman" panose="02020603050405020304" pitchFamily="18" charset="0"/>
              </a:rPr>
              <a:t/>
            </a:r>
            <a:br>
              <a:rPr lang="uk-UA" sz="4000" cap="none" dirty="0">
                <a:ln>
                  <a:noFill/>
                </a:ln>
                <a:solidFill>
                  <a:prstClr val="black"/>
                </a:solidFill>
                <a:latin typeface="Times New Roman" panose="02020603050405020304" pitchFamily="18" charset="0"/>
                <a:ea typeface="+mn-ea"/>
                <a:cs typeface="Times New Roman" panose="02020603050405020304" pitchFamily="18" charset="0"/>
              </a:rPr>
            </a:br>
            <a:endParaRPr lang="ru-RU" sz="4000" dirty="0"/>
          </a:p>
        </p:txBody>
      </p:sp>
      <p:sp>
        <p:nvSpPr>
          <p:cNvPr id="3" name="Текст 2"/>
          <p:cNvSpPr>
            <a:spLocks noGrp="1"/>
          </p:cNvSpPr>
          <p:nvPr>
            <p:ph type="body" idx="1"/>
          </p:nvPr>
        </p:nvSpPr>
        <p:spPr>
          <a:xfrm>
            <a:off x="1412495" y="2479647"/>
            <a:ext cx="8524525" cy="2584508"/>
          </a:xfrm>
        </p:spPr>
        <p:txBody>
          <a:bodyPr>
            <a:noAutofit/>
          </a:bodyPr>
          <a:lstStyle/>
          <a:p>
            <a:r>
              <a:rPr lang="uk-UA" sz="2800" dirty="0">
                <a:solidFill>
                  <a:schemeClr val="bg1"/>
                </a:solidFill>
                <a:latin typeface="Times New Roman" panose="02020603050405020304" pitchFamily="18" charset="0"/>
                <a:cs typeface="Times New Roman" panose="02020603050405020304" pitchFamily="18" charset="0"/>
              </a:rPr>
              <a:t>о</a:t>
            </a:r>
            <a:r>
              <a:rPr lang="uk-UA" sz="2800" dirty="0" smtClean="0">
                <a:solidFill>
                  <a:schemeClr val="bg1"/>
                </a:solidFill>
                <a:latin typeface="Times New Roman" panose="02020603050405020304" pitchFamily="18" charset="0"/>
                <a:cs typeface="Times New Roman" panose="02020603050405020304" pitchFamily="18" charset="0"/>
              </a:rPr>
              <a:t>б</a:t>
            </a:r>
            <a:r>
              <a:rPr lang="en-US" sz="2800" dirty="0" smtClean="0">
                <a:solidFill>
                  <a:schemeClr val="bg1"/>
                </a:solidFill>
                <a:latin typeface="Times New Roman" panose="02020603050405020304" pitchFamily="18" charset="0"/>
                <a:cs typeface="Times New Roman" panose="02020603050405020304" pitchFamily="18" charset="0"/>
              </a:rPr>
              <a:t>’</a:t>
            </a:r>
            <a:r>
              <a:rPr lang="uk-UA" sz="2800" dirty="0" err="1" smtClean="0">
                <a:solidFill>
                  <a:schemeClr val="bg1"/>
                </a:solidFill>
                <a:latin typeface="Times New Roman" panose="02020603050405020304" pitchFamily="18" charset="0"/>
                <a:cs typeface="Times New Roman" panose="02020603050405020304" pitchFamily="18" charset="0"/>
              </a:rPr>
              <a:t>єкт</a:t>
            </a:r>
            <a:endParaRPr lang="uk-UA" sz="2800" dirty="0" smtClean="0">
              <a:solidFill>
                <a:schemeClr val="bg1"/>
              </a:solidFill>
              <a:latin typeface="Times New Roman" panose="02020603050405020304" pitchFamily="18" charset="0"/>
              <a:cs typeface="Times New Roman" panose="02020603050405020304" pitchFamily="18" charset="0"/>
            </a:endParaRPr>
          </a:p>
          <a:p>
            <a:r>
              <a:rPr lang="uk-UA" sz="2800" dirty="0" err="1" smtClean="0">
                <a:solidFill>
                  <a:schemeClr val="bg1"/>
                </a:solidFill>
                <a:latin typeface="Times New Roman" panose="02020603050405020304" pitchFamily="18" charset="0"/>
                <a:cs typeface="Times New Roman" panose="02020603050405020304" pitchFamily="18" charset="0"/>
              </a:rPr>
              <a:t>суб</a:t>
            </a:r>
            <a:r>
              <a:rPr lang="en-US" sz="2800" dirty="0" smtClean="0">
                <a:solidFill>
                  <a:prstClr val="black"/>
                </a:solidFill>
                <a:latin typeface="Times New Roman" panose="02020603050405020304" pitchFamily="18" charset="0"/>
                <a:cs typeface="Times New Roman" panose="02020603050405020304" pitchFamily="18" charset="0"/>
              </a:rPr>
              <a:t>’</a:t>
            </a:r>
            <a:r>
              <a:rPr lang="uk-UA" sz="2800" dirty="0" err="1" smtClean="0">
                <a:solidFill>
                  <a:prstClr val="black"/>
                </a:solidFill>
                <a:latin typeface="Times New Roman" panose="02020603050405020304" pitchFamily="18" charset="0"/>
                <a:cs typeface="Times New Roman" panose="02020603050405020304" pitchFamily="18" charset="0"/>
              </a:rPr>
              <a:t>єкт</a:t>
            </a:r>
            <a:endParaRPr lang="uk-UA" sz="2800" dirty="0" smtClean="0">
              <a:solidFill>
                <a:prstClr val="black"/>
              </a:solidFill>
              <a:latin typeface="Times New Roman" panose="02020603050405020304" pitchFamily="18" charset="0"/>
              <a:cs typeface="Times New Roman" panose="02020603050405020304" pitchFamily="18" charset="0"/>
            </a:endParaRPr>
          </a:p>
          <a:p>
            <a:r>
              <a:rPr lang="uk-UA" sz="2800" dirty="0">
                <a:solidFill>
                  <a:prstClr val="black"/>
                </a:solidFill>
                <a:latin typeface="Times New Roman" panose="02020603050405020304" pitchFamily="18" charset="0"/>
                <a:cs typeface="Times New Roman" panose="02020603050405020304" pitchFamily="18" charset="0"/>
              </a:rPr>
              <a:t>ю</a:t>
            </a:r>
            <a:r>
              <a:rPr lang="uk-UA" sz="2800" dirty="0" smtClean="0">
                <a:solidFill>
                  <a:prstClr val="black"/>
                </a:solidFill>
                <a:latin typeface="Times New Roman" panose="02020603050405020304" pitchFamily="18" charset="0"/>
                <a:cs typeface="Times New Roman" panose="02020603050405020304" pitchFamily="18" charset="0"/>
              </a:rPr>
              <a:t>ридичний факт</a:t>
            </a:r>
          </a:p>
          <a:p>
            <a:r>
              <a:rPr lang="uk-UA" sz="2800" dirty="0" smtClean="0">
                <a:solidFill>
                  <a:prstClr val="black"/>
                </a:solidFill>
                <a:latin typeface="Times New Roman" panose="02020603050405020304" pitchFamily="18" charset="0"/>
                <a:cs typeface="Times New Roman" panose="02020603050405020304" pitchFamily="18" charset="0"/>
              </a:rPr>
              <a:t>зміст правових відносин</a:t>
            </a:r>
            <a:endParaRPr lang="ru-RU" sz="2800" dirty="0">
              <a:solidFill>
                <a:schemeClr val="bg1"/>
              </a:solidFill>
              <a:latin typeface="Times New Roman" panose="02020603050405020304" pitchFamily="18" charset="0"/>
              <a:cs typeface="Times New Roman" panose="02020603050405020304" pitchFamily="18" charset="0"/>
            </a:endParaRPr>
          </a:p>
        </p:txBody>
      </p:sp>
      <p:sp>
        <p:nvSpPr>
          <p:cNvPr id="4" name="Блок-схема: узел 3"/>
          <p:cNvSpPr/>
          <p:nvPr/>
        </p:nvSpPr>
        <p:spPr>
          <a:xfrm>
            <a:off x="1108470" y="4615776"/>
            <a:ext cx="186116" cy="18611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Блок-схема: узел 4"/>
          <p:cNvSpPr/>
          <p:nvPr/>
        </p:nvSpPr>
        <p:spPr>
          <a:xfrm>
            <a:off x="1102977" y="2857948"/>
            <a:ext cx="186116" cy="18611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Блок-схема: узел 5"/>
          <p:cNvSpPr/>
          <p:nvPr/>
        </p:nvSpPr>
        <p:spPr>
          <a:xfrm>
            <a:off x="1100954" y="3441138"/>
            <a:ext cx="190162" cy="18611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Блок-схема: узел 6"/>
          <p:cNvSpPr/>
          <p:nvPr/>
        </p:nvSpPr>
        <p:spPr>
          <a:xfrm>
            <a:off x="1100954" y="4024328"/>
            <a:ext cx="190162" cy="18409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9347195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1355413" y="455176"/>
            <a:ext cx="9540511" cy="13999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000" b="0" i="0" dirty="0" err="1" smtClean="0">
                <a:solidFill>
                  <a:schemeClr val="tx1"/>
                </a:solidFill>
                <a:effectLst/>
                <a:latin typeface="Times New Roman" panose="02020603050405020304" pitchFamily="18" charset="0"/>
                <a:cs typeface="Times New Roman" panose="02020603050405020304" pitchFamily="18" charset="0"/>
              </a:rPr>
              <a:t>Об’єкт</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адміністративно-правових</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відносин</a:t>
            </a:r>
            <a:r>
              <a:rPr lang="ru-RU" sz="2000" b="0" i="0" dirty="0" smtClean="0">
                <a:solidFill>
                  <a:schemeClr val="tx1"/>
                </a:solidFill>
                <a:effectLst/>
                <a:latin typeface="Times New Roman" panose="02020603050405020304" pitchFamily="18" charset="0"/>
                <a:cs typeface="Times New Roman" panose="02020603050405020304" pitchFamily="18" charset="0"/>
              </a:rPr>
              <a:t> — </a:t>
            </a:r>
            <a:r>
              <a:rPr lang="ru-RU" sz="2000" b="0" i="0" dirty="0" err="1" smtClean="0">
                <a:solidFill>
                  <a:schemeClr val="tx1"/>
                </a:solidFill>
                <a:effectLst/>
                <a:latin typeface="Times New Roman" panose="02020603050405020304" pitchFamily="18" charset="0"/>
                <a:cs typeface="Times New Roman" panose="02020603050405020304" pitchFamily="18" charset="0"/>
              </a:rPr>
              <a:t>це</a:t>
            </a:r>
            <a:r>
              <a:rPr lang="ru-RU" sz="2000" b="0" i="0" dirty="0" smtClean="0">
                <a:solidFill>
                  <a:schemeClr val="tx1"/>
                </a:solidFill>
                <a:effectLst/>
                <a:latin typeface="Times New Roman" panose="02020603050405020304" pitchFamily="18" charset="0"/>
                <a:cs typeface="Times New Roman" panose="02020603050405020304" pitchFamily="18" charset="0"/>
              </a:rPr>
              <a:t> те, на </a:t>
            </a:r>
            <a:r>
              <a:rPr lang="ru-RU" sz="2000" b="0" i="0" dirty="0" err="1" smtClean="0">
                <a:solidFill>
                  <a:schemeClr val="tx1"/>
                </a:solidFill>
                <a:effectLst/>
                <a:latin typeface="Times New Roman" panose="02020603050405020304" pitchFamily="18" charset="0"/>
                <a:cs typeface="Times New Roman" panose="02020603050405020304" pitchFamily="18" charset="0"/>
              </a:rPr>
              <a:t>що</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спрямовані</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правові</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інтереси</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їх</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учасників</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дія</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бездіяльність</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поведінка</a:t>
            </a:r>
            <a:r>
              <a:rPr lang="ru-RU" sz="2000" b="0" i="0" dirty="0" smtClean="0">
                <a:solidFill>
                  <a:schemeClr val="tx1"/>
                </a:solidFill>
                <a:effectLst/>
                <a:latin typeface="Times New Roman" panose="02020603050405020304" pitchFamily="18" charset="0"/>
                <a:cs typeface="Times New Roman" panose="02020603050405020304" pitchFamily="18" charset="0"/>
              </a:rPr>
              <a:t>). Вони </a:t>
            </a:r>
            <a:r>
              <a:rPr lang="ru-RU" sz="2000" b="0" i="0" dirty="0" err="1" smtClean="0">
                <a:solidFill>
                  <a:schemeClr val="tx1"/>
                </a:solidFill>
                <a:effectLst/>
                <a:latin typeface="Times New Roman" panose="02020603050405020304" pitchFamily="18" charset="0"/>
                <a:cs typeface="Times New Roman" panose="02020603050405020304" pitchFamily="18" charset="0"/>
              </a:rPr>
              <a:t>можуть</a:t>
            </a:r>
            <a:r>
              <a:rPr lang="ru-RU" sz="2000" b="0" i="0" dirty="0" smtClean="0">
                <a:solidFill>
                  <a:schemeClr val="tx1"/>
                </a:solidFill>
                <a:effectLst/>
                <a:latin typeface="Times New Roman" panose="02020603050405020304" pitchFamily="18" charset="0"/>
                <a:cs typeface="Times New Roman" panose="02020603050405020304" pitchFamily="18" charset="0"/>
              </a:rPr>
              <a:t> бути </a:t>
            </a:r>
            <a:r>
              <a:rPr lang="ru-RU" sz="2000" b="0" i="0" dirty="0" err="1" smtClean="0">
                <a:solidFill>
                  <a:schemeClr val="tx1"/>
                </a:solidFill>
                <a:effectLst/>
                <a:latin typeface="Times New Roman" panose="02020603050405020304" pitchFamily="18" charset="0"/>
                <a:cs typeface="Times New Roman" panose="02020603050405020304" pitchFamily="18" charset="0"/>
              </a:rPr>
              <a:t>матеріального</a:t>
            </a:r>
            <a:r>
              <a:rPr lang="ru-RU" sz="2000" b="0" i="0" dirty="0" smtClean="0">
                <a:solidFill>
                  <a:schemeClr val="tx1"/>
                </a:solidFill>
                <a:effectLst/>
                <a:latin typeface="Times New Roman" panose="02020603050405020304" pitchFamily="18" charset="0"/>
                <a:cs typeface="Times New Roman" panose="02020603050405020304" pitchFamily="18" charset="0"/>
              </a:rPr>
              <a:t> та </a:t>
            </a:r>
            <a:r>
              <a:rPr lang="ru-RU" sz="2000" b="0" i="0" dirty="0" err="1" smtClean="0">
                <a:solidFill>
                  <a:schemeClr val="tx1"/>
                </a:solidFill>
                <a:effectLst/>
                <a:latin typeface="Times New Roman" panose="02020603050405020304" pitchFamily="18" charset="0"/>
                <a:cs typeface="Times New Roman" panose="02020603050405020304" pitchFamily="18" charset="0"/>
              </a:rPr>
              <a:t>нематеріального</a:t>
            </a:r>
            <a:r>
              <a:rPr lang="ru-RU" sz="2000" b="0" i="0" dirty="0" smtClean="0">
                <a:solidFill>
                  <a:schemeClr val="tx1"/>
                </a:solidFill>
                <a:effectLst/>
                <a:latin typeface="Times New Roman" panose="02020603050405020304" pitchFamily="18" charset="0"/>
                <a:cs typeface="Times New Roman" panose="02020603050405020304" pitchFamily="18" charset="0"/>
              </a:rPr>
              <a:t> характеру (</a:t>
            </a:r>
            <a:r>
              <a:rPr lang="ru-RU" sz="2000" b="0" i="0" dirty="0" err="1" smtClean="0">
                <a:solidFill>
                  <a:schemeClr val="tx1"/>
                </a:solidFill>
                <a:effectLst/>
                <a:latin typeface="Times New Roman" panose="02020603050405020304" pitchFamily="18" charset="0"/>
                <a:cs typeface="Times New Roman" panose="02020603050405020304" pitchFamily="18" charset="0"/>
              </a:rPr>
              <a:t>здоров’я</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моральний</a:t>
            </a:r>
            <a:r>
              <a:rPr lang="ru-RU" sz="2000" b="0" i="0" dirty="0" smtClean="0">
                <a:solidFill>
                  <a:schemeClr val="tx1"/>
                </a:solidFill>
                <a:effectLst/>
                <a:latin typeface="Times New Roman" panose="02020603050405020304" pitchFamily="18" charset="0"/>
                <a:cs typeface="Times New Roman" panose="02020603050405020304" pitchFamily="18" charset="0"/>
              </a:rPr>
              <a:t> стан </a:t>
            </a:r>
            <a:r>
              <a:rPr lang="ru-RU" sz="2000" b="0" i="0" dirty="0" err="1" smtClean="0">
                <a:solidFill>
                  <a:schemeClr val="tx1"/>
                </a:solidFill>
                <a:effectLst/>
                <a:latin typeface="Times New Roman" panose="02020603050405020304" pitchFamily="18" charset="0"/>
                <a:cs typeface="Times New Roman" panose="02020603050405020304" pitchFamily="18" charset="0"/>
              </a:rPr>
              <a:t>тощо</a:t>
            </a:r>
            <a:r>
              <a:rPr lang="ru-RU" sz="2000" b="0" i="0" dirty="0" smtClean="0">
                <a:solidFill>
                  <a:schemeClr val="tx1"/>
                </a:solidFill>
                <a:effectLst/>
                <a:latin typeface="Times New Roman" panose="02020603050405020304" pitchFamily="18" charset="0"/>
                <a:cs typeface="Times New Roman" panose="02020603050405020304" pitchFamily="18" charset="0"/>
              </a:rPr>
              <a:t>).</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3" name="Скругленный прямоугольник 2"/>
          <p:cNvSpPr/>
          <p:nvPr/>
        </p:nvSpPr>
        <p:spPr>
          <a:xfrm>
            <a:off x="1019594" y="2140847"/>
            <a:ext cx="10212148" cy="14080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000" b="0" i="0" dirty="0" err="1" smtClean="0">
                <a:solidFill>
                  <a:schemeClr val="tx1"/>
                </a:solidFill>
                <a:effectLst/>
                <a:latin typeface="Times New Roman" panose="02020603050405020304" pitchFamily="18" charset="0"/>
                <a:cs typeface="Times New Roman" panose="02020603050405020304" pitchFamily="18" charset="0"/>
              </a:rPr>
              <a:t>Суб’єктами</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адміністративно-правових</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відносин</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виступають</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державні</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органи</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управління</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їх</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посадові</a:t>
            </a:r>
            <a:r>
              <a:rPr lang="ru-RU" sz="2000" b="0" i="0" dirty="0" smtClean="0">
                <a:solidFill>
                  <a:schemeClr val="tx1"/>
                </a:solidFill>
                <a:effectLst/>
                <a:latin typeface="Times New Roman" panose="02020603050405020304" pitchFamily="18" charset="0"/>
                <a:cs typeface="Times New Roman" panose="02020603050405020304" pitchFamily="18" charset="0"/>
              </a:rPr>
              <a:t> особи, </a:t>
            </a:r>
            <a:r>
              <a:rPr lang="ru-RU" sz="2000" b="0" i="0" dirty="0" err="1" smtClean="0">
                <a:solidFill>
                  <a:schemeClr val="tx1"/>
                </a:solidFill>
                <a:effectLst/>
                <a:latin typeface="Times New Roman" panose="02020603050405020304" pitchFamily="18" charset="0"/>
                <a:cs typeface="Times New Roman" panose="02020603050405020304" pitchFamily="18" charset="0"/>
              </a:rPr>
              <a:t>недержавні</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господарські</a:t>
            </a:r>
            <a:r>
              <a:rPr lang="ru-RU" sz="2000" b="0" i="0" dirty="0" smtClean="0">
                <a:solidFill>
                  <a:schemeClr val="tx1"/>
                </a:solidFill>
                <a:effectLst/>
                <a:latin typeface="Times New Roman" panose="02020603050405020304" pitchFamily="18" charset="0"/>
                <a:cs typeface="Times New Roman" panose="02020603050405020304" pitchFamily="18" charset="0"/>
              </a:rPr>
              <a:t> й </a:t>
            </a:r>
            <a:r>
              <a:rPr lang="ru-RU" sz="2000" b="0" i="0" dirty="0" err="1" smtClean="0">
                <a:solidFill>
                  <a:schemeClr val="tx1"/>
                </a:solidFill>
                <a:effectLst/>
                <a:latin typeface="Times New Roman" panose="02020603050405020304" pitchFamily="18" charset="0"/>
                <a:cs typeface="Times New Roman" panose="02020603050405020304" pitchFamily="18" charset="0"/>
              </a:rPr>
              <a:t>соціально-культурні</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об’єднання</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підприємства</a:t>
            </a:r>
            <a:r>
              <a:rPr lang="ru-RU" sz="2000" b="0" i="0" dirty="0" smtClean="0">
                <a:solidFill>
                  <a:schemeClr val="tx1"/>
                </a:solidFill>
                <a:effectLst/>
                <a:latin typeface="Times New Roman" panose="02020603050405020304" pitchFamily="18" charset="0"/>
                <a:cs typeface="Times New Roman" panose="02020603050405020304" pitchFamily="18" charset="0"/>
              </a:rPr>
              <a:t>, установи та </a:t>
            </a:r>
            <a:r>
              <a:rPr lang="ru-RU" sz="2000" b="0" i="0" dirty="0" err="1" smtClean="0">
                <a:solidFill>
                  <a:schemeClr val="tx1"/>
                </a:solidFill>
                <a:effectLst/>
                <a:latin typeface="Times New Roman" panose="02020603050405020304" pitchFamily="18" charset="0"/>
                <a:cs typeface="Times New Roman" panose="02020603050405020304" pitchFamily="18" charset="0"/>
              </a:rPr>
              <a:t>громадські</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організації</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об’єднання</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різних</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рівнів</a:t>
            </a:r>
            <a:r>
              <a:rPr lang="ru-RU" sz="2000" b="0" i="0" dirty="0" smtClean="0">
                <a:solidFill>
                  <a:schemeClr val="tx1"/>
                </a:solidFill>
                <a:effectLst/>
                <a:latin typeface="Times New Roman" panose="02020603050405020304" pitchFamily="18" charset="0"/>
                <a:cs typeface="Times New Roman" panose="02020603050405020304" pitchFamily="18" charset="0"/>
              </a:rPr>
              <a:t> та </a:t>
            </a:r>
            <a:r>
              <a:rPr lang="ru-RU" sz="2000" b="0" i="0" dirty="0" err="1" smtClean="0">
                <a:solidFill>
                  <a:schemeClr val="tx1"/>
                </a:solidFill>
                <a:effectLst/>
                <a:latin typeface="Times New Roman" panose="02020603050405020304" pitchFamily="18" charset="0"/>
                <a:cs typeface="Times New Roman" panose="02020603050405020304" pitchFamily="18" charset="0"/>
              </a:rPr>
              <a:t>фізичні</a:t>
            </a:r>
            <a:r>
              <a:rPr lang="ru-RU" sz="2000" b="0" i="0" dirty="0" smtClean="0">
                <a:solidFill>
                  <a:schemeClr val="tx1"/>
                </a:solidFill>
                <a:effectLst/>
                <a:latin typeface="Times New Roman" panose="02020603050405020304" pitchFamily="18" charset="0"/>
                <a:cs typeface="Times New Roman" panose="02020603050405020304" pitchFamily="18" charset="0"/>
              </a:rPr>
              <a:t> особи (</a:t>
            </a:r>
            <a:r>
              <a:rPr lang="ru-RU" sz="2000" b="0" i="0" dirty="0" err="1" smtClean="0">
                <a:solidFill>
                  <a:schemeClr val="tx1"/>
                </a:solidFill>
                <a:effectLst/>
                <a:latin typeface="Times New Roman" panose="02020603050405020304" pitchFamily="18" charset="0"/>
                <a:cs typeface="Times New Roman" panose="02020603050405020304" pitchFamily="18" charset="0"/>
              </a:rPr>
              <a:t>громадяни</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іноземці</a:t>
            </a:r>
            <a:r>
              <a:rPr lang="ru-RU" sz="2000" b="0" i="0" dirty="0" smtClean="0">
                <a:solidFill>
                  <a:schemeClr val="tx1"/>
                </a:solidFill>
                <a:effectLst/>
                <a:latin typeface="Times New Roman" panose="02020603050405020304" pitchFamily="18" charset="0"/>
                <a:cs typeface="Times New Roman" panose="02020603050405020304" pitchFamily="18" charset="0"/>
              </a:rPr>
              <a:t> та особи без </a:t>
            </a:r>
            <a:r>
              <a:rPr lang="ru-RU" sz="2000" b="0" i="0" dirty="0" err="1" smtClean="0">
                <a:solidFill>
                  <a:schemeClr val="tx1"/>
                </a:solidFill>
                <a:effectLst/>
                <a:latin typeface="Times New Roman" panose="02020603050405020304" pitchFamily="18" charset="0"/>
                <a:cs typeface="Times New Roman" panose="02020603050405020304" pitchFamily="18" charset="0"/>
              </a:rPr>
              <a:t>громадянства</a:t>
            </a:r>
            <a:r>
              <a:rPr lang="ru-RU" sz="2000" b="0" i="0" dirty="0" smtClean="0">
                <a:solidFill>
                  <a:schemeClr val="tx1"/>
                </a:solidFill>
                <a:effectLst/>
                <a:latin typeface="Times New Roman" panose="02020603050405020304" pitchFamily="18" charset="0"/>
                <a:cs typeface="Times New Roman" panose="02020603050405020304" pitchFamily="18" charset="0"/>
              </a:rPr>
              <a:t>).</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4" name="Скругленный прямоугольник 3"/>
          <p:cNvSpPr/>
          <p:nvPr/>
        </p:nvSpPr>
        <p:spPr>
          <a:xfrm>
            <a:off x="2184846" y="3834609"/>
            <a:ext cx="7881644" cy="13473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000" b="0" i="0" dirty="0" smtClean="0">
                <a:solidFill>
                  <a:schemeClr val="tx1"/>
                </a:solidFill>
                <a:effectLst/>
                <a:latin typeface="Times New Roman" panose="02020603050405020304" pitchFamily="18" charset="0"/>
                <a:cs typeface="Times New Roman" panose="02020603050405020304" pitchFamily="18" charset="0"/>
              </a:rPr>
              <a:t>Основою </a:t>
            </a:r>
            <a:r>
              <a:rPr lang="ru-RU" sz="2000" b="0" i="0" dirty="0" err="1" smtClean="0">
                <a:solidFill>
                  <a:schemeClr val="tx1"/>
                </a:solidFill>
                <a:effectLst/>
                <a:latin typeface="Times New Roman" panose="02020603050405020304" pitchFamily="18" charset="0"/>
                <a:cs typeface="Times New Roman" panose="02020603050405020304" pitchFamily="18" charset="0"/>
              </a:rPr>
              <a:t>виникнення</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зміни</a:t>
            </a:r>
            <a:r>
              <a:rPr lang="ru-RU" sz="2000" b="0" i="0" dirty="0" smtClean="0">
                <a:solidFill>
                  <a:schemeClr val="tx1"/>
                </a:solidFill>
                <a:effectLst/>
                <a:latin typeface="Times New Roman" panose="02020603050405020304" pitchFamily="18" charset="0"/>
                <a:cs typeface="Times New Roman" panose="02020603050405020304" pitchFamily="18" charset="0"/>
              </a:rPr>
              <a:t> та </a:t>
            </a:r>
            <a:r>
              <a:rPr lang="ru-RU" sz="2000" b="0" i="0" dirty="0" err="1" smtClean="0">
                <a:solidFill>
                  <a:schemeClr val="tx1"/>
                </a:solidFill>
                <a:effectLst/>
                <a:latin typeface="Times New Roman" panose="02020603050405020304" pitchFamily="18" charset="0"/>
                <a:cs typeface="Times New Roman" panose="02020603050405020304" pitchFamily="18" charset="0"/>
              </a:rPr>
              <a:t>припинення</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адміністративно-правових</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відносин</a:t>
            </a:r>
            <a:r>
              <a:rPr lang="ru-RU" sz="2000" b="0" i="0" dirty="0" smtClean="0">
                <a:solidFill>
                  <a:schemeClr val="tx1"/>
                </a:solidFill>
                <a:effectLst/>
                <a:latin typeface="Times New Roman" panose="02020603050405020304" pitchFamily="18" charset="0"/>
                <a:cs typeface="Times New Roman" panose="02020603050405020304" pitchFamily="18" charset="0"/>
              </a:rPr>
              <a:t> є </a:t>
            </a:r>
            <a:r>
              <a:rPr lang="ru-RU" sz="2000" b="0" i="0" dirty="0" err="1" smtClean="0">
                <a:solidFill>
                  <a:schemeClr val="tx1"/>
                </a:solidFill>
                <a:effectLst/>
                <a:latin typeface="Times New Roman" panose="02020603050405020304" pitchFamily="18" charset="0"/>
                <a:cs typeface="Times New Roman" panose="02020603050405020304" pitchFamily="18" charset="0"/>
              </a:rPr>
              <a:t>юридичні</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факти</a:t>
            </a:r>
            <a:r>
              <a:rPr lang="ru-RU" sz="2000" b="0" i="0" dirty="0" smtClean="0">
                <a:solidFill>
                  <a:schemeClr val="tx1"/>
                </a:solidFill>
                <a:effectLst/>
                <a:latin typeface="Times New Roman" panose="02020603050405020304" pitchFamily="18" charset="0"/>
                <a:cs typeface="Times New Roman" panose="02020603050405020304" pitchFamily="18" charset="0"/>
              </a:rPr>
              <a:t> — </a:t>
            </a:r>
            <a:r>
              <a:rPr lang="ru-RU" sz="2000" b="0" i="0" dirty="0" err="1" smtClean="0">
                <a:solidFill>
                  <a:schemeClr val="tx1"/>
                </a:solidFill>
                <a:effectLst/>
                <a:latin typeface="Times New Roman" panose="02020603050405020304" pitchFamily="18" charset="0"/>
                <a:cs typeface="Times New Roman" panose="02020603050405020304" pitchFamily="18" charset="0"/>
              </a:rPr>
              <a:t>відповідні</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дії</a:t>
            </a:r>
            <a:r>
              <a:rPr lang="ru-RU" sz="2000" b="0" i="0" dirty="0" smtClean="0">
                <a:solidFill>
                  <a:schemeClr val="tx1"/>
                </a:solidFill>
                <a:effectLst/>
                <a:latin typeface="Times New Roman" panose="02020603050405020304" pitchFamily="18" charset="0"/>
                <a:cs typeface="Times New Roman" panose="02020603050405020304" pitchFamily="18" charset="0"/>
              </a:rPr>
              <a:t> та </a:t>
            </a:r>
            <a:r>
              <a:rPr lang="ru-RU" sz="2000" b="0" i="0" dirty="0" err="1" smtClean="0">
                <a:solidFill>
                  <a:schemeClr val="tx1"/>
                </a:solidFill>
                <a:effectLst/>
                <a:latin typeface="Times New Roman" panose="02020603050405020304" pitchFamily="18" charset="0"/>
                <a:cs typeface="Times New Roman" panose="02020603050405020304" pitchFamily="18" charset="0"/>
              </a:rPr>
              <a:t>події</a:t>
            </a:r>
            <a:r>
              <a:rPr lang="ru-RU" sz="2000" b="0" i="0" dirty="0" smtClean="0">
                <a:solidFill>
                  <a:schemeClr val="tx1"/>
                </a:solidFill>
                <a:effectLst/>
                <a:latin typeface="Times New Roman" panose="02020603050405020304" pitchFamily="18" charset="0"/>
                <a:cs typeface="Times New Roman" panose="02020603050405020304" pitchFamily="18" charset="0"/>
              </a:rPr>
              <a:t> у </a:t>
            </a:r>
            <a:r>
              <a:rPr lang="ru-RU" sz="2000" b="0" i="0" dirty="0" err="1" smtClean="0">
                <a:solidFill>
                  <a:schemeClr val="tx1"/>
                </a:solidFill>
                <a:effectLst/>
                <a:latin typeface="Times New Roman" panose="02020603050405020304" pitchFamily="18" charset="0"/>
                <a:cs typeface="Times New Roman" panose="02020603050405020304" pitchFamily="18" charset="0"/>
              </a:rPr>
              <a:t>сфері</a:t>
            </a:r>
            <a:r>
              <a:rPr lang="ru-RU" sz="2000" b="0" i="0" dirty="0" smtClean="0">
                <a:solidFill>
                  <a:schemeClr val="tx1"/>
                </a:solidFill>
                <a:effectLst/>
                <a:latin typeface="Times New Roman" panose="02020603050405020304" pitchFamily="18" charset="0"/>
                <a:cs typeface="Times New Roman" panose="02020603050405020304" pitchFamily="18" charset="0"/>
              </a:rPr>
              <a:t> державного </a:t>
            </a:r>
            <a:r>
              <a:rPr lang="ru-RU" sz="2000" b="0" i="0" dirty="0" err="1" smtClean="0">
                <a:solidFill>
                  <a:schemeClr val="tx1"/>
                </a:solidFill>
                <a:effectLst/>
                <a:latin typeface="Times New Roman" panose="02020603050405020304" pitchFamily="18" charset="0"/>
                <a:cs typeface="Times New Roman" panose="02020603050405020304" pitchFamily="18" charset="0"/>
              </a:rPr>
              <a:t>управління</a:t>
            </a:r>
            <a:r>
              <a:rPr lang="ru-RU" sz="2000" b="0" i="0" dirty="0" smtClean="0">
                <a:solidFill>
                  <a:schemeClr val="tx1"/>
                </a:solidFill>
                <a:effectLst/>
                <a:latin typeface="Times New Roman" panose="02020603050405020304" pitchFamily="18" charset="0"/>
                <a:cs typeface="Times New Roman" panose="02020603050405020304" pitchFamily="18" charset="0"/>
              </a:rPr>
              <a:t>.</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5" name="Скругленный прямоугольник 4"/>
          <p:cNvSpPr/>
          <p:nvPr/>
        </p:nvSpPr>
        <p:spPr>
          <a:xfrm>
            <a:off x="2811980" y="5467682"/>
            <a:ext cx="6789218" cy="12057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000" b="0" i="0" dirty="0" err="1" smtClean="0">
                <a:solidFill>
                  <a:schemeClr val="tx1"/>
                </a:solidFill>
                <a:effectLst/>
                <a:latin typeface="Times New Roman" panose="02020603050405020304" pitchFamily="18" charset="0"/>
                <a:cs typeface="Times New Roman" panose="02020603050405020304" pitchFamily="18" charset="0"/>
              </a:rPr>
              <a:t>Зміст</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адміністративно-правових</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відносин</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включає</a:t>
            </a:r>
            <a:r>
              <a:rPr lang="ru-RU" sz="2000" b="0" i="0" dirty="0" smtClean="0">
                <a:solidFill>
                  <a:schemeClr val="tx1"/>
                </a:solidFill>
                <a:effectLst/>
                <a:latin typeface="Times New Roman" panose="02020603050405020304" pitchFamily="18" charset="0"/>
                <a:cs typeface="Times New Roman" panose="02020603050405020304" pitchFamily="18" charset="0"/>
              </a:rPr>
              <a:t> права, </a:t>
            </a:r>
            <a:r>
              <a:rPr lang="ru-RU" sz="2000" b="0" i="0" dirty="0" err="1" smtClean="0">
                <a:solidFill>
                  <a:schemeClr val="tx1"/>
                </a:solidFill>
                <a:effectLst/>
                <a:latin typeface="Times New Roman" panose="02020603050405020304" pitchFamily="18" charset="0"/>
                <a:cs typeface="Times New Roman" panose="02020603050405020304" pitchFamily="18" charset="0"/>
              </a:rPr>
              <a:t>обов’язки</a:t>
            </a:r>
            <a:r>
              <a:rPr lang="ru-RU" sz="2000" b="0" i="0" dirty="0" smtClean="0">
                <a:solidFill>
                  <a:schemeClr val="tx1"/>
                </a:solidFill>
                <a:effectLst/>
                <a:latin typeface="Times New Roman" panose="02020603050405020304" pitchFamily="18" charset="0"/>
                <a:cs typeface="Times New Roman" panose="02020603050405020304" pitchFamily="18" charset="0"/>
              </a:rPr>
              <a:t> та </a:t>
            </a:r>
            <a:r>
              <a:rPr lang="ru-RU" sz="2000" b="0" i="0" dirty="0" err="1" smtClean="0">
                <a:solidFill>
                  <a:schemeClr val="tx1"/>
                </a:solidFill>
                <a:effectLst/>
                <a:latin typeface="Times New Roman" panose="02020603050405020304" pitchFamily="18" charset="0"/>
                <a:cs typeface="Times New Roman" panose="02020603050405020304" pitchFamily="18" charset="0"/>
              </a:rPr>
              <a:t>законні</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інтереси</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їх</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учасників</a:t>
            </a:r>
            <a:r>
              <a:rPr lang="ru-RU" sz="2000" b="0" i="0" dirty="0" smtClean="0">
                <a:solidFill>
                  <a:schemeClr val="tx1"/>
                </a:solidFill>
                <a:effectLst/>
                <a:latin typeface="Times New Roman" panose="02020603050405020304" pitchFamily="18" charset="0"/>
                <a:cs typeface="Times New Roman" panose="02020603050405020304" pitchFamily="18" charset="0"/>
              </a:rPr>
              <a:t>.</a:t>
            </a:r>
            <a:endParaRPr lang="ru-RU"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24380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02697" y="62714"/>
            <a:ext cx="10652729" cy="1232012"/>
          </a:xfrm>
        </p:spPr>
        <p:txBody>
          <a:bodyPr>
            <a:normAutofit/>
          </a:bodyPr>
          <a:lstStyle/>
          <a:p>
            <a:pPr algn="ctr"/>
            <a:r>
              <a:rPr lang="uk-UA" sz="3600" cap="none" dirty="0">
                <a:ln>
                  <a:noFill/>
                </a:ln>
                <a:solidFill>
                  <a:prstClr val="black"/>
                </a:solidFill>
                <a:latin typeface="Times New Roman" panose="02020603050405020304" pitchFamily="18" charset="0"/>
                <a:ea typeface="+mn-ea"/>
                <a:cs typeface="Times New Roman" panose="02020603050405020304" pitchFamily="18" charset="0"/>
              </a:rPr>
              <a:t>Особливості адміністративно-правових відносин.</a:t>
            </a:r>
            <a:endParaRPr lang="ru-RU" sz="3600" dirty="0"/>
          </a:p>
        </p:txBody>
      </p:sp>
      <p:sp>
        <p:nvSpPr>
          <p:cNvPr id="4" name="Текст 3"/>
          <p:cNvSpPr>
            <a:spLocks noGrp="1"/>
          </p:cNvSpPr>
          <p:nvPr>
            <p:ph type="body" idx="1"/>
          </p:nvPr>
        </p:nvSpPr>
        <p:spPr>
          <a:xfrm>
            <a:off x="425265" y="1747879"/>
            <a:ext cx="11267726" cy="4547725"/>
          </a:xfrm>
        </p:spPr>
        <p:txBody>
          <a:bodyPr>
            <a:noAutofit/>
          </a:bodyPr>
          <a:lstStyle/>
          <a:p>
            <a:pPr algn="just"/>
            <a:r>
              <a:rPr lang="ru-RU" dirty="0">
                <a:solidFill>
                  <a:schemeClr val="accent6">
                    <a:lumMod val="75000"/>
                  </a:schemeClr>
                </a:solidFill>
                <a:latin typeface="Times New Roman" panose="02020603050405020304" pitchFamily="18" charset="0"/>
                <a:cs typeface="Times New Roman" panose="02020603050405020304" pitchFamily="18" charset="0"/>
              </a:rPr>
              <a:t>1.</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Зазначені</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суспільні</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відносини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являють</a:t>
            </a:r>
            <a:r>
              <a:rPr lang="ru-RU" dirty="0">
                <a:solidFill>
                  <a:schemeClr val="bg1"/>
                </a:solidFill>
                <a:latin typeface="Times New Roman" panose="02020603050405020304" pitchFamily="18" charset="0"/>
                <a:cs typeface="Times New Roman" panose="02020603050405020304" pitchFamily="18" charset="0"/>
              </a:rPr>
              <a:t> собою </a:t>
            </a:r>
            <a:r>
              <a:rPr lang="ru-RU" dirty="0" err="1">
                <a:solidFill>
                  <a:schemeClr val="bg1"/>
                </a:solidFill>
                <a:latin typeface="Times New Roman" panose="02020603050405020304" pitchFamily="18" charset="0"/>
                <a:cs typeface="Times New Roman" panose="02020603050405020304" pitchFamily="18" charset="0"/>
              </a:rPr>
              <a:t>правову</a:t>
            </a:r>
            <a:r>
              <a:rPr lang="ru-RU" dirty="0">
                <a:solidFill>
                  <a:schemeClr val="bg1"/>
                </a:solidFill>
                <a:latin typeface="Times New Roman" panose="02020603050405020304" pitchFamily="18" charset="0"/>
                <a:cs typeface="Times New Roman" panose="02020603050405020304" pitchFamily="18" charset="0"/>
              </a:rPr>
              <a:t> форму </a:t>
            </a:r>
            <a:r>
              <a:rPr lang="ru-RU" dirty="0" err="1">
                <a:solidFill>
                  <a:schemeClr val="bg1"/>
                </a:solidFill>
                <a:latin typeface="Times New Roman" panose="02020603050405020304" pitchFamily="18" charset="0"/>
                <a:cs typeface="Times New Roman" panose="02020603050405020304" pitchFamily="18" charset="0"/>
              </a:rPr>
              <a:t>управлінських</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відносин</a:t>
            </a:r>
            <a:r>
              <a:rPr lang="ru-RU" dirty="0">
                <a:solidFill>
                  <a:schemeClr val="bg1"/>
                </a:solidFill>
                <a:latin typeface="Times New Roman" panose="02020603050405020304" pitchFamily="18" charset="0"/>
                <a:cs typeface="Times New Roman" panose="02020603050405020304" pitchFamily="18" charset="0"/>
              </a:rPr>
              <a:t> і </a:t>
            </a:r>
            <a:r>
              <a:rPr lang="ru-RU" dirty="0" err="1">
                <a:solidFill>
                  <a:schemeClr val="bg1"/>
                </a:solidFill>
                <a:latin typeface="Times New Roman" panose="02020603050405020304" pitchFamily="18" charset="0"/>
                <a:cs typeface="Times New Roman" panose="02020603050405020304" pitchFamily="18" charset="0"/>
              </a:rPr>
              <a:t>носять</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організаційний</a:t>
            </a:r>
            <a:r>
              <a:rPr lang="ru-RU" dirty="0">
                <a:solidFill>
                  <a:schemeClr val="bg1"/>
                </a:solidFill>
                <a:latin typeface="Times New Roman" panose="02020603050405020304" pitchFamily="18" charset="0"/>
                <a:cs typeface="Times New Roman" panose="02020603050405020304" pitchFamily="18" charset="0"/>
              </a:rPr>
              <a:t> характер, </a:t>
            </a:r>
            <a:r>
              <a:rPr lang="ru-RU" dirty="0" err="1">
                <a:solidFill>
                  <a:schemeClr val="bg1"/>
                </a:solidFill>
                <a:latin typeface="Times New Roman" panose="02020603050405020304" pitchFamily="18" charset="0"/>
                <a:cs typeface="Times New Roman" panose="02020603050405020304" pitchFamily="18" charset="0"/>
              </a:rPr>
              <a:t>що</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зумовлено</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організаційною</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сутністю</a:t>
            </a:r>
            <a:r>
              <a:rPr lang="ru-RU" dirty="0">
                <a:solidFill>
                  <a:schemeClr val="bg1"/>
                </a:solidFill>
                <a:latin typeface="Times New Roman" panose="02020603050405020304" pitchFamily="18" charset="0"/>
                <a:cs typeface="Times New Roman" panose="02020603050405020304" pitchFamily="18" charset="0"/>
              </a:rPr>
              <a:t> державного </a:t>
            </a:r>
            <a:r>
              <a:rPr lang="ru-RU" dirty="0" err="1">
                <a:solidFill>
                  <a:schemeClr val="bg1"/>
                </a:solidFill>
                <a:latin typeface="Times New Roman" panose="02020603050405020304" pitchFamily="18" charset="0"/>
                <a:cs typeface="Times New Roman" panose="02020603050405020304" pitchFamily="18" charset="0"/>
              </a:rPr>
              <a:t>управління</a:t>
            </a:r>
            <a:r>
              <a:rPr lang="ru-RU" dirty="0">
                <a:solidFill>
                  <a:schemeClr val="bg1"/>
                </a:solidFill>
                <a:latin typeface="Times New Roman" panose="02020603050405020304" pitchFamily="18" charset="0"/>
                <a:cs typeface="Times New Roman" panose="02020603050405020304" pitchFamily="18" charset="0"/>
              </a:rPr>
              <a:t>.</a:t>
            </a:r>
          </a:p>
          <a:p>
            <a:pPr algn="just"/>
            <a:r>
              <a:rPr lang="ru-RU" dirty="0">
                <a:solidFill>
                  <a:schemeClr val="accent6">
                    <a:lumMod val="75000"/>
                  </a:schemeClr>
                </a:solidFill>
                <a:latin typeface="Times New Roman" panose="02020603050405020304" pitchFamily="18" charset="0"/>
                <a:cs typeface="Times New Roman" panose="02020603050405020304" pitchFamily="18" charset="0"/>
              </a:rPr>
              <a:t>2.</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Обов’язковими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суб’єктами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адміністративно-правових</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відносин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виступають</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органи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управління</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які</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наділені</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відповідними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юридично-владними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повноваженнями</a:t>
            </a:r>
            <a:r>
              <a:rPr lang="ru-RU" dirty="0">
                <a:solidFill>
                  <a:schemeClr val="bg1"/>
                </a:solidFill>
                <a:latin typeface="Times New Roman" panose="02020603050405020304" pitchFamily="18" charset="0"/>
                <a:cs typeface="Times New Roman" panose="02020603050405020304" pitchFamily="18" charset="0"/>
              </a:rPr>
              <a:t>.</a:t>
            </a:r>
          </a:p>
          <a:p>
            <a:pPr algn="just"/>
            <a:r>
              <a:rPr lang="ru-RU" dirty="0">
                <a:solidFill>
                  <a:schemeClr val="accent6">
                    <a:lumMod val="75000"/>
                  </a:schemeClr>
                </a:solidFill>
                <a:latin typeface="Times New Roman" panose="02020603050405020304" pitchFamily="18" charset="0"/>
                <a:cs typeface="Times New Roman" panose="02020603050405020304" pitchFamily="18" charset="0"/>
              </a:rPr>
              <a:t>3.</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Адміністративно-правові</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відносини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виникають</a:t>
            </a:r>
            <a:r>
              <a:rPr lang="ru-RU" dirty="0">
                <a:solidFill>
                  <a:schemeClr val="bg1"/>
                </a:solidFill>
                <a:latin typeface="Times New Roman" panose="02020603050405020304" pitchFamily="18" charset="0"/>
                <a:cs typeface="Times New Roman" panose="02020603050405020304" pitchFamily="18" charset="0"/>
              </a:rPr>
              <a:t> за </a:t>
            </a:r>
            <a:r>
              <a:rPr lang="ru-RU" dirty="0" err="1">
                <a:solidFill>
                  <a:schemeClr val="bg1"/>
                </a:solidFill>
                <a:latin typeface="Times New Roman" panose="02020603050405020304" pitchFamily="18" charset="0"/>
                <a:cs typeface="Times New Roman" panose="02020603050405020304" pitchFamily="18" charset="0"/>
              </a:rPr>
              <a:t>ініціативи</a:t>
            </a:r>
            <a:r>
              <a:rPr lang="ru-RU" dirty="0">
                <a:solidFill>
                  <a:schemeClr val="bg1"/>
                </a:solidFill>
                <a:latin typeface="Times New Roman" panose="02020603050405020304" pitchFamily="18" charset="0"/>
                <a:cs typeface="Times New Roman" panose="02020603050405020304" pitchFamily="18" charset="0"/>
              </a:rPr>
              <a:t> будь-кого з </a:t>
            </a:r>
            <a:r>
              <a:rPr lang="ru-RU" dirty="0" err="1">
                <a:solidFill>
                  <a:schemeClr val="bg1"/>
                </a:solidFill>
                <a:latin typeface="Times New Roman" panose="02020603050405020304" pitchFamily="18" charset="0"/>
                <a:cs typeface="Times New Roman" panose="02020603050405020304" pitchFamily="18" charset="0"/>
              </a:rPr>
              <a:t>їх</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учасників</a:t>
            </a:r>
            <a:r>
              <a:rPr lang="ru-RU" dirty="0">
                <a:solidFill>
                  <a:schemeClr val="bg1"/>
                </a:solidFill>
                <a:latin typeface="Times New Roman" panose="02020603050405020304" pitchFamily="18" charset="0"/>
                <a:cs typeface="Times New Roman" panose="02020603050405020304" pitchFamily="18" charset="0"/>
              </a:rPr>
              <a:t>, у </a:t>
            </a:r>
            <a:r>
              <a:rPr lang="ru-RU" dirty="0" err="1">
                <a:solidFill>
                  <a:schemeClr val="bg1"/>
                </a:solidFill>
                <a:latin typeface="Times New Roman" panose="02020603050405020304" pitchFamily="18" charset="0"/>
                <a:cs typeface="Times New Roman" panose="02020603050405020304" pitchFamily="18" charset="0"/>
              </a:rPr>
              <a:t>зв’язку</a:t>
            </a:r>
            <a:r>
              <a:rPr lang="ru-RU" dirty="0">
                <a:solidFill>
                  <a:schemeClr val="bg1"/>
                </a:solidFill>
                <a:latin typeface="Times New Roman" panose="02020603050405020304" pitchFamily="18" charset="0"/>
                <a:cs typeface="Times New Roman" panose="02020603050405020304" pitchFamily="18" charset="0"/>
              </a:rPr>
              <a:t> з </a:t>
            </a:r>
            <a:r>
              <a:rPr lang="ru-RU" dirty="0" err="1">
                <a:solidFill>
                  <a:schemeClr val="bg1"/>
                </a:solidFill>
                <a:latin typeface="Times New Roman" panose="02020603050405020304" pitchFamily="18" charset="0"/>
                <a:cs typeface="Times New Roman" panose="02020603050405020304" pitchFamily="18" charset="0"/>
              </a:rPr>
              <a:t>чим</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згода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іншої</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сторони</a:t>
            </a:r>
            <a:r>
              <a:rPr lang="ru-RU" dirty="0">
                <a:solidFill>
                  <a:schemeClr val="bg1"/>
                </a:solidFill>
                <a:latin typeface="Times New Roman" panose="02020603050405020304" pitchFamily="18" charset="0"/>
                <a:cs typeface="Times New Roman" panose="02020603050405020304" pitchFamily="18" charset="0"/>
              </a:rPr>
              <a:t> не є </a:t>
            </a:r>
            <a:r>
              <a:rPr lang="ru-RU" dirty="0" err="1">
                <a:solidFill>
                  <a:schemeClr val="bg1"/>
                </a:solidFill>
                <a:latin typeface="Times New Roman" panose="02020603050405020304" pitchFamily="18" charset="0"/>
                <a:cs typeface="Times New Roman" panose="02020603050405020304" pitchFamily="18" charset="0"/>
              </a:rPr>
              <a:t>обов’язковою</a:t>
            </a:r>
            <a:r>
              <a:rPr lang="ru-RU" dirty="0">
                <a:solidFill>
                  <a:schemeClr val="bg1"/>
                </a:solidFill>
                <a:latin typeface="Times New Roman" panose="02020603050405020304" pitchFamily="18" charset="0"/>
                <a:cs typeface="Times New Roman" panose="02020603050405020304" pitchFamily="18" charset="0"/>
              </a:rPr>
              <a:t>, а в </a:t>
            </a:r>
            <a:r>
              <a:rPr lang="ru-RU" dirty="0" err="1">
                <a:solidFill>
                  <a:schemeClr val="bg1"/>
                </a:solidFill>
                <a:latin typeface="Times New Roman" panose="02020603050405020304" pitchFamily="18" charset="0"/>
                <a:cs typeface="Times New Roman" panose="02020603050405020304" pitchFamily="18" charset="0"/>
              </a:rPr>
              <a:t>деяких</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випадках</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навіть</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суперечить</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її</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бажанню</a:t>
            </a:r>
            <a:r>
              <a:rPr lang="ru-RU" dirty="0">
                <a:solidFill>
                  <a:schemeClr val="bg1"/>
                </a:solidFill>
                <a:latin typeface="Times New Roman" panose="02020603050405020304" pitchFamily="18" charset="0"/>
                <a:cs typeface="Times New Roman" panose="02020603050405020304" pitchFamily="18" charset="0"/>
              </a:rPr>
              <a:t>.</a:t>
            </a:r>
          </a:p>
          <a:p>
            <a:pPr algn="just"/>
            <a:r>
              <a:rPr lang="ru-RU" dirty="0">
                <a:solidFill>
                  <a:schemeClr val="accent6">
                    <a:lumMod val="75000"/>
                  </a:schemeClr>
                </a:solidFill>
                <a:latin typeface="Times New Roman" panose="02020603050405020304" pitchFamily="18" charset="0"/>
                <a:cs typeface="Times New Roman" panose="02020603050405020304" pitchFamily="18" charset="0"/>
              </a:rPr>
              <a:t>4.</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Об’єктом</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більшості</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адміністративно-правових</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відносин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виступають</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дії</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діяльність</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поведінка</a:t>
            </a:r>
            <a:r>
              <a:rPr lang="ru-RU" dirty="0">
                <a:solidFill>
                  <a:schemeClr val="bg1"/>
                </a:solidFill>
                <a:latin typeface="Times New Roman" panose="02020603050405020304" pitchFamily="18" charset="0"/>
                <a:cs typeface="Times New Roman" panose="02020603050405020304" pitchFamily="18" charset="0"/>
              </a:rPr>
              <a:t> людей в </a:t>
            </a:r>
            <a:r>
              <a:rPr lang="ru-RU" dirty="0" err="1">
                <a:solidFill>
                  <a:schemeClr val="bg1"/>
                </a:solidFill>
                <a:latin typeface="Times New Roman" panose="02020603050405020304" pitchFamily="18" charset="0"/>
                <a:cs typeface="Times New Roman" panose="02020603050405020304" pitchFamily="18" charset="0"/>
              </a:rPr>
              <a:t>сфері</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управління</a:t>
            </a:r>
            <a:r>
              <a:rPr lang="ru-RU" dirty="0">
                <a:solidFill>
                  <a:schemeClr val="bg1"/>
                </a:solidFill>
                <a:latin typeface="Times New Roman" panose="02020603050405020304" pitchFamily="18" charset="0"/>
                <a:cs typeface="Times New Roman" panose="02020603050405020304" pitchFamily="18" charset="0"/>
              </a:rPr>
              <a:t>.</a:t>
            </a:r>
          </a:p>
          <a:p>
            <a:pPr algn="just"/>
            <a:r>
              <a:rPr lang="ru-RU" dirty="0">
                <a:solidFill>
                  <a:schemeClr val="accent6">
                    <a:lumMod val="75000"/>
                  </a:schemeClr>
                </a:solidFill>
                <a:latin typeface="Times New Roman" panose="02020603050405020304" pitchFamily="18" charset="0"/>
                <a:cs typeface="Times New Roman" panose="02020603050405020304" pitchFamily="18" charset="0"/>
              </a:rPr>
              <a:t>5.</a:t>
            </a:r>
            <a:r>
              <a:rPr lang="ru-RU" dirty="0">
                <a:solidFill>
                  <a:schemeClr val="bg1"/>
                </a:solidFill>
                <a:latin typeface="Times New Roman" panose="02020603050405020304" pitchFamily="18" charset="0"/>
                <a:cs typeface="Times New Roman" panose="02020603050405020304" pitchFamily="18" charset="0"/>
              </a:rPr>
              <a:t> За </a:t>
            </a:r>
            <a:r>
              <a:rPr lang="ru-RU" dirty="0" err="1">
                <a:solidFill>
                  <a:schemeClr val="bg1"/>
                </a:solidFill>
                <a:latin typeface="Times New Roman" panose="02020603050405020304" pitchFamily="18" charset="0"/>
                <a:cs typeface="Times New Roman" panose="02020603050405020304" pitchFamily="18" charset="0"/>
              </a:rPr>
              <a:t>наявності</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спірних</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питань</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між</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учасниками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зазначених</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відносин</a:t>
            </a:r>
            <a:r>
              <a:rPr lang="ru-RU" dirty="0">
                <a:solidFill>
                  <a:schemeClr val="bg1"/>
                </a:solidFill>
                <a:latin typeface="Times New Roman" panose="02020603050405020304" pitchFamily="18" charset="0"/>
                <a:cs typeface="Times New Roman" panose="02020603050405020304" pitchFamily="18" charset="0"/>
              </a:rPr>
              <a:t> вони </a:t>
            </a:r>
            <a:r>
              <a:rPr lang="ru-RU" dirty="0" err="1">
                <a:solidFill>
                  <a:schemeClr val="bg1"/>
                </a:solidFill>
                <a:latin typeface="Times New Roman" panose="02020603050405020304" pitchFamily="18" charset="0"/>
                <a:cs typeface="Times New Roman" panose="02020603050405020304" pitchFamily="18" charset="0"/>
              </a:rPr>
              <a:t>вирішуються</a:t>
            </a:r>
            <a:r>
              <a:rPr lang="ru-RU" dirty="0">
                <a:solidFill>
                  <a:schemeClr val="bg1"/>
                </a:solidFill>
                <a:latin typeface="Times New Roman" panose="02020603050405020304" pitchFamily="18" charset="0"/>
                <a:cs typeface="Times New Roman" panose="02020603050405020304" pitchFamily="18" charset="0"/>
              </a:rPr>
              <a:t> в </a:t>
            </a:r>
            <a:r>
              <a:rPr lang="ru-RU" dirty="0" err="1">
                <a:solidFill>
                  <a:schemeClr val="bg1"/>
                </a:solidFill>
                <a:latin typeface="Times New Roman" panose="02020603050405020304" pitchFamily="18" charset="0"/>
                <a:cs typeface="Times New Roman" panose="02020603050405020304" pitchFamily="18" charset="0"/>
              </a:rPr>
              <a:t>адміністративному</a:t>
            </a:r>
            <a:r>
              <a:rPr lang="ru-RU" dirty="0">
                <a:solidFill>
                  <a:schemeClr val="bg1"/>
                </a:solidFill>
                <a:latin typeface="Times New Roman" panose="02020603050405020304" pitchFamily="18" charset="0"/>
                <a:cs typeface="Times New Roman" panose="02020603050405020304" pitchFamily="18" charset="0"/>
              </a:rPr>
              <a:t> порядку, </a:t>
            </a:r>
            <a:r>
              <a:rPr lang="ru-RU" dirty="0" err="1">
                <a:solidFill>
                  <a:schemeClr val="bg1"/>
                </a:solidFill>
                <a:latin typeface="Times New Roman" panose="02020603050405020304" pitchFamily="18" charset="0"/>
                <a:cs typeface="Times New Roman" panose="02020603050405020304" pitchFamily="18" charset="0"/>
              </a:rPr>
              <a:t>тобто</a:t>
            </a:r>
            <a:r>
              <a:rPr lang="ru-RU" dirty="0">
                <a:solidFill>
                  <a:schemeClr val="bg1"/>
                </a:solidFill>
                <a:latin typeface="Times New Roman" panose="02020603050405020304" pitchFamily="18" charset="0"/>
                <a:cs typeface="Times New Roman" panose="02020603050405020304" pitchFamily="18" charset="0"/>
              </a:rPr>
              <a:t> на </a:t>
            </a:r>
            <a:r>
              <a:rPr lang="ru-RU" dirty="0" err="1">
                <a:solidFill>
                  <a:schemeClr val="bg1"/>
                </a:solidFill>
                <a:latin typeface="Times New Roman" panose="02020603050405020304" pitchFamily="18" charset="0"/>
                <a:cs typeface="Times New Roman" panose="02020603050405020304" pitchFamily="18" charset="0"/>
              </a:rPr>
              <a:t>підставі</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рішення</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що</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приймається</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уповноваженим</a:t>
            </a:r>
            <a:r>
              <a:rPr lang="ru-RU" dirty="0">
                <a:solidFill>
                  <a:schemeClr val="bg1"/>
                </a:solidFill>
                <a:latin typeface="Times New Roman" panose="02020603050405020304" pitchFamily="18" charset="0"/>
                <a:cs typeface="Times New Roman" panose="02020603050405020304" pitchFamily="18" charset="0"/>
              </a:rPr>
              <a:t> на те органом </a:t>
            </a:r>
            <a:r>
              <a:rPr lang="ru-RU" dirty="0" err="1">
                <a:solidFill>
                  <a:schemeClr val="bg1"/>
                </a:solidFill>
                <a:latin typeface="Times New Roman" panose="02020603050405020304" pitchFamily="18" charset="0"/>
                <a:cs typeface="Times New Roman" panose="02020603050405020304" pitchFamily="18" charset="0"/>
              </a:rPr>
              <a:t>чи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посадовою</a:t>
            </a:r>
            <a:r>
              <a:rPr lang="ru-RU" dirty="0">
                <a:solidFill>
                  <a:schemeClr val="bg1"/>
                </a:solidFill>
                <a:latin typeface="Times New Roman" panose="02020603050405020304" pitchFamily="18" charset="0"/>
                <a:cs typeface="Times New Roman" panose="02020603050405020304" pitchFamily="18" charset="0"/>
              </a:rPr>
              <a:t> особою, </a:t>
            </a:r>
            <a:r>
              <a:rPr lang="ru-RU" dirty="0" err="1">
                <a:solidFill>
                  <a:schemeClr val="bg1"/>
                </a:solidFill>
                <a:latin typeface="Times New Roman" panose="02020603050405020304" pitchFamily="18" charset="0"/>
                <a:cs typeface="Times New Roman" panose="02020603050405020304" pitchFamily="18" charset="0"/>
              </a:rPr>
              <a:t>або</a:t>
            </a:r>
            <a:r>
              <a:rPr lang="ru-RU" dirty="0">
                <a:solidFill>
                  <a:schemeClr val="bg1"/>
                </a:solidFill>
                <a:latin typeface="Times New Roman" panose="02020603050405020304" pitchFamily="18" charset="0"/>
                <a:cs typeface="Times New Roman" panose="02020603050405020304" pitchFamily="18" charset="0"/>
              </a:rPr>
              <a:t> в судовому порядку, </a:t>
            </a:r>
            <a:r>
              <a:rPr lang="ru-RU" dirty="0" err="1">
                <a:solidFill>
                  <a:schemeClr val="bg1"/>
                </a:solidFill>
                <a:latin typeface="Times New Roman" panose="02020603050405020304" pitchFamily="18" charset="0"/>
                <a:cs typeface="Times New Roman" panose="02020603050405020304" pitchFamily="18" charset="0"/>
              </a:rPr>
              <a:t>тобто</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відповідно</a:t>
            </a:r>
            <a:r>
              <a:rPr lang="ru-RU" dirty="0">
                <a:solidFill>
                  <a:schemeClr val="bg1"/>
                </a:solidFill>
                <a:latin typeface="Times New Roman" panose="02020603050405020304" pitchFamily="18" charset="0"/>
                <a:cs typeface="Times New Roman" panose="02020603050405020304" pitchFamily="18" charset="0"/>
              </a:rPr>
              <a:t> до </a:t>
            </a:r>
            <a:r>
              <a:rPr lang="ru-RU" dirty="0" err="1">
                <a:solidFill>
                  <a:schemeClr val="bg1"/>
                </a:solidFill>
                <a:latin typeface="Times New Roman" panose="02020603050405020304" pitchFamily="18" charset="0"/>
                <a:cs typeface="Times New Roman" panose="02020603050405020304" pitchFamily="18" charset="0"/>
              </a:rPr>
              <a:t>рішення</a:t>
            </a:r>
            <a:r>
              <a:rPr lang="ru-RU" dirty="0">
                <a:solidFill>
                  <a:schemeClr val="bg1"/>
                </a:solidFill>
                <a:latin typeface="Times New Roman" panose="02020603050405020304" pitchFamily="18" charset="0"/>
                <a:cs typeface="Times New Roman" panose="02020603050405020304" pitchFamily="18" charset="0"/>
              </a:rPr>
              <a:t> суду.</a:t>
            </a:r>
          </a:p>
          <a:p>
            <a:pPr algn="just"/>
            <a:r>
              <a:rPr lang="ru-RU" dirty="0">
                <a:solidFill>
                  <a:schemeClr val="accent6">
                    <a:lumMod val="75000"/>
                  </a:schemeClr>
                </a:solidFill>
                <a:latin typeface="Times New Roman" panose="02020603050405020304" pitchFamily="18" charset="0"/>
                <a:cs typeface="Times New Roman" panose="02020603050405020304" pitchFamily="18" charset="0"/>
              </a:rPr>
              <a:t>6.</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Учасники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адміністративно-правових</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відносин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які</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порушують</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вимоги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адміністративно-правових</a:t>
            </a:r>
            <a:r>
              <a:rPr lang="ru-RU" dirty="0">
                <a:solidFill>
                  <a:schemeClr val="bg1"/>
                </a:solidFill>
                <a:latin typeface="Times New Roman" panose="02020603050405020304" pitchFamily="18" charset="0"/>
                <a:cs typeface="Times New Roman" panose="02020603050405020304" pitchFamily="18" charset="0"/>
              </a:rPr>
              <a:t> норм, </a:t>
            </a:r>
            <a:r>
              <a:rPr lang="ru-RU" dirty="0" err="1">
                <a:solidFill>
                  <a:schemeClr val="bg1"/>
                </a:solidFill>
                <a:latin typeface="Times New Roman" panose="02020603050405020304" pitchFamily="18" charset="0"/>
                <a:cs typeface="Times New Roman" panose="02020603050405020304" pitchFamily="18" charset="0"/>
              </a:rPr>
              <a:t>повинні</a:t>
            </a:r>
            <a:r>
              <a:rPr lang="ru-RU" dirty="0">
                <a:solidFill>
                  <a:schemeClr val="bg1"/>
                </a:solidFill>
                <a:latin typeface="Times New Roman" panose="02020603050405020304" pitchFamily="18" charset="0"/>
                <a:cs typeface="Times New Roman" panose="02020603050405020304" pitchFamily="18" charset="0"/>
              </a:rPr>
              <a:t> нести </a:t>
            </a:r>
            <a:r>
              <a:rPr lang="ru-RU" dirty="0" err="1">
                <a:solidFill>
                  <a:schemeClr val="bg1"/>
                </a:solidFill>
                <a:latin typeface="Times New Roman" panose="02020603050405020304" pitchFamily="18" charset="0"/>
                <a:cs typeface="Times New Roman" panose="02020603050405020304" pitchFamily="18" charset="0"/>
              </a:rPr>
              <a:t>відповідальність</a:t>
            </a:r>
            <a:r>
              <a:rPr lang="ru-RU" dirty="0">
                <a:solidFill>
                  <a:schemeClr val="bg1"/>
                </a:solidFill>
                <a:latin typeface="Times New Roman" panose="02020603050405020304" pitchFamily="18" charset="0"/>
                <a:cs typeface="Times New Roman" panose="02020603050405020304" pitchFamily="18" charset="0"/>
              </a:rPr>
              <a:t> перед державою. До </a:t>
            </a:r>
            <a:r>
              <a:rPr lang="ru-RU" dirty="0" err="1">
                <a:solidFill>
                  <a:schemeClr val="bg1"/>
                </a:solidFill>
                <a:latin typeface="Times New Roman" panose="02020603050405020304" pitchFamily="18" charset="0"/>
                <a:cs typeface="Times New Roman" panose="02020603050405020304" pitchFamily="18" charset="0"/>
              </a:rPr>
              <a:t>винної</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сторони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вживаються</a:t>
            </a:r>
            <a:r>
              <a:rPr lang="ru-RU" dirty="0">
                <a:solidFill>
                  <a:schemeClr val="bg1"/>
                </a:solidFill>
                <a:latin typeface="Times New Roman" panose="02020603050405020304" pitchFamily="18" charset="0"/>
                <a:cs typeface="Times New Roman" panose="02020603050405020304" pitchFamily="18" charset="0"/>
              </a:rPr>
              <a:t> заходи </a:t>
            </a:r>
            <a:r>
              <a:rPr lang="ru-RU" dirty="0" err="1">
                <a:solidFill>
                  <a:schemeClr val="bg1"/>
                </a:solidFill>
                <a:latin typeface="Times New Roman" panose="02020603050405020304" pitchFamily="18" charset="0"/>
                <a:cs typeface="Times New Roman" panose="02020603050405020304" pitchFamily="18" charset="0"/>
              </a:rPr>
              <a:t>впливу</a:t>
            </a:r>
            <a:r>
              <a:rPr lang="ru-RU" dirty="0">
                <a:solidFill>
                  <a:schemeClr val="bg1"/>
                </a:solidFill>
                <a:latin typeface="Times New Roman" panose="02020603050405020304" pitchFamily="18" charset="0"/>
                <a:cs typeface="Times New Roman" panose="02020603050405020304" pitchFamily="18" charset="0"/>
              </a:rPr>
              <a:t> з боку </a:t>
            </a:r>
            <a:r>
              <a:rPr lang="ru-RU" dirty="0" err="1">
                <a:solidFill>
                  <a:schemeClr val="bg1"/>
                </a:solidFill>
                <a:latin typeface="Times New Roman" panose="02020603050405020304" pitchFamily="18" charset="0"/>
                <a:cs typeface="Times New Roman" panose="02020603050405020304" pitchFamily="18" charset="0"/>
              </a:rPr>
              <a:t>уповноваженого</a:t>
            </a:r>
            <a:r>
              <a:rPr lang="ru-RU" dirty="0">
                <a:solidFill>
                  <a:schemeClr val="bg1"/>
                </a:solidFill>
                <a:latin typeface="Times New Roman" panose="02020603050405020304" pitchFamily="18" charset="0"/>
                <a:cs typeface="Times New Roman" panose="02020603050405020304" pitchFamily="18" charset="0"/>
              </a:rPr>
              <a:t> на те державного органу </a:t>
            </a:r>
            <a:r>
              <a:rPr lang="ru-RU" dirty="0" err="1">
                <a:solidFill>
                  <a:schemeClr val="bg1"/>
                </a:solidFill>
                <a:latin typeface="Times New Roman" panose="02020603050405020304" pitchFamily="18" charset="0"/>
                <a:cs typeface="Times New Roman" panose="02020603050405020304" pitchFamily="18" charset="0"/>
              </a:rPr>
              <a:t>чи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посадової</a:t>
            </a:r>
            <a:r>
              <a:rPr lang="ru-RU" dirty="0">
                <a:solidFill>
                  <a:schemeClr val="bg1"/>
                </a:solidFill>
                <a:latin typeface="Times New Roman" panose="02020603050405020304" pitchFamily="18" charset="0"/>
                <a:cs typeface="Times New Roman" panose="02020603050405020304" pitchFamily="18" charset="0"/>
              </a:rPr>
              <a:t> особи, а в </a:t>
            </a:r>
            <a:r>
              <a:rPr lang="ru-RU" dirty="0" err="1">
                <a:solidFill>
                  <a:schemeClr val="bg1"/>
                </a:solidFill>
                <a:latin typeface="Times New Roman" panose="02020603050405020304" pitchFamily="18" charset="0"/>
                <a:cs typeface="Times New Roman" panose="02020603050405020304" pitchFamily="18" charset="0"/>
              </a:rPr>
              <a:t>окремих</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випадках</a:t>
            </a:r>
            <a:r>
              <a:rPr lang="ru-RU" dirty="0">
                <a:solidFill>
                  <a:schemeClr val="bg1"/>
                </a:solidFill>
                <a:latin typeface="Times New Roman" panose="02020603050405020304" pitchFamily="18" charset="0"/>
                <a:cs typeface="Times New Roman" panose="02020603050405020304" pitchFamily="18" charset="0"/>
              </a:rPr>
              <a:t> — суду </a:t>
            </a:r>
            <a:r>
              <a:rPr lang="ru-RU" dirty="0" err="1">
                <a:solidFill>
                  <a:schemeClr val="bg1"/>
                </a:solidFill>
                <a:latin typeface="Times New Roman" panose="02020603050405020304" pitchFamily="18" charset="0"/>
                <a:cs typeface="Times New Roman" panose="02020603050405020304" pitchFamily="18" charset="0"/>
              </a:rPr>
              <a:t>чи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судді</a:t>
            </a:r>
            <a:r>
              <a:rPr lang="ru-RU" dirty="0">
                <a:solidFill>
                  <a:schemeClr val="bg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1923882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2" y="224554"/>
            <a:ext cx="10749833" cy="1329117"/>
          </a:xfrm>
        </p:spPr>
        <p:txBody>
          <a:bodyPr>
            <a:normAutofit/>
          </a:bodyPr>
          <a:lstStyle/>
          <a:p>
            <a:pPr algn="ctr"/>
            <a:r>
              <a:rPr lang="uk-UA" sz="3600" cap="none" dirty="0">
                <a:ln>
                  <a:noFill/>
                </a:ln>
                <a:solidFill>
                  <a:prstClr val="black"/>
                </a:solidFill>
                <a:latin typeface="Times New Roman" panose="02020603050405020304" pitchFamily="18" charset="0"/>
                <a:ea typeface="+mn-ea"/>
                <a:cs typeface="Times New Roman" panose="02020603050405020304" pitchFamily="18" charset="0"/>
              </a:rPr>
              <a:t>Класифікація адміністративно-правових відносин.</a:t>
            </a:r>
            <a:endParaRPr lang="ru-RU" sz="3600" dirty="0"/>
          </a:p>
        </p:txBody>
      </p:sp>
      <p:sp>
        <p:nvSpPr>
          <p:cNvPr id="3" name="Текст 2"/>
          <p:cNvSpPr>
            <a:spLocks noGrp="1"/>
          </p:cNvSpPr>
          <p:nvPr>
            <p:ph type="body" idx="1"/>
          </p:nvPr>
        </p:nvSpPr>
        <p:spPr>
          <a:xfrm>
            <a:off x="198688" y="1553671"/>
            <a:ext cx="10523258" cy="5154627"/>
          </a:xfrm>
        </p:spPr>
        <p:txBody>
          <a:bodyPr>
            <a:normAutofit fontScale="62500" lnSpcReduction="20000"/>
          </a:bodyPr>
          <a:lstStyle/>
          <a:p>
            <a:pPr algn="just"/>
            <a:r>
              <a:rPr lang="uk-UA" sz="2900" dirty="0" smtClean="0">
                <a:solidFill>
                  <a:schemeClr val="bg1"/>
                </a:solidFill>
                <a:latin typeface="Times New Roman" panose="02020603050405020304" pitchFamily="18" charset="0"/>
                <a:cs typeface="Times New Roman" panose="02020603050405020304" pitchFamily="18" charset="0"/>
              </a:rPr>
              <a:t>Адміністративно-правові відносини доцільно класифікувати за такими критеріями:</a:t>
            </a:r>
            <a:endParaRPr lang="ru-RU" sz="2900" dirty="0" smtClean="0">
              <a:solidFill>
                <a:schemeClr val="bg1"/>
              </a:solidFill>
              <a:latin typeface="Times New Roman" panose="02020603050405020304" pitchFamily="18" charset="0"/>
              <a:cs typeface="Times New Roman" panose="02020603050405020304" pitchFamily="18" charset="0"/>
            </a:endParaRPr>
          </a:p>
          <a:p>
            <a:pPr algn="just"/>
            <a:r>
              <a:rPr lang="ru-RU" sz="29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a:solidFill>
                  <a:schemeClr val="accent6">
                    <a:lumMod val="75000"/>
                  </a:schemeClr>
                </a:solidFill>
                <a:latin typeface="Times New Roman" panose="02020603050405020304" pitchFamily="18" charset="0"/>
                <a:cs typeface="Times New Roman" panose="02020603050405020304" pitchFamily="18" charset="0"/>
              </a:rPr>
              <a:t>за </a:t>
            </a:r>
            <a:r>
              <a:rPr lang="ru-RU" sz="2900" dirty="0" err="1">
                <a:solidFill>
                  <a:schemeClr val="accent6">
                    <a:lumMod val="75000"/>
                  </a:schemeClr>
                </a:solidFill>
                <a:latin typeface="Times New Roman" panose="02020603050405020304" pitchFamily="18" charset="0"/>
                <a:cs typeface="Times New Roman" panose="02020603050405020304" pitchFamily="18" charset="0"/>
              </a:rPr>
              <a:t>цільовим</a:t>
            </a:r>
            <a:r>
              <a:rPr lang="ru-RU" sz="2900" dirty="0">
                <a:solidFill>
                  <a:schemeClr val="accent6">
                    <a:lumMod val="75000"/>
                  </a:schemeClr>
                </a:solidFill>
                <a:latin typeface="Times New Roman" panose="02020603050405020304" pitchFamily="18" charset="0"/>
                <a:cs typeface="Times New Roman" panose="02020603050405020304" pitchFamily="18" charset="0"/>
              </a:rPr>
              <a:t> </a:t>
            </a:r>
            <a:r>
              <a:rPr lang="ru-RU" sz="2900" dirty="0" err="1">
                <a:solidFill>
                  <a:schemeClr val="accent6">
                    <a:lumMod val="75000"/>
                  </a:schemeClr>
                </a:solidFill>
                <a:latin typeface="Times New Roman" panose="02020603050405020304" pitchFamily="18" charset="0"/>
                <a:cs typeface="Times New Roman" panose="02020603050405020304" pitchFamily="18" charset="0"/>
              </a:rPr>
              <a:t>призначенням</a:t>
            </a:r>
            <a:r>
              <a:rPr lang="ru-RU" sz="2900" dirty="0">
                <a:solidFill>
                  <a:schemeClr val="accent6">
                    <a:lumMod val="75000"/>
                  </a:schemeClr>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відносини</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що</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виникають</a:t>
            </a:r>
            <a:r>
              <a:rPr lang="ru-RU" sz="2900" dirty="0">
                <a:solidFill>
                  <a:schemeClr val="bg1"/>
                </a:solidFill>
                <a:latin typeface="Times New Roman" panose="02020603050405020304" pitchFamily="18" charset="0"/>
                <a:cs typeface="Times New Roman" panose="02020603050405020304" pitchFamily="18" charset="0"/>
              </a:rPr>
              <a:t> у </a:t>
            </a:r>
            <a:r>
              <a:rPr lang="ru-RU" sz="2900" dirty="0" err="1">
                <a:solidFill>
                  <a:schemeClr val="bg1"/>
                </a:solidFill>
                <a:latin typeface="Times New Roman" panose="02020603050405020304" pitchFamily="18" charset="0"/>
                <a:cs typeface="Times New Roman" panose="02020603050405020304" pitchFamily="18" charset="0"/>
              </a:rPr>
              <a:t>процесі</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функціонування</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їх</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суб’єктів</a:t>
            </a:r>
            <a:r>
              <a:rPr lang="ru-RU" sz="2900" dirty="0">
                <a:solidFill>
                  <a:schemeClr val="bg1"/>
                </a:solidFill>
                <a:latin typeface="Times New Roman" panose="02020603050405020304" pitchFamily="18" charset="0"/>
                <a:cs typeface="Times New Roman" panose="02020603050405020304" pitchFamily="18" charset="0"/>
              </a:rPr>
              <a:t> з метою </a:t>
            </a:r>
            <a:r>
              <a:rPr lang="ru-RU" sz="2900" dirty="0" err="1">
                <a:solidFill>
                  <a:schemeClr val="bg1"/>
                </a:solidFill>
                <a:latin typeface="Times New Roman" panose="02020603050405020304" pitchFamily="18" charset="0"/>
                <a:cs typeface="Times New Roman" panose="02020603050405020304" pitchFamily="18" charset="0"/>
              </a:rPr>
              <a:t>належного</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вирішення</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поставлених</a:t>
            </a:r>
            <a:r>
              <a:rPr lang="ru-RU" sz="2900" dirty="0">
                <a:solidFill>
                  <a:schemeClr val="bg1"/>
                </a:solidFill>
                <a:latin typeface="Times New Roman" panose="02020603050405020304" pitchFamily="18" charset="0"/>
                <a:cs typeface="Times New Roman" panose="02020603050405020304" pitchFamily="18" charset="0"/>
              </a:rPr>
              <a:t> перед ними </a:t>
            </a:r>
            <a:r>
              <a:rPr lang="ru-RU" sz="2900" dirty="0" err="1">
                <a:solidFill>
                  <a:schemeClr val="bg1"/>
                </a:solidFill>
                <a:latin typeface="Times New Roman" panose="02020603050405020304" pitchFamily="18" charset="0"/>
                <a:cs typeface="Times New Roman" panose="02020603050405020304" pitchFamily="18" charset="0"/>
              </a:rPr>
              <a:t>завдань</a:t>
            </a:r>
            <a:r>
              <a:rPr lang="ru-RU" sz="2900" dirty="0">
                <a:solidFill>
                  <a:schemeClr val="bg1"/>
                </a:solidFill>
                <a:latin typeface="Times New Roman" panose="02020603050405020304" pitchFamily="18" charset="0"/>
                <a:cs typeface="Times New Roman" panose="02020603050405020304" pitchFamily="18" charset="0"/>
              </a:rPr>
              <a:t> і </a:t>
            </a:r>
            <a:r>
              <a:rPr lang="ru-RU" sz="2900" dirty="0" err="1">
                <a:solidFill>
                  <a:schemeClr val="bg1"/>
                </a:solidFill>
                <a:latin typeface="Times New Roman" panose="02020603050405020304" pitchFamily="18" charset="0"/>
                <a:cs typeface="Times New Roman" panose="02020603050405020304" pitchFamily="18" charset="0"/>
              </a:rPr>
              <a:t>функцій</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відносини</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що</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виникають</a:t>
            </a:r>
            <a:r>
              <a:rPr lang="ru-RU" sz="2900" dirty="0">
                <a:solidFill>
                  <a:schemeClr val="bg1"/>
                </a:solidFill>
                <a:latin typeface="Times New Roman" panose="02020603050405020304" pitchFamily="18" charset="0"/>
                <a:cs typeface="Times New Roman" panose="02020603050405020304" pitchFamily="18" charset="0"/>
              </a:rPr>
              <a:t> у </a:t>
            </a:r>
            <a:r>
              <a:rPr lang="ru-RU" sz="2900" dirty="0" err="1">
                <a:solidFill>
                  <a:schemeClr val="bg1"/>
                </a:solidFill>
                <a:latin typeface="Times New Roman" panose="02020603050405020304" pitchFamily="18" charset="0"/>
                <a:cs typeface="Times New Roman" panose="02020603050405020304" pitchFamily="18" charset="0"/>
              </a:rPr>
              <a:t>зв’язку</a:t>
            </a:r>
            <a:r>
              <a:rPr lang="ru-RU" sz="2900" dirty="0">
                <a:solidFill>
                  <a:schemeClr val="bg1"/>
                </a:solidFill>
                <a:latin typeface="Times New Roman" panose="02020603050405020304" pitchFamily="18" charset="0"/>
                <a:cs typeface="Times New Roman" panose="02020603050405020304" pitchFamily="18" charset="0"/>
              </a:rPr>
              <a:t> з </a:t>
            </a:r>
            <a:r>
              <a:rPr lang="ru-RU" sz="2900" dirty="0" err="1">
                <a:solidFill>
                  <a:schemeClr val="bg1"/>
                </a:solidFill>
                <a:latin typeface="Times New Roman" panose="02020603050405020304" pitchFamily="18" charset="0"/>
                <a:cs typeface="Times New Roman" panose="02020603050405020304" pitchFamily="18" charset="0"/>
              </a:rPr>
              <a:t>адміністративними</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правопорушеннями</a:t>
            </a:r>
            <a:r>
              <a:rPr lang="ru-RU" sz="2900" dirty="0">
                <a:solidFill>
                  <a:schemeClr val="bg1"/>
                </a:solidFill>
                <a:latin typeface="Times New Roman" panose="02020603050405020304" pitchFamily="18" charset="0"/>
                <a:cs typeface="Times New Roman" panose="02020603050405020304" pitchFamily="18" charset="0"/>
              </a:rPr>
              <a:t>;</a:t>
            </a:r>
          </a:p>
          <a:p>
            <a:pPr algn="just"/>
            <a:r>
              <a:rPr lang="ru-RU" sz="2900" dirty="0" smtClean="0">
                <a:solidFill>
                  <a:schemeClr val="accent6">
                    <a:lumMod val="75000"/>
                  </a:schemeClr>
                </a:solidFill>
                <a:latin typeface="Times New Roman" panose="02020603050405020304" pitchFamily="18" charset="0"/>
                <a:cs typeface="Times New Roman" panose="02020603050405020304" pitchFamily="18" charset="0"/>
              </a:rPr>
              <a:t>—  </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a:solidFill>
                  <a:schemeClr val="accent6">
                    <a:lumMod val="75000"/>
                  </a:schemeClr>
                </a:solidFill>
                <a:latin typeface="Times New Roman" panose="02020603050405020304" pitchFamily="18" charset="0"/>
                <a:cs typeface="Times New Roman" panose="02020603050405020304" pitchFamily="18" charset="0"/>
              </a:rPr>
              <a:t>за </a:t>
            </a:r>
            <a:r>
              <a:rPr lang="ru-RU" sz="2900" dirty="0" err="1">
                <a:solidFill>
                  <a:schemeClr val="accent6">
                    <a:lumMod val="75000"/>
                  </a:schemeClr>
                </a:solidFill>
                <a:latin typeface="Times New Roman" panose="02020603050405020304" pitchFamily="18" charset="0"/>
                <a:cs typeface="Times New Roman" panose="02020603050405020304" pitchFamily="18" charset="0"/>
              </a:rPr>
              <a:t>змістом</a:t>
            </a:r>
            <a:r>
              <a:rPr lang="ru-RU" sz="2900" dirty="0">
                <a:solidFill>
                  <a:schemeClr val="accent6">
                    <a:lumMod val="75000"/>
                  </a:schemeClr>
                </a:solidFill>
                <a:latin typeface="Times New Roman" panose="02020603050405020304" pitchFamily="18" charset="0"/>
                <a:cs typeface="Times New Roman" panose="02020603050405020304" pitchFamily="18" charset="0"/>
              </a:rPr>
              <a:t>:</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немайнові</a:t>
            </a:r>
            <a:r>
              <a:rPr lang="ru-RU" sz="2900" dirty="0">
                <a:solidFill>
                  <a:schemeClr val="bg1"/>
                </a:solidFill>
                <a:latin typeface="Times New Roman" panose="02020603050405020304" pitchFamily="18" charset="0"/>
                <a:cs typeface="Times New Roman" panose="02020603050405020304" pitchFamily="18" charset="0"/>
              </a:rPr>
              <a:t> та </a:t>
            </a:r>
            <a:r>
              <a:rPr lang="ru-RU" sz="2900" dirty="0" err="1">
                <a:solidFill>
                  <a:schemeClr val="bg1"/>
                </a:solidFill>
                <a:latin typeface="Times New Roman" panose="02020603050405020304" pitchFamily="18" charset="0"/>
                <a:cs typeface="Times New Roman" panose="02020603050405020304" pitchFamily="18" charset="0"/>
              </a:rPr>
              <a:t>майнові</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відносини</a:t>
            </a:r>
            <a:r>
              <a:rPr lang="ru-RU" sz="2900" dirty="0">
                <a:solidFill>
                  <a:schemeClr val="bg1"/>
                </a:solidFill>
                <a:latin typeface="Times New Roman" panose="02020603050405020304" pitchFamily="18" charset="0"/>
                <a:cs typeface="Times New Roman" panose="02020603050405020304" pitchFamily="18" charset="0"/>
              </a:rPr>
              <a:t>;</a:t>
            </a:r>
          </a:p>
          <a:p>
            <a:pPr algn="just"/>
            <a:r>
              <a:rPr lang="ru-RU" sz="2900" dirty="0" smtClean="0">
                <a:solidFill>
                  <a:schemeClr val="accent6">
                    <a:lumMod val="75000"/>
                  </a:schemeClr>
                </a:solidFill>
                <a:latin typeface="Times New Roman" panose="02020603050405020304" pitchFamily="18" charset="0"/>
                <a:cs typeface="Times New Roman" panose="02020603050405020304" pitchFamily="18" charset="0"/>
              </a:rPr>
              <a:t>—</a:t>
            </a:r>
            <a:r>
              <a:rPr lang="ru-RU" sz="2900" dirty="0" smtClean="0">
                <a:solidFill>
                  <a:schemeClr val="bg1"/>
                </a:solidFill>
                <a:latin typeface="Times New Roman" panose="02020603050405020304" pitchFamily="18" charset="0"/>
                <a:cs typeface="Times New Roman" panose="02020603050405020304" pitchFamily="18" charset="0"/>
              </a:rPr>
              <a:t> </a:t>
            </a:r>
            <a:r>
              <a:rPr lang="ru-RU" sz="2900" dirty="0" smtClean="0">
                <a:solidFill>
                  <a:schemeClr val="accent6">
                    <a:lumMod val="75000"/>
                  </a:schemeClr>
                </a:solidFill>
                <a:latin typeface="Times New Roman" panose="02020603050405020304" pitchFamily="18" charset="0"/>
                <a:cs typeface="Times New Roman" panose="02020603050405020304" pitchFamily="18" charset="0"/>
              </a:rPr>
              <a:t>за </a:t>
            </a:r>
            <a:r>
              <a:rPr lang="ru-RU" sz="2900" dirty="0" err="1">
                <a:solidFill>
                  <a:schemeClr val="accent6">
                    <a:lumMod val="75000"/>
                  </a:schemeClr>
                </a:solidFill>
                <a:latin typeface="Times New Roman" panose="02020603050405020304" pitchFamily="18" charset="0"/>
                <a:cs typeface="Times New Roman" panose="02020603050405020304" pitchFamily="18" charset="0"/>
              </a:rPr>
              <a:t>особливостями</a:t>
            </a:r>
            <a:r>
              <a:rPr lang="ru-RU" sz="2900" dirty="0">
                <a:solidFill>
                  <a:schemeClr val="accent6">
                    <a:lumMod val="75000"/>
                  </a:schemeClr>
                </a:solidFill>
                <a:latin typeface="Times New Roman" panose="02020603050405020304" pitchFamily="18" charset="0"/>
                <a:cs typeface="Times New Roman" panose="02020603050405020304" pitchFamily="18" charset="0"/>
              </a:rPr>
              <a:t> </a:t>
            </a:r>
            <a:r>
              <a:rPr lang="ru-RU" sz="2900" dirty="0" err="1">
                <a:solidFill>
                  <a:schemeClr val="accent6">
                    <a:lumMod val="75000"/>
                  </a:schemeClr>
                </a:solidFill>
                <a:latin typeface="Times New Roman" panose="02020603050405020304" pitchFamily="18" charset="0"/>
                <a:cs typeface="Times New Roman" panose="02020603050405020304" pitchFamily="18" charset="0"/>
              </a:rPr>
              <a:t>суб’єктів</a:t>
            </a:r>
            <a:r>
              <a:rPr lang="ru-RU" sz="2900" dirty="0">
                <a:solidFill>
                  <a:schemeClr val="accent6">
                    <a:lumMod val="75000"/>
                  </a:schemeClr>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відносини</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що</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складаються</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між</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різними</a:t>
            </a:r>
            <a:r>
              <a:rPr lang="ru-RU" sz="2900" dirty="0">
                <a:solidFill>
                  <a:schemeClr val="bg1"/>
                </a:solidFill>
                <a:latin typeface="Times New Roman" panose="02020603050405020304" pitchFamily="18" charset="0"/>
                <a:cs typeface="Times New Roman" panose="02020603050405020304" pitchFamily="18" charset="0"/>
              </a:rPr>
              <a:t> органами державного </a:t>
            </a:r>
            <a:r>
              <a:rPr lang="ru-RU" sz="2900" dirty="0" err="1">
                <a:solidFill>
                  <a:schemeClr val="bg1"/>
                </a:solidFill>
                <a:latin typeface="Times New Roman" panose="02020603050405020304" pitchFamily="18" charset="0"/>
                <a:cs typeface="Times New Roman" panose="02020603050405020304" pitchFamily="18" charset="0"/>
              </a:rPr>
              <a:t>управління</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відносини</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що</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виникають</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між</a:t>
            </a:r>
            <a:r>
              <a:rPr lang="ru-RU" sz="2900" dirty="0">
                <a:solidFill>
                  <a:schemeClr val="bg1"/>
                </a:solidFill>
                <a:latin typeface="Times New Roman" panose="02020603050405020304" pitchFamily="18" charset="0"/>
                <a:cs typeface="Times New Roman" panose="02020603050405020304" pitchFamily="18" charset="0"/>
              </a:rPr>
              <a:t> органами державного </a:t>
            </a:r>
            <a:r>
              <a:rPr lang="ru-RU" sz="2900" dirty="0" err="1">
                <a:solidFill>
                  <a:schemeClr val="bg1"/>
                </a:solidFill>
                <a:latin typeface="Times New Roman" panose="02020603050405020304" pitchFamily="18" charset="0"/>
                <a:cs typeface="Times New Roman" panose="02020603050405020304" pitchFamily="18" charset="0"/>
              </a:rPr>
              <a:t>управління</a:t>
            </a:r>
            <a:r>
              <a:rPr lang="ru-RU" sz="2900" dirty="0">
                <a:solidFill>
                  <a:schemeClr val="bg1"/>
                </a:solidFill>
                <a:latin typeface="Times New Roman" panose="02020603050405020304" pitchFamily="18" charset="0"/>
                <a:cs typeface="Times New Roman" panose="02020603050405020304" pitchFamily="18" charset="0"/>
              </a:rPr>
              <a:t> та </a:t>
            </a:r>
            <a:r>
              <a:rPr lang="ru-RU" sz="2900" dirty="0" err="1">
                <a:solidFill>
                  <a:schemeClr val="bg1"/>
                </a:solidFill>
                <a:latin typeface="Times New Roman" panose="02020603050405020304" pitchFamily="18" charset="0"/>
                <a:cs typeface="Times New Roman" panose="02020603050405020304" pitchFamily="18" charset="0"/>
              </a:rPr>
              <a:t>іншими</a:t>
            </a:r>
            <a:r>
              <a:rPr lang="ru-RU" sz="2900" dirty="0">
                <a:solidFill>
                  <a:schemeClr val="bg1"/>
                </a:solidFill>
                <a:latin typeface="Times New Roman" panose="02020603050405020304" pitchFamily="18" charset="0"/>
                <a:cs typeface="Times New Roman" panose="02020603050405020304" pitchFamily="18" charset="0"/>
              </a:rPr>
              <a:t> органами </a:t>
            </a:r>
            <a:r>
              <a:rPr lang="ru-RU" sz="2900" dirty="0" err="1">
                <a:solidFill>
                  <a:schemeClr val="bg1"/>
                </a:solidFill>
                <a:latin typeface="Times New Roman" panose="02020603050405020304" pitchFamily="18" charset="0"/>
                <a:cs typeface="Times New Roman" panose="02020603050405020304" pitchFamily="18" charset="0"/>
              </a:rPr>
              <a:t>державної</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влади</a:t>
            </a:r>
            <a:r>
              <a:rPr lang="ru-RU" sz="2900" dirty="0">
                <a:solidFill>
                  <a:schemeClr val="bg1"/>
                </a:solidFill>
                <a:latin typeface="Times New Roman" panose="02020603050405020304" pitchFamily="18" charset="0"/>
                <a:cs typeface="Times New Roman" panose="02020603050405020304" pitchFamily="18" charset="0"/>
              </a:rPr>
              <a:t> і </a:t>
            </a:r>
            <a:r>
              <a:rPr lang="ru-RU" sz="2900" dirty="0" err="1">
                <a:solidFill>
                  <a:schemeClr val="bg1"/>
                </a:solidFill>
                <a:latin typeface="Times New Roman" panose="02020603050405020304" pitchFamily="18" charset="0"/>
                <a:cs typeface="Times New Roman" panose="02020603050405020304" pitchFamily="18" charset="0"/>
              </a:rPr>
              <a:t>місцевого</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самоврядування</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відносини</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що</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виникають</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між</a:t>
            </a:r>
            <a:r>
              <a:rPr lang="ru-RU" sz="2900" dirty="0">
                <a:solidFill>
                  <a:schemeClr val="bg1"/>
                </a:solidFill>
                <a:latin typeface="Times New Roman" panose="02020603050405020304" pitchFamily="18" charset="0"/>
                <a:cs typeface="Times New Roman" panose="02020603050405020304" pitchFamily="18" charset="0"/>
              </a:rPr>
              <a:t> органами державного </a:t>
            </a:r>
            <a:r>
              <a:rPr lang="ru-RU" sz="2900" dirty="0" err="1">
                <a:solidFill>
                  <a:schemeClr val="bg1"/>
                </a:solidFill>
                <a:latin typeface="Times New Roman" panose="02020603050405020304" pitchFamily="18" charset="0"/>
                <a:cs typeface="Times New Roman" panose="02020603050405020304" pitchFamily="18" charset="0"/>
              </a:rPr>
              <a:t>управління</a:t>
            </a:r>
            <a:r>
              <a:rPr lang="ru-RU" sz="2900" dirty="0">
                <a:solidFill>
                  <a:schemeClr val="bg1"/>
                </a:solidFill>
                <a:latin typeface="Times New Roman" panose="02020603050405020304" pitchFamily="18" charset="0"/>
                <a:cs typeface="Times New Roman" panose="02020603050405020304" pitchFamily="18" charset="0"/>
              </a:rPr>
              <a:t> та </a:t>
            </a:r>
            <a:r>
              <a:rPr lang="ru-RU" sz="2900" dirty="0" err="1">
                <a:solidFill>
                  <a:schemeClr val="bg1"/>
                </a:solidFill>
                <a:latin typeface="Times New Roman" panose="02020603050405020304" pitchFamily="18" charset="0"/>
                <a:cs typeface="Times New Roman" panose="02020603050405020304" pitchFamily="18" charset="0"/>
              </a:rPr>
              <a:t>недержавними</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господарськими</a:t>
            </a:r>
            <a:r>
              <a:rPr lang="ru-RU" sz="2900" dirty="0">
                <a:solidFill>
                  <a:schemeClr val="bg1"/>
                </a:solidFill>
                <a:latin typeface="Times New Roman" panose="02020603050405020304" pitchFamily="18" charset="0"/>
                <a:cs typeface="Times New Roman" panose="02020603050405020304" pitchFamily="18" charset="0"/>
              </a:rPr>
              <a:t> й </a:t>
            </a:r>
            <a:r>
              <a:rPr lang="ru-RU" sz="2900" dirty="0" err="1">
                <a:solidFill>
                  <a:schemeClr val="bg1"/>
                </a:solidFill>
                <a:latin typeface="Times New Roman" panose="02020603050405020304" pitchFamily="18" charset="0"/>
                <a:cs typeface="Times New Roman" panose="02020603050405020304" pitchFamily="18" charset="0"/>
              </a:rPr>
              <a:t>соціально-культурними</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об’єднаннями</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підприємствами</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установами</a:t>
            </a:r>
            <a:r>
              <a:rPr lang="ru-RU" sz="2900" dirty="0">
                <a:solidFill>
                  <a:schemeClr val="bg1"/>
                </a:solidFill>
                <a:latin typeface="Times New Roman" panose="02020603050405020304" pitchFamily="18" charset="0"/>
                <a:cs typeface="Times New Roman" panose="02020603050405020304" pitchFamily="18" charset="0"/>
              </a:rPr>
              <a:t> та </a:t>
            </a:r>
            <a:r>
              <a:rPr lang="ru-RU" sz="2900" dirty="0" err="1">
                <a:solidFill>
                  <a:schemeClr val="bg1"/>
                </a:solidFill>
                <a:latin typeface="Times New Roman" panose="02020603050405020304" pitchFamily="18" charset="0"/>
                <a:cs typeface="Times New Roman" panose="02020603050405020304" pitchFamily="18" charset="0"/>
              </a:rPr>
              <a:t>громадськими</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організаціями</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об’єднаннями</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різних</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рівнів</a:t>
            </a:r>
            <a:r>
              <a:rPr lang="ru-RU" sz="2900" dirty="0">
                <a:solidFill>
                  <a:schemeClr val="bg1"/>
                </a:solidFill>
                <a:latin typeface="Times New Roman" panose="02020603050405020304" pitchFamily="18" charset="0"/>
                <a:cs typeface="Times New Roman" panose="02020603050405020304" pitchFamily="18" charset="0"/>
              </a:rPr>
              <a:t> і </a:t>
            </a:r>
            <a:r>
              <a:rPr lang="ru-RU" sz="2900" dirty="0" err="1">
                <a:solidFill>
                  <a:schemeClr val="bg1"/>
                </a:solidFill>
                <a:latin typeface="Times New Roman" panose="02020603050405020304" pitchFamily="18" charset="0"/>
                <a:cs typeface="Times New Roman" panose="02020603050405020304" pitchFamily="18" charset="0"/>
              </a:rPr>
              <a:t>фізичними</a:t>
            </a:r>
            <a:r>
              <a:rPr lang="ru-RU" sz="2900" dirty="0">
                <a:solidFill>
                  <a:schemeClr val="bg1"/>
                </a:solidFill>
                <a:latin typeface="Times New Roman" panose="02020603050405020304" pitchFamily="18" charset="0"/>
                <a:cs typeface="Times New Roman" panose="02020603050405020304" pitchFamily="18" charset="0"/>
              </a:rPr>
              <a:t> особами (</a:t>
            </a:r>
            <a:r>
              <a:rPr lang="ru-RU" sz="2900" dirty="0" err="1">
                <a:solidFill>
                  <a:schemeClr val="bg1"/>
                </a:solidFill>
                <a:latin typeface="Times New Roman" panose="02020603050405020304" pitchFamily="18" charset="0"/>
                <a:cs typeface="Times New Roman" panose="02020603050405020304" pitchFamily="18" charset="0"/>
              </a:rPr>
              <a:t>громадянами</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іноземцями</a:t>
            </a:r>
            <a:r>
              <a:rPr lang="ru-RU" sz="2900" dirty="0">
                <a:solidFill>
                  <a:schemeClr val="bg1"/>
                </a:solidFill>
                <a:latin typeface="Times New Roman" panose="02020603050405020304" pitchFamily="18" charset="0"/>
                <a:cs typeface="Times New Roman" panose="02020603050405020304" pitchFamily="18" charset="0"/>
              </a:rPr>
              <a:t> та особами без </a:t>
            </a:r>
            <a:r>
              <a:rPr lang="ru-RU" sz="2900" dirty="0" err="1">
                <a:solidFill>
                  <a:schemeClr val="bg1"/>
                </a:solidFill>
                <a:latin typeface="Times New Roman" panose="02020603050405020304" pitchFamily="18" charset="0"/>
                <a:cs typeface="Times New Roman" panose="02020603050405020304" pitchFamily="18" charset="0"/>
              </a:rPr>
              <a:t>громадянства</a:t>
            </a:r>
            <a:r>
              <a:rPr lang="ru-RU" sz="2900" dirty="0">
                <a:solidFill>
                  <a:schemeClr val="bg1"/>
                </a:solidFill>
                <a:latin typeface="Times New Roman" panose="02020603050405020304" pitchFamily="18" charset="0"/>
                <a:cs typeface="Times New Roman" panose="02020603050405020304" pitchFamily="18" charset="0"/>
              </a:rPr>
              <a:t>);</a:t>
            </a:r>
          </a:p>
          <a:p>
            <a:pPr algn="just"/>
            <a:r>
              <a:rPr lang="ru-RU" sz="2900" dirty="0">
                <a:solidFill>
                  <a:schemeClr val="accent6">
                    <a:lumMod val="75000"/>
                  </a:schemeClr>
                </a:solidFill>
                <a:latin typeface="Times New Roman" panose="02020603050405020304" pitchFamily="18" charset="0"/>
                <a:cs typeface="Times New Roman" panose="02020603050405020304" pitchFamily="18" charset="0"/>
              </a:rPr>
              <a:t>—</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a:solidFill>
                  <a:schemeClr val="accent6">
                    <a:lumMod val="75000"/>
                  </a:schemeClr>
                </a:solidFill>
                <a:latin typeface="Times New Roman" panose="02020603050405020304" pitchFamily="18" charset="0"/>
                <a:cs typeface="Times New Roman" panose="02020603050405020304" pitchFamily="18" charset="0"/>
              </a:rPr>
              <a:t>за характером </a:t>
            </a:r>
            <a:r>
              <a:rPr lang="ru-RU" sz="2900" dirty="0" err="1">
                <a:solidFill>
                  <a:schemeClr val="accent6">
                    <a:lumMod val="75000"/>
                  </a:schemeClr>
                </a:solidFill>
                <a:latin typeface="Times New Roman" panose="02020603050405020304" pitchFamily="18" charset="0"/>
                <a:cs typeface="Times New Roman" panose="02020603050405020304" pitchFamily="18" charset="0"/>
              </a:rPr>
              <a:t>юридичних</a:t>
            </a:r>
            <a:r>
              <a:rPr lang="ru-RU" sz="2900" dirty="0">
                <a:solidFill>
                  <a:schemeClr val="accent6">
                    <a:lumMod val="75000"/>
                  </a:schemeClr>
                </a:solidFill>
                <a:latin typeface="Times New Roman" panose="02020603050405020304" pitchFamily="18" charset="0"/>
                <a:cs typeface="Times New Roman" panose="02020603050405020304" pitchFamily="18" charset="0"/>
              </a:rPr>
              <a:t> </a:t>
            </a:r>
            <a:r>
              <a:rPr lang="ru-RU" sz="2900" dirty="0" err="1">
                <a:solidFill>
                  <a:schemeClr val="accent6">
                    <a:lumMod val="75000"/>
                  </a:schemeClr>
                </a:solidFill>
                <a:latin typeface="Times New Roman" panose="02020603050405020304" pitchFamily="18" charset="0"/>
                <a:cs typeface="Times New Roman" panose="02020603050405020304" pitchFamily="18" charset="0"/>
              </a:rPr>
              <a:t>зв’язків</a:t>
            </a:r>
            <a:r>
              <a:rPr lang="ru-RU" sz="2900" dirty="0">
                <a:solidFill>
                  <a:schemeClr val="accent6">
                    <a:lumMod val="75000"/>
                  </a:schemeClr>
                </a:solidFill>
                <a:latin typeface="Times New Roman" panose="02020603050405020304" pitchFamily="18" charset="0"/>
                <a:cs typeface="Times New Roman" panose="02020603050405020304" pitchFamily="18" charset="0"/>
              </a:rPr>
              <a:t> </a:t>
            </a:r>
            <a:r>
              <a:rPr lang="ru-RU" sz="2900" dirty="0" err="1">
                <a:solidFill>
                  <a:schemeClr val="accent6">
                    <a:lumMod val="75000"/>
                  </a:schemeClr>
                </a:solidFill>
                <a:latin typeface="Times New Roman" panose="02020603050405020304" pitchFamily="18" charset="0"/>
                <a:cs typeface="Times New Roman" panose="02020603050405020304" pitchFamily="18" charset="0"/>
              </a:rPr>
              <a:t>суб’єктів</a:t>
            </a:r>
            <a:r>
              <a:rPr lang="ru-RU" sz="2900" dirty="0">
                <a:solidFill>
                  <a:schemeClr val="accent6">
                    <a:lumMod val="75000"/>
                  </a:schemeClr>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вертикальні</a:t>
            </a:r>
            <a:r>
              <a:rPr lang="ru-RU" sz="2900" dirty="0">
                <a:solidFill>
                  <a:schemeClr val="bg1"/>
                </a:solidFill>
                <a:latin typeface="Times New Roman" panose="02020603050405020304" pitchFamily="18" charset="0"/>
                <a:cs typeface="Times New Roman" panose="02020603050405020304" pitchFamily="18" charset="0"/>
              </a:rPr>
              <a:t>, за </a:t>
            </a:r>
            <a:r>
              <a:rPr lang="ru-RU" sz="2900" dirty="0" err="1">
                <a:solidFill>
                  <a:schemeClr val="bg1"/>
                </a:solidFill>
                <a:latin typeface="Times New Roman" panose="02020603050405020304" pitchFamily="18" charset="0"/>
                <a:cs typeface="Times New Roman" panose="02020603050405020304" pitchFamily="18" charset="0"/>
              </a:rPr>
              <a:t>яких</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існує</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наявність</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юридичної</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залежності</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однієї</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сторони</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від</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іншої</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їх</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організаційна</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підпорядкованість</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наприклад</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між</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Міністерством</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економіки</a:t>
            </a:r>
            <a:r>
              <a:rPr lang="ru-RU" sz="2900" dirty="0">
                <a:solidFill>
                  <a:schemeClr val="bg1"/>
                </a:solidFill>
                <a:latin typeface="Times New Roman" panose="02020603050405020304" pitchFamily="18" charset="0"/>
                <a:cs typeface="Times New Roman" panose="02020603050405020304" pitchFamily="18" charset="0"/>
              </a:rPr>
              <a:t> та з </a:t>
            </a:r>
            <a:r>
              <a:rPr lang="ru-RU" sz="2900" dirty="0" err="1">
                <a:solidFill>
                  <a:schemeClr val="bg1"/>
                </a:solidFill>
                <a:latin typeface="Times New Roman" panose="02020603050405020304" pitchFamily="18" charset="0"/>
                <a:cs typeface="Times New Roman" panose="02020603050405020304" pitchFamily="18" charset="0"/>
              </a:rPr>
              <a:t>питань</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європейської</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інтеграції</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України</a:t>
            </a:r>
            <a:r>
              <a:rPr lang="ru-RU" sz="2900" dirty="0">
                <a:solidFill>
                  <a:schemeClr val="bg1"/>
                </a:solidFill>
                <a:latin typeface="Times New Roman" panose="02020603050405020304" pitchFamily="18" charset="0"/>
                <a:cs typeface="Times New Roman" panose="02020603050405020304" pitchFamily="18" charset="0"/>
              </a:rPr>
              <a:t> і </a:t>
            </a:r>
            <a:r>
              <a:rPr lang="ru-RU" sz="2900" dirty="0" err="1">
                <a:solidFill>
                  <a:schemeClr val="bg1"/>
                </a:solidFill>
                <a:latin typeface="Times New Roman" panose="02020603050405020304" pitchFamily="18" charset="0"/>
                <a:cs typeface="Times New Roman" panose="02020603050405020304" pitchFamily="18" charset="0"/>
              </a:rPr>
              <a:t>конкретним</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державним</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підприємством</a:t>
            </a:r>
            <a:r>
              <a:rPr lang="ru-RU" sz="2900" dirty="0">
                <a:solidFill>
                  <a:schemeClr val="bg1"/>
                </a:solidFill>
                <a:latin typeface="Times New Roman" panose="02020603050405020304" pitchFamily="18" charset="0"/>
                <a:cs typeface="Times New Roman" panose="02020603050405020304" pitchFamily="18" charset="0"/>
              </a:rPr>
              <a:t>), а </a:t>
            </a:r>
            <a:r>
              <a:rPr lang="ru-RU" sz="2900" dirty="0" err="1">
                <a:solidFill>
                  <a:schemeClr val="bg1"/>
                </a:solidFill>
                <a:latin typeface="Times New Roman" panose="02020603050405020304" pitchFamily="18" charset="0"/>
                <a:cs typeface="Times New Roman" panose="02020603050405020304" pitchFamily="18" charset="0"/>
              </a:rPr>
              <a:t>також</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горизонтальні</a:t>
            </a:r>
            <a:r>
              <a:rPr lang="ru-RU" sz="2900" dirty="0">
                <a:solidFill>
                  <a:schemeClr val="bg1"/>
                </a:solidFill>
                <a:latin typeface="Times New Roman" panose="02020603050405020304" pitchFamily="18" charset="0"/>
                <a:cs typeface="Times New Roman" panose="02020603050405020304" pitchFamily="18" charset="0"/>
              </a:rPr>
              <a:t>, за </a:t>
            </a:r>
            <a:r>
              <a:rPr lang="ru-RU" sz="2900" dirty="0" err="1">
                <a:solidFill>
                  <a:schemeClr val="bg1"/>
                </a:solidFill>
                <a:latin typeface="Times New Roman" panose="02020603050405020304" pitchFamily="18" charset="0"/>
                <a:cs typeface="Times New Roman" panose="02020603050405020304" pitchFamily="18" charset="0"/>
              </a:rPr>
              <a:t>яких</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сторони</a:t>
            </a:r>
            <a:r>
              <a:rPr lang="ru-RU" sz="2900" dirty="0">
                <a:solidFill>
                  <a:schemeClr val="bg1"/>
                </a:solidFill>
                <a:latin typeface="Times New Roman" panose="02020603050405020304" pitchFamily="18" charset="0"/>
                <a:cs typeface="Times New Roman" panose="02020603050405020304" pitchFamily="18" charset="0"/>
              </a:rPr>
              <a:t> є </a:t>
            </a:r>
            <a:r>
              <a:rPr lang="ru-RU" sz="2900" dirty="0" err="1">
                <a:solidFill>
                  <a:schemeClr val="bg1"/>
                </a:solidFill>
                <a:latin typeface="Times New Roman" panose="02020603050405020304" pitchFamily="18" charset="0"/>
                <a:cs typeface="Times New Roman" panose="02020603050405020304" pitchFamily="18" charset="0"/>
              </a:rPr>
              <a:t>рівноправними</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між</a:t>
            </a:r>
            <a:r>
              <a:rPr lang="ru-RU" sz="2900" dirty="0">
                <a:solidFill>
                  <a:schemeClr val="bg1"/>
                </a:solidFill>
                <a:latin typeface="Times New Roman" panose="02020603050405020304" pitchFamily="18" charset="0"/>
                <a:cs typeface="Times New Roman" panose="02020603050405020304" pitchFamily="18" charset="0"/>
              </a:rPr>
              <a:t> собою і </a:t>
            </a:r>
            <a:r>
              <a:rPr lang="ru-RU" sz="2900" dirty="0" err="1">
                <a:solidFill>
                  <a:schemeClr val="bg1"/>
                </a:solidFill>
                <a:latin typeface="Times New Roman" panose="02020603050405020304" pitchFamily="18" charset="0"/>
                <a:cs typeface="Times New Roman" panose="02020603050405020304" pitchFamily="18" charset="0"/>
              </a:rPr>
              <a:t>жодна</a:t>
            </a:r>
            <a:r>
              <a:rPr lang="ru-RU" sz="2900" dirty="0">
                <a:solidFill>
                  <a:schemeClr val="bg1"/>
                </a:solidFill>
                <a:latin typeface="Times New Roman" panose="02020603050405020304" pitchFamily="18" charset="0"/>
                <a:cs typeface="Times New Roman" panose="02020603050405020304" pitchFamily="18" charset="0"/>
              </a:rPr>
              <a:t> з них не </a:t>
            </a:r>
            <a:r>
              <a:rPr lang="ru-RU" sz="2900" dirty="0" err="1">
                <a:solidFill>
                  <a:schemeClr val="bg1"/>
                </a:solidFill>
                <a:latin typeface="Times New Roman" panose="02020603050405020304" pitchFamily="18" charset="0"/>
                <a:cs typeface="Times New Roman" panose="02020603050405020304" pitchFamily="18" charset="0"/>
              </a:rPr>
              <a:t>здійснює</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управлінського</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впливу</a:t>
            </a:r>
            <a:r>
              <a:rPr lang="ru-RU" sz="2900" dirty="0">
                <a:solidFill>
                  <a:schemeClr val="bg1"/>
                </a:solidFill>
                <a:latin typeface="Times New Roman" panose="02020603050405020304" pitchFamily="18" charset="0"/>
                <a:cs typeface="Times New Roman" panose="02020603050405020304" pitchFamily="18" charset="0"/>
              </a:rPr>
              <a:t> на </a:t>
            </a:r>
            <a:r>
              <a:rPr lang="ru-RU" sz="2900" dirty="0" err="1">
                <a:solidFill>
                  <a:schemeClr val="bg1"/>
                </a:solidFill>
                <a:latin typeface="Times New Roman" panose="02020603050405020304" pitchFamily="18" charset="0"/>
                <a:cs typeface="Times New Roman" panose="02020603050405020304" pitchFamily="18" charset="0"/>
              </a:rPr>
              <a:t>іншу</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приміром</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між</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Міністерством</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освіти</a:t>
            </a:r>
            <a:r>
              <a:rPr lang="ru-RU" sz="2900" dirty="0">
                <a:solidFill>
                  <a:schemeClr val="bg1"/>
                </a:solidFill>
                <a:latin typeface="Times New Roman" panose="02020603050405020304" pitchFamily="18" charset="0"/>
                <a:cs typeface="Times New Roman" panose="02020603050405020304" pitchFamily="18" charset="0"/>
              </a:rPr>
              <a:t> і науки </a:t>
            </a:r>
            <a:r>
              <a:rPr lang="ru-RU" sz="2900" dirty="0" err="1">
                <a:solidFill>
                  <a:schemeClr val="bg1"/>
                </a:solidFill>
                <a:latin typeface="Times New Roman" panose="02020603050405020304" pitchFamily="18" charset="0"/>
                <a:cs typeface="Times New Roman" panose="02020603050405020304" pitchFamily="18" charset="0"/>
              </a:rPr>
              <a:t>України</a:t>
            </a:r>
            <a:r>
              <a:rPr lang="ru-RU" sz="2900" dirty="0">
                <a:solidFill>
                  <a:schemeClr val="bg1"/>
                </a:solidFill>
                <a:latin typeface="Times New Roman" panose="02020603050405020304" pitchFamily="18" charset="0"/>
                <a:cs typeface="Times New Roman" panose="02020603050405020304" pitchFamily="18" charset="0"/>
              </a:rPr>
              <a:t> та будь-</a:t>
            </a:r>
            <a:r>
              <a:rPr lang="ru-RU" sz="2900" dirty="0" err="1">
                <a:solidFill>
                  <a:schemeClr val="bg1"/>
                </a:solidFill>
                <a:latin typeface="Times New Roman" panose="02020603050405020304" pitchFamily="18" charset="0"/>
                <a:cs typeface="Times New Roman" panose="02020603050405020304" pitchFamily="18" charset="0"/>
              </a:rPr>
              <a:t>яким</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іншим</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міністерством</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чи</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відомством</a:t>
            </a:r>
            <a:r>
              <a:rPr lang="ru-RU" sz="2900" dirty="0">
                <a:solidFill>
                  <a:schemeClr val="bg1"/>
                </a:solidFill>
                <a:latin typeface="Times New Roman" panose="02020603050405020304" pitchFamily="18" charset="0"/>
                <a:cs typeface="Times New Roman" panose="02020603050405020304" pitchFamily="18" charset="0"/>
              </a:rPr>
              <a:t> з приводу </a:t>
            </a:r>
            <a:r>
              <a:rPr lang="ru-RU" sz="2900" dirty="0" err="1">
                <a:solidFill>
                  <a:schemeClr val="bg1"/>
                </a:solidFill>
                <a:latin typeface="Times New Roman" panose="02020603050405020304" pitchFamily="18" charset="0"/>
                <a:cs typeface="Times New Roman" panose="02020603050405020304" pitchFamily="18" charset="0"/>
              </a:rPr>
              <a:t>взаємодії</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щодо</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реалізації</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завдань</a:t>
            </a:r>
            <a:r>
              <a:rPr lang="ru-RU" sz="2900" dirty="0">
                <a:solidFill>
                  <a:schemeClr val="bg1"/>
                </a:solidFill>
                <a:latin typeface="Times New Roman" panose="02020603050405020304" pitchFamily="18" charset="0"/>
                <a:cs typeface="Times New Roman" panose="02020603050405020304" pitchFamily="18" charset="0"/>
              </a:rPr>
              <a:t> у </a:t>
            </a:r>
            <a:r>
              <a:rPr lang="ru-RU" sz="2900" dirty="0" err="1">
                <a:solidFill>
                  <a:schemeClr val="bg1"/>
                </a:solidFill>
                <a:latin typeface="Times New Roman" panose="02020603050405020304" pitchFamily="18" charset="0"/>
                <a:cs typeface="Times New Roman" panose="02020603050405020304" pitchFamily="18" charset="0"/>
              </a:rPr>
              <a:t>сфері</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освіти</a:t>
            </a:r>
            <a:r>
              <a:rPr lang="ru-RU" sz="2900" dirty="0">
                <a:solidFill>
                  <a:schemeClr val="bg1"/>
                </a:solidFill>
                <a:latin typeface="Times New Roman" panose="02020603050405020304" pitchFamily="18" charset="0"/>
                <a:cs typeface="Times New Roman" panose="02020603050405020304" pitchFamily="18" charset="0"/>
              </a:rPr>
              <a:t>);</a:t>
            </a:r>
          </a:p>
          <a:p>
            <a:pPr algn="just"/>
            <a:r>
              <a:rPr lang="ru-RU" sz="2900" dirty="0">
                <a:solidFill>
                  <a:schemeClr val="accent6">
                    <a:lumMod val="75000"/>
                  </a:schemeClr>
                </a:solidFill>
                <a:latin typeface="Times New Roman" panose="02020603050405020304" pitchFamily="18" charset="0"/>
                <a:cs typeface="Times New Roman" panose="02020603050405020304" pitchFamily="18" charset="0"/>
              </a:rPr>
              <a:t>—</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smtClean="0">
                <a:solidFill>
                  <a:schemeClr val="bg1"/>
                </a:solidFill>
                <a:latin typeface="Times New Roman" panose="02020603050405020304" pitchFamily="18" charset="0"/>
                <a:cs typeface="Times New Roman" panose="02020603050405020304" pitchFamily="18" charset="0"/>
              </a:rPr>
              <a:t> </a:t>
            </a:r>
            <a:r>
              <a:rPr lang="ru-RU" sz="2900" dirty="0" smtClean="0">
                <a:solidFill>
                  <a:schemeClr val="accent6">
                    <a:lumMod val="75000"/>
                  </a:schemeClr>
                </a:solidFill>
                <a:latin typeface="Times New Roman" panose="02020603050405020304" pitchFamily="18" charset="0"/>
                <a:cs typeface="Times New Roman" panose="02020603050405020304" pitchFamily="18" charset="0"/>
              </a:rPr>
              <a:t>за </a:t>
            </a:r>
            <a:r>
              <a:rPr lang="ru-RU" sz="2900" dirty="0" err="1">
                <a:solidFill>
                  <a:schemeClr val="accent6">
                    <a:lumMod val="75000"/>
                  </a:schemeClr>
                </a:solidFill>
                <a:latin typeface="Times New Roman" panose="02020603050405020304" pitchFamily="18" charset="0"/>
                <a:cs typeface="Times New Roman" panose="02020603050405020304" pitchFamily="18" charset="0"/>
              </a:rPr>
              <a:t>особливостями</a:t>
            </a:r>
            <a:r>
              <a:rPr lang="ru-RU" sz="2900" dirty="0">
                <a:solidFill>
                  <a:schemeClr val="accent6">
                    <a:lumMod val="75000"/>
                  </a:schemeClr>
                </a:solidFill>
                <a:latin typeface="Times New Roman" panose="02020603050405020304" pitchFamily="18" charset="0"/>
                <a:cs typeface="Times New Roman" panose="02020603050405020304" pitchFamily="18" charset="0"/>
              </a:rPr>
              <a:t> </a:t>
            </a:r>
            <a:r>
              <a:rPr lang="ru-RU" sz="2900" dirty="0" err="1">
                <a:solidFill>
                  <a:schemeClr val="accent6">
                    <a:lumMod val="75000"/>
                  </a:schemeClr>
                </a:solidFill>
                <a:latin typeface="Times New Roman" panose="02020603050405020304" pitchFamily="18" charset="0"/>
                <a:cs typeface="Times New Roman" panose="02020603050405020304" pitchFamily="18" charset="0"/>
              </a:rPr>
              <a:t>адміністративно-правових</a:t>
            </a:r>
            <a:r>
              <a:rPr lang="ru-RU" sz="2900" dirty="0">
                <a:solidFill>
                  <a:schemeClr val="accent6">
                    <a:lumMod val="75000"/>
                  </a:schemeClr>
                </a:solidFill>
                <a:latin typeface="Times New Roman" panose="02020603050405020304" pitchFamily="18" charset="0"/>
                <a:cs typeface="Times New Roman" panose="02020603050405020304" pitchFamily="18" charset="0"/>
              </a:rPr>
              <a:t> норм:</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матеріальні</a:t>
            </a:r>
            <a:r>
              <a:rPr lang="ru-RU" sz="2900" dirty="0">
                <a:solidFill>
                  <a:schemeClr val="bg1"/>
                </a:solidFill>
                <a:latin typeface="Times New Roman" panose="02020603050405020304" pitchFamily="18" charset="0"/>
                <a:cs typeface="Times New Roman" panose="02020603050405020304" pitchFamily="18" charset="0"/>
              </a:rPr>
              <a:t> та </a:t>
            </a:r>
            <a:r>
              <a:rPr lang="ru-RU" sz="2900" dirty="0" err="1">
                <a:solidFill>
                  <a:schemeClr val="bg1"/>
                </a:solidFill>
                <a:latin typeface="Times New Roman" panose="02020603050405020304" pitchFamily="18" charset="0"/>
                <a:cs typeface="Times New Roman" panose="02020603050405020304" pitchFamily="18" charset="0"/>
              </a:rPr>
              <a:t>процесуальні</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відносини</a:t>
            </a:r>
            <a:r>
              <a:rPr lang="ru-RU" sz="2900" dirty="0">
                <a:solidFill>
                  <a:schemeClr val="bg1"/>
                </a:solidFill>
                <a:latin typeface="Times New Roman" panose="02020603050405020304" pitchFamily="18" charset="0"/>
                <a:cs typeface="Times New Roman" panose="02020603050405020304" pitchFamily="18" charset="0"/>
              </a:rPr>
              <a:t>;</a:t>
            </a:r>
          </a:p>
          <a:p>
            <a:pPr algn="just"/>
            <a:r>
              <a:rPr lang="ru-RU" sz="2900" dirty="0">
                <a:solidFill>
                  <a:schemeClr val="accent6">
                    <a:lumMod val="75000"/>
                  </a:schemeClr>
                </a:solidFill>
                <a:latin typeface="Times New Roman" panose="02020603050405020304" pitchFamily="18" charset="0"/>
                <a:cs typeface="Times New Roman" panose="02020603050405020304" pitchFamily="18" charset="0"/>
              </a:rPr>
              <a:t>—</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smtClean="0">
                <a:solidFill>
                  <a:schemeClr val="bg1"/>
                </a:solidFill>
                <a:latin typeface="Times New Roman" panose="02020603050405020304" pitchFamily="18" charset="0"/>
                <a:cs typeface="Times New Roman" panose="02020603050405020304" pitchFamily="18" charset="0"/>
              </a:rPr>
              <a:t> </a:t>
            </a:r>
            <a:r>
              <a:rPr lang="ru-RU" sz="2900" dirty="0" smtClean="0">
                <a:solidFill>
                  <a:schemeClr val="accent6">
                    <a:lumMod val="75000"/>
                  </a:schemeClr>
                </a:solidFill>
                <a:latin typeface="Times New Roman" panose="02020603050405020304" pitchFamily="18" charset="0"/>
                <a:cs typeface="Times New Roman" panose="02020603050405020304" pitchFamily="18" charset="0"/>
              </a:rPr>
              <a:t>за </a:t>
            </a:r>
            <a:r>
              <a:rPr lang="ru-RU" sz="2900" dirty="0">
                <a:solidFill>
                  <a:schemeClr val="accent6">
                    <a:lumMod val="75000"/>
                  </a:schemeClr>
                </a:solidFill>
                <a:latin typeface="Times New Roman" panose="02020603050405020304" pitchFamily="18" charset="0"/>
                <a:cs typeface="Times New Roman" panose="02020603050405020304" pitchFamily="18" charset="0"/>
              </a:rPr>
              <a:t>способом </a:t>
            </a:r>
            <a:r>
              <a:rPr lang="ru-RU" sz="2900" dirty="0" err="1">
                <a:solidFill>
                  <a:schemeClr val="accent6">
                    <a:lumMod val="75000"/>
                  </a:schemeClr>
                </a:solidFill>
                <a:latin typeface="Times New Roman" panose="02020603050405020304" pitchFamily="18" charset="0"/>
                <a:cs typeface="Times New Roman" panose="02020603050405020304" pitchFamily="18" charset="0"/>
              </a:rPr>
              <a:t>захисту</a:t>
            </a:r>
            <a:r>
              <a:rPr lang="ru-RU" sz="2900" dirty="0">
                <a:solidFill>
                  <a:schemeClr val="accent6">
                    <a:lumMod val="75000"/>
                  </a:schemeClr>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відносини</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що</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захищаються</a:t>
            </a:r>
            <a:r>
              <a:rPr lang="ru-RU" sz="2900" dirty="0">
                <a:solidFill>
                  <a:schemeClr val="bg1"/>
                </a:solidFill>
                <a:latin typeface="Times New Roman" panose="02020603050405020304" pitchFamily="18" charset="0"/>
                <a:cs typeface="Times New Roman" panose="02020603050405020304" pitchFamily="18" charset="0"/>
              </a:rPr>
              <a:t> в </a:t>
            </a:r>
            <a:r>
              <a:rPr lang="ru-RU" sz="2900" dirty="0" err="1">
                <a:solidFill>
                  <a:schemeClr val="bg1"/>
                </a:solidFill>
                <a:latin typeface="Times New Roman" panose="02020603050405020304" pitchFamily="18" charset="0"/>
                <a:cs typeface="Times New Roman" panose="02020603050405020304" pitchFamily="18" charset="0"/>
              </a:rPr>
              <a:t>адміністративному</a:t>
            </a:r>
            <a:r>
              <a:rPr lang="ru-RU" sz="2900" dirty="0">
                <a:solidFill>
                  <a:schemeClr val="bg1"/>
                </a:solidFill>
                <a:latin typeface="Times New Roman" panose="02020603050405020304" pitchFamily="18" charset="0"/>
                <a:cs typeface="Times New Roman" panose="02020603050405020304" pitchFamily="18" charset="0"/>
              </a:rPr>
              <a:t> </a:t>
            </a:r>
            <a:r>
              <a:rPr lang="ru-RU" sz="2900" dirty="0" err="1">
                <a:solidFill>
                  <a:schemeClr val="bg1"/>
                </a:solidFill>
                <a:latin typeface="Times New Roman" panose="02020603050405020304" pitchFamily="18" charset="0"/>
                <a:cs typeface="Times New Roman" panose="02020603050405020304" pitchFamily="18" charset="0"/>
              </a:rPr>
              <a:t>або</a:t>
            </a:r>
            <a:r>
              <a:rPr lang="ru-RU" sz="2900" dirty="0">
                <a:solidFill>
                  <a:schemeClr val="bg1"/>
                </a:solidFill>
                <a:latin typeface="Times New Roman" panose="02020603050405020304" pitchFamily="18" charset="0"/>
                <a:cs typeface="Times New Roman" panose="02020603050405020304" pitchFamily="18" charset="0"/>
              </a:rPr>
              <a:t> судовому порядку.</a:t>
            </a:r>
          </a:p>
          <a:p>
            <a:endParaRPr lang="ru-RU" dirty="0"/>
          </a:p>
        </p:txBody>
      </p:sp>
    </p:spTree>
    <p:extLst>
      <p:ext uri="{BB962C8B-B14F-4D97-AF65-F5344CB8AC3E}">
        <p14:creationId xmlns:p14="http://schemas.microsoft.com/office/powerpoint/2010/main" val="37476035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2304" y="151726"/>
            <a:ext cx="10304771" cy="746489"/>
          </a:xfrm>
        </p:spPr>
        <p:txBody>
          <a:bodyPr>
            <a:normAutofit/>
          </a:bodyPr>
          <a:lstStyle/>
          <a:p>
            <a:pPr algn="ctr"/>
            <a:r>
              <a:rPr lang="uk-UA" sz="3600" dirty="0" smtClean="0">
                <a:solidFill>
                  <a:schemeClr val="bg1"/>
                </a:solidFill>
                <a:latin typeface="Times New Roman" panose="02020603050405020304" pitchFamily="18" charset="0"/>
                <a:cs typeface="Times New Roman" panose="02020603050405020304" pitchFamily="18" charset="0"/>
              </a:rPr>
              <a:t>Висновки</a:t>
            </a:r>
            <a:endParaRPr lang="ru-RU" sz="3600" dirty="0">
              <a:solidFill>
                <a:schemeClr val="bg1"/>
              </a:solidFill>
              <a:latin typeface="Times New Roman" panose="02020603050405020304" pitchFamily="18" charset="0"/>
              <a:cs typeface="Times New Roman" panose="02020603050405020304" pitchFamily="18" charset="0"/>
            </a:endParaRPr>
          </a:p>
        </p:txBody>
      </p:sp>
      <p:sp>
        <p:nvSpPr>
          <p:cNvPr id="5" name="Текст 4"/>
          <p:cNvSpPr>
            <a:spLocks noGrp="1"/>
          </p:cNvSpPr>
          <p:nvPr>
            <p:ph type="body" idx="1"/>
          </p:nvPr>
        </p:nvSpPr>
        <p:spPr>
          <a:xfrm>
            <a:off x="364141" y="1238080"/>
            <a:ext cx="11393586" cy="5543045"/>
          </a:xfrm>
        </p:spPr>
        <p:txBody>
          <a:bodyPr>
            <a:normAutofit fontScale="85000" lnSpcReduction="10000"/>
          </a:bodyPr>
          <a:lstStyle/>
          <a:p>
            <a:pPr algn="just">
              <a:lnSpc>
                <a:spcPct val="107000"/>
              </a:lnSpc>
              <a:spcAft>
                <a:spcPts val="0"/>
              </a:spcAft>
            </a:pPr>
            <a:r>
              <a:rPr lang="ru-RU" dirty="0" smtClean="0">
                <a:latin typeface="Times New Roman" panose="02020603050405020304" pitchFamily="18" charset="0"/>
                <a:ea typeface="Calibri" panose="020F0502020204030204" pitchFamily="34" charset="0"/>
                <a:cs typeface="Times New Roman" panose="02020603050405020304" pitchFamily="18" charset="0"/>
              </a:rPr>
              <a:t>      </a:t>
            </a:r>
            <a:r>
              <a:rPr lang="ru-RU"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Таким </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чином ми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з'ясували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що</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адміністративно</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правова</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норма -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цезагальнообов'язкове</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формально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визначене</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правило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поведінки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встановленеабо</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санкціоноване</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державою в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особі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її</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компетентних</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органів</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і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призначенедля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організації</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та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регулювання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суспільних</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відносин</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у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сфері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державного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управління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endParaRPr lang="ru-RU" sz="2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Що</a:t>
            </a:r>
            <a:r>
              <a:rPr lang="ru-RU"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структура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адміністративно-правової</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норми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це</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її</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внутрішня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будова</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визначений</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порядок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взаємозв'язку</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взаємообумовленості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і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взаємозалежності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складових</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частин</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норми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Традиційно</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вона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складається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з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трьох</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компонентів</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гіпотеза,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диспозиція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санкція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endParaRPr lang="ru-RU" sz="2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Класифікація</a:t>
            </a:r>
            <a:r>
              <a:rPr lang="ru-RU"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адміністративно-правових</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норм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має</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важливе</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значення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для правильного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їх</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застосування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відповідно</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до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дії</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часі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просторі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на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певній</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території</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відносно</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відповідної</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сфери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застосування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endParaRPr lang="ru-RU" sz="2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Реалізація</a:t>
            </a:r>
            <a:r>
              <a:rPr lang="ru-RU"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адміністративно</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правових</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норм -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це</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практичне</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втілення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вжиття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приписів</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передбачених</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адміністративно</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-правовою нормою.</a:t>
            </a:r>
            <a:endParaRPr lang="ru-RU" sz="2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Адміністративно-правова</a:t>
            </a:r>
            <a:r>
              <a:rPr lang="ru-RU"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норма як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юридичне</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правило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поведінки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завжди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передбачає</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що</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існують</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умови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для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її</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застосування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суспільні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відносини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на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які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вона покликана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впливати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і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які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у свою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чергу</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породжують</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конкретні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правові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правовідносини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між</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суб'єктами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адміністративного</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права.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Адміністративно-правова</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норма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визначає</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також</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права і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обов'язки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учасників</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відносин</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що</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регулюються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нею,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передбачає</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наслідки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які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настають</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у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результаті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невиконання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або</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неналежного</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виконання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приписів</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норми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Такою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складністю</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і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багатофункціональністю</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пояснюється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наявність</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у норм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адміністративного</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права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певної</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структури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endParaRPr lang="ru-RU" sz="2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Ми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вияснили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що</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адміністративно-правові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відносини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це</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суспільні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відносини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що</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складаються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під</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впливом</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адміністративно-правових</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норм,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учасники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яких</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є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носіями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прав та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обов'язків</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у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сфері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державного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управління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endParaRPr lang="ru-RU" sz="2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Виникнення</a:t>
            </a:r>
            <a:r>
              <a:rPr lang="ru-RU"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адміністративно-правових</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відносин</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це</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по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суті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об'єктивізація</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загальної</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управлінської</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волі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держави</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реальній</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поведінці</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конкретних</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суб'єктів</a:t>
            </a:r>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endParaRPr lang="ru-RU" sz="2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943487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15987" y="143634"/>
            <a:ext cx="9730236" cy="1053988"/>
          </a:xfrm>
        </p:spPr>
        <p:txBody>
          <a:bodyPr/>
          <a:lstStyle/>
          <a:p>
            <a:pPr algn="ctr"/>
            <a:r>
              <a:rPr lang="uk-UA" dirty="0" smtClean="0">
                <a:solidFill>
                  <a:schemeClr val="bg1"/>
                </a:solidFill>
                <a:latin typeface="Times New Roman" panose="02020603050405020304" pitchFamily="18" charset="0"/>
                <a:cs typeface="Times New Roman" panose="02020603050405020304" pitchFamily="18" charset="0"/>
              </a:rPr>
              <a:t>Джерела</a:t>
            </a:r>
            <a:endParaRPr lang="ru-RU" dirty="0">
              <a:solidFill>
                <a:schemeClr val="bg1"/>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417172" y="1521303"/>
            <a:ext cx="11219173" cy="5000878"/>
          </a:xfrm>
        </p:spPr>
        <p:txBody>
          <a:bodyPr>
            <a:normAutofit fontScale="92500"/>
          </a:bodyPr>
          <a:lstStyle/>
          <a:p>
            <a:pPr algn="just"/>
            <a:r>
              <a:rPr lang="ru-RU" dirty="0">
                <a:solidFill>
                  <a:schemeClr val="bg1"/>
                </a:solidFill>
                <a:latin typeface="verdana" panose="020B0604030504040204" pitchFamily="34" charset="0"/>
              </a:rPr>
              <a:t>1.  </a:t>
            </a:r>
            <a:r>
              <a:rPr lang="ru-RU" dirty="0" err="1">
                <a:solidFill>
                  <a:schemeClr val="bg1"/>
                </a:solidFill>
                <a:latin typeface="verdana" panose="020B0604030504040204" pitchFamily="34" charset="0"/>
              </a:rPr>
              <a:t>Конституція</a:t>
            </a:r>
            <a:r>
              <a:rPr lang="ru-RU" dirty="0">
                <a:solidFill>
                  <a:schemeClr val="bg1"/>
                </a:solidFill>
                <a:latin typeface="verdana" panose="020B0604030504040204" pitchFamily="34" charset="0"/>
              </a:rPr>
              <a:t> </a:t>
            </a:r>
            <a:r>
              <a:rPr lang="ru-RU" dirty="0" err="1">
                <a:solidFill>
                  <a:schemeClr val="bg1"/>
                </a:solidFill>
                <a:latin typeface="verdana" panose="020B0604030504040204" pitchFamily="34" charset="0"/>
              </a:rPr>
              <a:t>України</a:t>
            </a:r>
            <a:endParaRPr lang="ru-RU" dirty="0">
              <a:solidFill>
                <a:schemeClr val="bg1"/>
              </a:solidFill>
              <a:latin typeface="verdana" panose="020B0604030504040204" pitchFamily="34" charset="0"/>
            </a:endParaRPr>
          </a:p>
          <a:p>
            <a:pPr algn="just"/>
            <a:r>
              <a:rPr lang="ru-RU" dirty="0">
                <a:solidFill>
                  <a:schemeClr val="bg1"/>
                </a:solidFill>
                <a:latin typeface="verdana" panose="020B0604030504040204" pitchFamily="34" charset="0"/>
              </a:rPr>
              <a:t>2.  </a:t>
            </a:r>
            <a:r>
              <a:rPr lang="ru-RU" dirty="0" err="1">
                <a:solidFill>
                  <a:schemeClr val="bg1"/>
                </a:solidFill>
                <a:latin typeface="verdana" panose="020B0604030504040204" pitchFamily="34" charset="0"/>
              </a:rPr>
              <a:t>Адміністративне</a:t>
            </a:r>
            <a:r>
              <a:rPr lang="ru-RU" dirty="0">
                <a:solidFill>
                  <a:schemeClr val="bg1"/>
                </a:solidFill>
                <a:latin typeface="verdana" panose="020B0604030504040204" pitchFamily="34" charset="0"/>
              </a:rPr>
              <a:t> право: </a:t>
            </a:r>
            <a:r>
              <a:rPr lang="ru-RU" dirty="0" err="1">
                <a:solidFill>
                  <a:schemeClr val="bg1"/>
                </a:solidFill>
                <a:latin typeface="verdana" panose="020B0604030504040204" pitchFamily="34" charset="0"/>
              </a:rPr>
              <a:t>Навчальний</a:t>
            </a:r>
            <a:r>
              <a:rPr lang="ru-RU" dirty="0">
                <a:solidFill>
                  <a:schemeClr val="bg1"/>
                </a:solidFill>
                <a:latin typeface="verdana" panose="020B0604030504040204" pitchFamily="34" charset="0"/>
              </a:rPr>
              <a:t> </a:t>
            </a:r>
            <a:r>
              <a:rPr lang="ru-RU" dirty="0" err="1">
                <a:solidFill>
                  <a:schemeClr val="bg1"/>
                </a:solidFill>
                <a:latin typeface="verdana" panose="020B0604030504040204" pitchFamily="34" charset="0"/>
              </a:rPr>
              <a:t>посібник</a:t>
            </a:r>
            <a:r>
              <a:rPr lang="ru-RU" dirty="0">
                <a:solidFill>
                  <a:schemeClr val="bg1"/>
                </a:solidFill>
                <a:latin typeface="verdana" panose="020B0604030504040204" pitchFamily="34" charset="0"/>
              </a:rPr>
              <a:t>. </a:t>
            </a:r>
            <a:r>
              <a:rPr lang="ru-RU" dirty="0" err="1">
                <a:solidFill>
                  <a:schemeClr val="bg1"/>
                </a:solidFill>
                <a:latin typeface="verdana" panose="020B0604030504040204" pitchFamily="34" charset="0"/>
              </a:rPr>
              <a:t>Овсянко</a:t>
            </a:r>
            <a:r>
              <a:rPr lang="ru-RU" dirty="0">
                <a:solidFill>
                  <a:schemeClr val="bg1"/>
                </a:solidFill>
                <a:latin typeface="verdana" panose="020B0604030504040204" pitchFamily="34" charset="0"/>
              </a:rPr>
              <a:t> Д.М. – М.: Юрист, 1996.</a:t>
            </a:r>
          </a:p>
          <a:p>
            <a:pPr algn="just"/>
            <a:r>
              <a:rPr lang="ru-RU" dirty="0">
                <a:solidFill>
                  <a:schemeClr val="bg1"/>
                </a:solidFill>
                <a:latin typeface="verdana" panose="020B0604030504040204" pitchFamily="34" charset="0"/>
              </a:rPr>
              <a:t>3.  </a:t>
            </a:r>
            <a:r>
              <a:rPr lang="ru-RU" dirty="0" err="1">
                <a:solidFill>
                  <a:schemeClr val="bg1"/>
                </a:solidFill>
                <a:latin typeface="verdana" panose="020B0604030504040204" pitchFamily="34" charset="0"/>
              </a:rPr>
              <a:t>Адміністративне</a:t>
            </a:r>
            <a:r>
              <a:rPr lang="ru-RU" dirty="0">
                <a:solidFill>
                  <a:schemeClr val="bg1"/>
                </a:solidFill>
                <a:latin typeface="verdana" panose="020B0604030504040204" pitchFamily="34" charset="0"/>
              </a:rPr>
              <a:t> право </a:t>
            </a:r>
            <a:r>
              <a:rPr lang="ru-RU" dirty="0" err="1">
                <a:solidFill>
                  <a:schemeClr val="bg1"/>
                </a:solidFill>
                <a:latin typeface="verdana" panose="020B0604030504040204" pitchFamily="34" charset="0"/>
              </a:rPr>
              <a:t>України</a:t>
            </a:r>
            <a:r>
              <a:rPr lang="ru-RU" dirty="0">
                <a:solidFill>
                  <a:schemeClr val="bg1"/>
                </a:solidFill>
                <a:latin typeface="verdana" panose="020B0604030504040204" pitchFamily="34" charset="0"/>
              </a:rPr>
              <a:t>. </a:t>
            </a:r>
            <a:r>
              <a:rPr lang="ru-RU" dirty="0" err="1">
                <a:solidFill>
                  <a:schemeClr val="bg1"/>
                </a:solidFill>
                <a:latin typeface="verdana" panose="020B0604030504040204" pitchFamily="34" charset="0"/>
              </a:rPr>
              <a:t>Підручник</a:t>
            </a:r>
            <a:r>
              <a:rPr lang="ru-RU" dirty="0">
                <a:solidFill>
                  <a:schemeClr val="bg1"/>
                </a:solidFill>
                <a:latin typeface="verdana" panose="020B0604030504040204" pitchFamily="34" charset="0"/>
              </a:rPr>
              <a:t>. - К., 2003</a:t>
            </a:r>
          </a:p>
          <a:p>
            <a:pPr algn="just"/>
            <a:r>
              <a:rPr lang="ru-RU" dirty="0">
                <a:solidFill>
                  <a:schemeClr val="bg1"/>
                </a:solidFill>
                <a:latin typeface="verdana" panose="020B0604030504040204" pitchFamily="34" charset="0"/>
              </a:rPr>
              <a:t>4.  </a:t>
            </a:r>
            <a:r>
              <a:rPr lang="ru-RU" dirty="0" err="1">
                <a:solidFill>
                  <a:schemeClr val="bg1"/>
                </a:solidFill>
                <a:latin typeface="verdana" panose="020B0604030504040204" pitchFamily="34" charset="0"/>
              </a:rPr>
              <a:t>Адміністративне</a:t>
            </a:r>
            <a:r>
              <a:rPr lang="ru-RU" dirty="0">
                <a:solidFill>
                  <a:schemeClr val="bg1"/>
                </a:solidFill>
                <a:latin typeface="verdana" panose="020B0604030504040204" pitchFamily="34" charset="0"/>
              </a:rPr>
              <a:t> право </a:t>
            </a:r>
            <a:r>
              <a:rPr lang="ru-RU" dirty="0" err="1">
                <a:solidFill>
                  <a:schemeClr val="bg1"/>
                </a:solidFill>
                <a:latin typeface="verdana" panose="020B0604030504040204" pitchFamily="34" charset="0"/>
              </a:rPr>
              <a:t>України</a:t>
            </a:r>
            <a:r>
              <a:rPr lang="ru-RU" dirty="0">
                <a:solidFill>
                  <a:schemeClr val="bg1"/>
                </a:solidFill>
                <a:latin typeface="verdana" panose="020B0604030504040204" pitchFamily="34" charset="0"/>
              </a:rPr>
              <a:t>: Курс </a:t>
            </a:r>
            <a:r>
              <a:rPr lang="ru-RU" dirty="0" err="1">
                <a:solidFill>
                  <a:schemeClr val="bg1"/>
                </a:solidFill>
                <a:latin typeface="verdana" panose="020B0604030504040204" pitchFamily="34" charset="0"/>
              </a:rPr>
              <a:t>лекцій</a:t>
            </a:r>
            <a:r>
              <a:rPr lang="ru-RU" dirty="0">
                <a:solidFill>
                  <a:schemeClr val="bg1"/>
                </a:solidFill>
                <a:latin typeface="verdana" panose="020B0604030504040204" pitchFamily="34" charset="0"/>
              </a:rPr>
              <a:t> - К. 1998.</a:t>
            </a:r>
          </a:p>
          <a:p>
            <a:pPr algn="just"/>
            <a:r>
              <a:rPr lang="ru-RU" dirty="0">
                <a:solidFill>
                  <a:schemeClr val="bg1"/>
                </a:solidFill>
                <a:latin typeface="verdana" panose="020B0604030504040204" pitchFamily="34" charset="0"/>
              </a:rPr>
              <a:t>5.  Колпаков В.К. </a:t>
            </a:r>
            <a:r>
              <a:rPr lang="ru-RU" dirty="0" err="1">
                <a:solidFill>
                  <a:schemeClr val="bg1"/>
                </a:solidFill>
                <a:latin typeface="verdana" panose="020B0604030504040204" pitchFamily="34" charset="0"/>
              </a:rPr>
              <a:t>Адміністративне</a:t>
            </a:r>
            <a:r>
              <a:rPr lang="ru-RU" dirty="0">
                <a:solidFill>
                  <a:schemeClr val="bg1"/>
                </a:solidFill>
                <a:latin typeface="verdana" panose="020B0604030504040204" pitchFamily="34" charset="0"/>
              </a:rPr>
              <a:t> право </a:t>
            </a:r>
            <a:r>
              <a:rPr lang="ru-RU" dirty="0" err="1">
                <a:solidFill>
                  <a:schemeClr val="bg1"/>
                </a:solidFill>
                <a:latin typeface="verdana" panose="020B0604030504040204" pitchFamily="34" charset="0"/>
              </a:rPr>
              <a:t>України</a:t>
            </a:r>
            <a:r>
              <a:rPr lang="ru-RU" dirty="0">
                <a:solidFill>
                  <a:schemeClr val="bg1"/>
                </a:solidFill>
                <a:latin typeface="verdana" panose="020B0604030504040204" pitchFamily="34" charset="0"/>
              </a:rPr>
              <a:t>. - К. </a:t>
            </a:r>
            <a:r>
              <a:rPr lang="ru-RU" dirty="0" err="1">
                <a:solidFill>
                  <a:schemeClr val="bg1"/>
                </a:solidFill>
                <a:latin typeface="verdana" panose="020B0604030504040204" pitchFamily="34" charset="0"/>
              </a:rPr>
              <a:t>Юрінком</a:t>
            </a:r>
            <a:r>
              <a:rPr lang="ru-RU" dirty="0">
                <a:solidFill>
                  <a:schemeClr val="bg1"/>
                </a:solidFill>
                <a:latin typeface="verdana" panose="020B0604030504040204" pitchFamily="34" charset="0"/>
              </a:rPr>
              <a:t> </a:t>
            </a:r>
            <a:r>
              <a:rPr lang="ru-RU" dirty="0" err="1">
                <a:solidFill>
                  <a:schemeClr val="bg1"/>
                </a:solidFill>
                <a:latin typeface="verdana" panose="020B0604030504040204" pitchFamily="34" charset="0"/>
              </a:rPr>
              <a:t>Інтер</a:t>
            </a:r>
            <a:r>
              <a:rPr lang="ru-RU" dirty="0">
                <a:solidFill>
                  <a:schemeClr val="bg1"/>
                </a:solidFill>
                <a:latin typeface="verdana" panose="020B0604030504040204" pitchFamily="34" charset="0"/>
              </a:rPr>
              <a:t>. 1999.</a:t>
            </a:r>
          </a:p>
          <a:p>
            <a:pPr algn="just"/>
            <a:r>
              <a:rPr lang="ru-RU" dirty="0">
                <a:solidFill>
                  <a:schemeClr val="bg1"/>
                </a:solidFill>
                <a:latin typeface="verdana" panose="020B0604030504040204" pitchFamily="34" charset="0"/>
              </a:rPr>
              <a:t>6.  </a:t>
            </a:r>
            <a:r>
              <a:rPr lang="ru-RU" dirty="0" err="1">
                <a:solidFill>
                  <a:schemeClr val="bg1"/>
                </a:solidFill>
                <a:latin typeface="verdana" panose="020B0604030504040204" pitchFamily="34" charset="0"/>
              </a:rPr>
              <a:t>В.В.Копєйчиков</a:t>
            </a:r>
            <a:r>
              <a:rPr lang="ru-RU" dirty="0">
                <a:solidFill>
                  <a:schemeClr val="bg1"/>
                </a:solidFill>
                <a:latin typeface="verdana" panose="020B0604030504040204" pitchFamily="34" charset="0"/>
              </a:rPr>
              <a:t>. </a:t>
            </a:r>
            <a:r>
              <a:rPr lang="ru-RU" dirty="0" err="1">
                <a:solidFill>
                  <a:schemeClr val="bg1"/>
                </a:solidFill>
                <a:latin typeface="verdana" panose="020B0604030504040204" pitchFamily="34" charset="0"/>
              </a:rPr>
              <a:t>Правознавство</a:t>
            </a:r>
            <a:r>
              <a:rPr lang="ru-RU" dirty="0">
                <a:solidFill>
                  <a:schemeClr val="bg1"/>
                </a:solidFill>
                <a:latin typeface="verdana" panose="020B0604030504040204" pitchFamily="34" charset="0"/>
              </a:rPr>
              <a:t>. - К.:</a:t>
            </a:r>
            <a:r>
              <a:rPr lang="ru-RU" dirty="0" err="1">
                <a:solidFill>
                  <a:schemeClr val="bg1"/>
                </a:solidFill>
                <a:latin typeface="verdana" panose="020B0604030504040204" pitchFamily="34" charset="0"/>
              </a:rPr>
              <a:t>Юринком</a:t>
            </a:r>
            <a:r>
              <a:rPr lang="ru-RU" dirty="0">
                <a:solidFill>
                  <a:schemeClr val="bg1"/>
                </a:solidFill>
                <a:latin typeface="verdana" panose="020B0604030504040204" pitchFamily="34" charset="0"/>
              </a:rPr>
              <a:t> </a:t>
            </a:r>
            <a:r>
              <a:rPr lang="ru-RU" dirty="0" err="1">
                <a:solidFill>
                  <a:schemeClr val="bg1"/>
                </a:solidFill>
                <a:latin typeface="verdana" panose="020B0604030504040204" pitchFamily="34" charset="0"/>
              </a:rPr>
              <a:t>Інтер</a:t>
            </a:r>
            <a:r>
              <a:rPr lang="ru-RU" dirty="0">
                <a:solidFill>
                  <a:schemeClr val="bg1"/>
                </a:solidFill>
                <a:latin typeface="verdana" panose="020B0604030504040204" pitchFamily="34" charset="0"/>
              </a:rPr>
              <a:t>, 1999.</a:t>
            </a:r>
          </a:p>
          <a:p>
            <a:pPr algn="just"/>
            <a:r>
              <a:rPr lang="ru-RU" dirty="0">
                <a:solidFill>
                  <a:schemeClr val="bg1"/>
                </a:solidFill>
                <a:latin typeface="verdana" panose="020B0604030504040204" pitchFamily="34" charset="0"/>
              </a:rPr>
              <a:t>7.  </a:t>
            </a:r>
            <a:r>
              <a:rPr lang="ru-RU" dirty="0" err="1">
                <a:solidFill>
                  <a:schemeClr val="bg1"/>
                </a:solidFill>
                <a:latin typeface="verdana" panose="020B0604030504040204" pitchFamily="34" charset="0"/>
              </a:rPr>
              <a:t>Авер'янов</a:t>
            </a:r>
            <a:r>
              <a:rPr lang="ru-RU" dirty="0">
                <a:solidFill>
                  <a:schemeClr val="bg1"/>
                </a:solidFill>
                <a:latin typeface="verdana" panose="020B0604030504040204" pitchFamily="34" charset="0"/>
              </a:rPr>
              <a:t> В. </a:t>
            </a:r>
            <a:r>
              <a:rPr lang="ru-RU" dirty="0" err="1">
                <a:solidFill>
                  <a:schemeClr val="bg1"/>
                </a:solidFill>
                <a:latin typeface="verdana" panose="020B0604030504040204" pitchFamily="34" charset="0"/>
              </a:rPr>
              <a:t>Адміністратива</a:t>
            </a:r>
            <a:r>
              <a:rPr lang="ru-RU" dirty="0">
                <a:solidFill>
                  <a:schemeClr val="bg1"/>
                </a:solidFill>
                <a:latin typeface="verdana" panose="020B0604030504040204" pitchFamily="34" charset="0"/>
              </a:rPr>
              <a:t> реформа і </a:t>
            </a:r>
            <a:r>
              <a:rPr lang="ru-RU" dirty="0" err="1">
                <a:solidFill>
                  <a:schemeClr val="bg1"/>
                </a:solidFill>
                <a:latin typeface="verdana" panose="020B0604030504040204" pitchFamily="34" charset="0"/>
              </a:rPr>
              <a:t>правова</a:t>
            </a:r>
            <a:r>
              <a:rPr lang="ru-RU" dirty="0">
                <a:solidFill>
                  <a:schemeClr val="bg1"/>
                </a:solidFill>
                <a:latin typeface="verdana" panose="020B0604030504040204" pitchFamily="34" charset="0"/>
              </a:rPr>
              <a:t> наука. // Право </a:t>
            </a:r>
            <a:r>
              <a:rPr lang="ru-RU" dirty="0" err="1">
                <a:solidFill>
                  <a:schemeClr val="bg1"/>
                </a:solidFill>
                <a:latin typeface="verdana" panose="020B0604030504040204" pitchFamily="34" charset="0"/>
              </a:rPr>
              <a:t>України</a:t>
            </a:r>
            <a:r>
              <a:rPr lang="ru-RU" dirty="0">
                <a:solidFill>
                  <a:schemeClr val="bg1"/>
                </a:solidFill>
                <a:latin typeface="verdana" panose="020B0604030504040204" pitchFamily="34" charset="0"/>
              </a:rPr>
              <a:t>. 2002 №3</a:t>
            </a:r>
          </a:p>
          <a:p>
            <a:pPr algn="just"/>
            <a:r>
              <a:rPr lang="ru-RU" dirty="0">
                <a:solidFill>
                  <a:schemeClr val="bg1"/>
                </a:solidFill>
                <a:latin typeface="verdana" panose="020B0604030504040204" pitchFamily="34" charset="0"/>
              </a:rPr>
              <a:t>8.  </a:t>
            </a:r>
            <a:r>
              <a:rPr lang="ru-RU" dirty="0" err="1">
                <a:solidFill>
                  <a:schemeClr val="bg1"/>
                </a:solidFill>
                <a:latin typeface="verdana" panose="020B0604030504040204" pitchFamily="34" charset="0"/>
              </a:rPr>
              <a:t>Адміністративне</a:t>
            </a:r>
            <a:r>
              <a:rPr lang="ru-RU" dirty="0">
                <a:solidFill>
                  <a:schemeClr val="bg1"/>
                </a:solidFill>
                <a:latin typeface="verdana" panose="020B0604030504040204" pitchFamily="34" charset="0"/>
              </a:rPr>
              <a:t> право </a:t>
            </a:r>
            <a:r>
              <a:rPr lang="ru-RU" dirty="0" err="1">
                <a:solidFill>
                  <a:schemeClr val="bg1"/>
                </a:solidFill>
                <a:latin typeface="verdana" panose="020B0604030504040204" pitchFamily="34" charset="0"/>
              </a:rPr>
              <a:t>України</a:t>
            </a:r>
            <a:r>
              <a:rPr lang="ru-RU" dirty="0">
                <a:solidFill>
                  <a:schemeClr val="bg1"/>
                </a:solidFill>
                <a:latin typeface="verdana" panose="020B0604030504040204" pitchFamily="34" charset="0"/>
              </a:rPr>
              <a:t>. </a:t>
            </a:r>
            <a:r>
              <a:rPr lang="ru-RU" dirty="0" err="1">
                <a:solidFill>
                  <a:schemeClr val="bg1"/>
                </a:solidFill>
                <a:latin typeface="verdana" panose="020B0604030504040204" pitchFamily="34" charset="0"/>
              </a:rPr>
              <a:t>Підручник</a:t>
            </a:r>
            <a:r>
              <a:rPr lang="ru-RU" dirty="0">
                <a:solidFill>
                  <a:schemeClr val="bg1"/>
                </a:solidFill>
                <a:latin typeface="verdana" panose="020B0604030504040204" pitchFamily="34" charset="0"/>
              </a:rPr>
              <a:t> ( за ред. </a:t>
            </a:r>
            <a:r>
              <a:rPr lang="ru-RU" dirty="0" err="1">
                <a:solidFill>
                  <a:schemeClr val="bg1"/>
                </a:solidFill>
                <a:latin typeface="verdana" panose="020B0604030504040204" pitchFamily="34" charset="0"/>
              </a:rPr>
              <a:t>Битяка</a:t>
            </a:r>
            <a:r>
              <a:rPr lang="ru-RU" dirty="0">
                <a:solidFill>
                  <a:schemeClr val="bg1"/>
                </a:solidFill>
                <a:latin typeface="verdana" panose="020B0604030504040204" pitchFamily="34" charset="0"/>
              </a:rPr>
              <a:t> Ю.) - </a:t>
            </a:r>
            <a:r>
              <a:rPr lang="ru-RU" dirty="0" err="1">
                <a:solidFill>
                  <a:schemeClr val="bg1"/>
                </a:solidFill>
                <a:latin typeface="verdana" panose="020B0604030504040204" pitchFamily="34" charset="0"/>
              </a:rPr>
              <a:t>Харків</a:t>
            </a:r>
            <a:r>
              <a:rPr lang="ru-RU" dirty="0">
                <a:solidFill>
                  <a:schemeClr val="bg1"/>
                </a:solidFill>
                <a:latin typeface="verdana" panose="020B0604030504040204" pitchFamily="34" charset="0"/>
              </a:rPr>
              <a:t> 2000</a:t>
            </a:r>
          </a:p>
          <a:p>
            <a:pPr algn="just"/>
            <a:r>
              <a:rPr lang="ru-RU" dirty="0">
                <a:solidFill>
                  <a:schemeClr val="bg1"/>
                </a:solidFill>
                <a:latin typeface="verdana" panose="020B0604030504040204" pitchFamily="34" charset="0"/>
              </a:rPr>
              <a:t>9. </a:t>
            </a:r>
            <a:r>
              <a:rPr lang="ru-RU" dirty="0" smtClean="0">
                <a:solidFill>
                  <a:schemeClr val="bg1"/>
                </a:solidFill>
                <a:latin typeface="verdana" panose="020B0604030504040204" pitchFamily="34" charset="0"/>
              </a:rPr>
              <a:t>Колпаков </a:t>
            </a:r>
            <a:r>
              <a:rPr lang="ru-RU" dirty="0">
                <a:solidFill>
                  <a:schemeClr val="bg1"/>
                </a:solidFill>
                <a:latin typeface="verdana" panose="020B0604030504040204" pitchFamily="34" charset="0"/>
              </a:rPr>
              <a:t>В.К., Кузьменко О.В. </a:t>
            </a:r>
            <a:r>
              <a:rPr lang="ru-RU" dirty="0" err="1">
                <a:solidFill>
                  <a:schemeClr val="bg1"/>
                </a:solidFill>
                <a:latin typeface="verdana" panose="020B0604030504040204" pitchFamily="34" charset="0"/>
              </a:rPr>
              <a:t>Адміністративне</a:t>
            </a:r>
            <a:r>
              <a:rPr lang="ru-RU" dirty="0">
                <a:solidFill>
                  <a:schemeClr val="bg1"/>
                </a:solidFill>
                <a:latin typeface="verdana" panose="020B0604030504040204" pitchFamily="34" charset="0"/>
              </a:rPr>
              <a:t> право </a:t>
            </a:r>
            <a:r>
              <a:rPr lang="ru-RU" dirty="0" err="1">
                <a:solidFill>
                  <a:schemeClr val="bg1"/>
                </a:solidFill>
                <a:latin typeface="verdana" panose="020B0604030504040204" pitchFamily="34" charset="0"/>
              </a:rPr>
              <a:t>України</a:t>
            </a:r>
            <a:r>
              <a:rPr lang="ru-RU" dirty="0">
                <a:solidFill>
                  <a:schemeClr val="bg1"/>
                </a:solidFill>
                <a:latin typeface="verdana" panose="020B0604030504040204" pitchFamily="34" charset="0"/>
              </a:rPr>
              <a:t>. </a:t>
            </a:r>
            <a:r>
              <a:rPr lang="ru-RU" dirty="0" err="1">
                <a:solidFill>
                  <a:schemeClr val="bg1"/>
                </a:solidFill>
                <a:latin typeface="verdana" panose="020B0604030504040204" pitchFamily="34" charset="0"/>
              </a:rPr>
              <a:t>Підручник</a:t>
            </a:r>
            <a:r>
              <a:rPr lang="ru-RU" dirty="0">
                <a:solidFill>
                  <a:schemeClr val="bg1"/>
                </a:solidFill>
                <a:latin typeface="verdana" panose="020B0604030504040204" pitchFamily="34" charset="0"/>
              </a:rPr>
              <a:t> – К., </a:t>
            </a:r>
            <a:r>
              <a:rPr lang="ru-RU" dirty="0" err="1">
                <a:solidFill>
                  <a:schemeClr val="bg1"/>
                </a:solidFill>
                <a:latin typeface="verdana" panose="020B0604030504040204" pitchFamily="34" charset="0"/>
              </a:rPr>
              <a:t>Юрінком-Інтер</a:t>
            </a:r>
            <a:r>
              <a:rPr lang="ru-RU" dirty="0">
                <a:solidFill>
                  <a:schemeClr val="bg1"/>
                </a:solidFill>
                <a:latin typeface="verdana" panose="020B0604030504040204" pitchFamily="34" charset="0"/>
              </a:rPr>
              <a:t>. 2003.</a:t>
            </a:r>
          </a:p>
          <a:p>
            <a:pPr algn="just"/>
            <a:r>
              <a:rPr lang="ru-RU" dirty="0" smtClean="0">
                <a:solidFill>
                  <a:schemeClr val="bg1"/>
                </a:solidFill>
                <a:latin typeface="verdana" panose="020B0604030504040204" pitchFamily="34" charset="0"/>
              </a:rPr>
              <a:t>10. Сущенко </a:t>
            </a:r>
            <a:r>
              <a:rPr lang="ru-RU" dirty="0">
                <a:solidFill>
                  <a:schemeClr val="bg1"/>
                </a:solidFill>
                <a:latin typeface="verdana" panose="020B0604030504040204" pitchFamily="34" charset="0"/>
              </a:rPr>
              <a:t>В.Д., Колпаков В.Д., </a:t>
            </a:r>
            <a:r>
              <a:rPr lang="ru-RU" dirty="0" err="1">
                <a:solidFill>
                  <a:schemeClr val="bg1"/>
                </a:solidFill>
                <a:latin typeface="verdana" panose="020B0604030504040204" pitchFamily="34" charset="0"/>
              </a:rPr>
              <a:t>Столбовий</a:t>
            </a:r>
            <a:r>
              <a:rPr lang="ru-RU" dirty="0">
                <a:solidFill>
                  <a:schemeClr val="bg1"/>
                </a:solidFill>
                <a:latin typeface="verdana" panose="020B0604030504040204" pitchFamily="34" charset="0"/>
              </a:rPr>
              <a:t> В.П. </a:t>
            </a:r>
            <a:r>
              <a:rPr lang="ru-RU" dirty="0" err="1">
                <a:solidFill>
                  <a:schemeClr val="bg1"/>
                </a:solidFill>
                <a:latin typeface="verdana" panose="020B0604030504040204" pitchFamily="34" charset="0"/>
              </a:rPr>
              <a:t>Адміністративне</a:t>
            </a:r>
            <a:r>
              <a:rPr lang="ru-RU" dirty="0">
                <a:solidFill>
                  <a:schemeClr val="bg1"/>
                </a:solidFill>
                <a:latin typeface="verdana" panose="020B0604030504040204" pitchFamily="34" charset="0"/>
              </a:rPr>
              <a:t> право теоретична </a:t>
            </a:r>
            <a:r>
              <a:rPr lang="ru-RU" dirty="0" err="1">
                <a:solidFill>
                  <a:schemeClr val="bg1"/>
                </a:solidFill>
                <a:latin typeface="verdana" panose="020B0604030504040204" pitchFamily="34" charset="0"/>
              </a:rPr>
              <a:t>частина</a:t>
            </a:r>
            <a:r>
              <a:rPr lang="ru-RU" dirty="0">
                <a:solidFill>
                  <a:schemeClr val="bg1"/>
                </a:solidFill>
                <a:latin typeface="verdana" panose="020B0604030504040204" pitchFamily="34" charset="0"/>
              </a:rPr>
              <a:t>: </a:t>
            </a:r>
            <a:r>
              <a:rPr lang="ru-RU" dirty="0" err="1">
                <a:solidFill>
                  <a:schemeClr val="bg1"/>
                </a:solidFill>
                <a:latin typeface="verdana" panose="020B0604030504040204" pitchFamily="34" charset="0"/>
              </a:rPr>
              <a:t>Навчально-практичний</a:t>
            </a:r>
            <a:r>
              <a:rPr lang="ru-RU" dirty="0">
                <a:solidFill>
                  <a:schemeClr val="bg1"/>
                </a:solidFill>
                <a:latin typeface="verdana" panose="020B0604030504040204" pitchFamily="34" charset="0"/>
              </a:rPr>
              <a:t> </a:t>
            </a:r>
            <a:r>
              <a:rPr lang="ru-RU" dirty="0" err="1">
                <a:solidFill>
                  <a:schemeClr val="bg1"/>
                </a:solidFill>
                <a:latin typeface="verdana" panose="020B0604030504040204" pitchFamily="34" charset="0"/>
              </a:rPr>
              <a:t>посібник</a:t>
            </a:r>
            <a:r>
              <a:rPr lang="ru-RU" dirty="0">
                <a:solidFill>
                  <a:schemeClr val="bg1"/>
                </a:solidFill>
                <a:latin typeface="verdana" panose="020B0604030504040204" pitchFamily="34" charset="0"/>
              </a:rPr>
              <a:t>. - К., 2000.</a:t>
            </a:r>
          </a:p>
          <a:p>
            <a:endParaRPr lang="ru-RU" dirty="0"/>
          </a:p>
        </p:txBody>
      </p:sp>
    </p:spTree>
    <p:extLst>
      <p:ext uri="{BB962C8B-B14F-4D97-AF65-F5344CB8AC3E}">
        <p14:creationId xmlns:p14="http://schemas.microsoft.com/office/powerpoint/2010/main" val="8074827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09599" y="2318666"/>
            <a:ext cx="8534400" cy="1507067"/>
          </a:xfrm>
        </p:spPr>
        <p:txBody>
          <a:bodyPr>
            <a:normAutofit/>
          </a:bodyPr>
          <a:lstStyle/>
          <a:p>
            <a:pPr algn="ctr"/>
            <a:r>
              <a:rPr lang="uk-UA" sz="6600" dirty="0" smtClean="0">
                <a:solidFill>
                  <a:schemeClr val="bg1"/>
                </a:solidFill>
                <a:latin typeface="Times New Roman" panose="02020603050405020304" pitchFamily="18" charset="0"/>
                <a:cs typeface="Times New Roman" panose="02020603050405020304" pitchFamily="18" charset="0"/>
              </a:rPr>
              <a:t>Дякую за увагу!</a:t>
            </a:r>
            <a:endParaRPr lang="ru-RU" sz="6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0707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02662" y="281198"/>
            <a:ext cx="3010237" cy="1005435"/>
          </a:xfrm>
        </p:spPr>
        <p:txBody>
          <a:bodyPr>
            <a:normAutofit/>
          </a:bodyPr>
          <a:lstStyle/>
          <a:p>
            <a:pPr algn="ctr"/>
            <a:r>
              <a:rPr lang="uk-UA" sz="4400" dirty="0" smtClean="0">
                <a:solidFill>
                  <a:schemeClr val="bg1"/>
                </a:solidFill>
                <a:latin typeface="Times New Roman" panose="02020603050405020304" pitchFamily="18" charset="0"/>
                <a:cs typeface="Times New Roman" panose="02020603050405020304" pitchFamily="18" charset="0"/>
              </a:rPr>
              <a:t>План</a:t>
            </a:r>
            <a:endParaRPr lang="ru-RU" sz="4400" dirty="0">
              <a:solidFill>
                <a:schemeClr val="bg1"/>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396509" y="1367553"/>
            <a:ext cx="11069905" cy="5324559"/>
          </a:xfrm>
        </p:spPr>
        <p:txBody>
          <a:bodyPr/>
          <a:lstStyle/>
          <a:p>
            <a:endParaRPr lang="uk-UA" dirty="0" smtClean="0"/>
          </a:p>
          <a:p>
            <a:r>
              <a:rPr lang="ru-RU" sz="2400" dirty="0" smtClean="0">
                <a:solidFill>
                  <a:schemeClr val="accent6">
                    <a:lumMod val="75000"/>
                  </a:schemeClr>
                </a:solidFill>
                <a:latin typeface="Times New Roman" panose="02020603050405020304" pitchFamily="18" charset="0"/>
                <a:cs typeface="Times New Roman" panose="02020603050405020304" pitchFamily="18" charset="0"/>
              </a:rPr>
              <a:t>1. </a:t>
            </a:r>
            <a:r>
              <a:rPr lang="ru-RU" sz="2400" dirty="0" err="1" smtClean="0">
                <a:solidFill>
                  <a:srgbClr val="000000"/>
                </a:solidFill>
                <a:latin typeface="Times New Roman" panose="02020603050405020304" pitchFamily="18" charset="0"/>
                <a:cs typeface="Times New Roman" panose="02020603050405020304" pitchFamily="18" charset="0"/>
              </a:rPr>
              <a:t>Адміністративно-правові</a:t>
            </a:r>
            <a:r>
              <a:rPr lang="ru-RU" sz="2400" dirty="0" smtClean="0">
                <a:solidFill>
                  <a:srgbClr val="000000"/>
                </a:solidFill>
                <a:latin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cs typeface="Times New Roman" panose="02020603050405020304" pitchFamily="18" charset="0"/>
              </a:rPr>
              <a:t>норми</a:t>
            </a:r>
            <a:r>
              <a:rPr lang="ru-RU" sz="2400" dirty="0" smtClean="0">
                <a:solidFill>
                  <a:srgbClr val="000000"/>
                </a:solidFill>
                <a:latin typeface="Times New Roman" panose="02020603050405020304" pitchFamily="18" charset="0"/>
                <a:cs typeface="Times New Roman" panose="02020603050405020304" pitchFamily="18" charset="0"/>
              </a:rPr>
              <a:t>.</a:t>
            </a:r>
          </a:p>
          <a:p>
            <a:r>
              <a:rPr lang="uk-UA" sz="2400" dirty="0" smtClean="0">
                <a:solidFill>
                  <a:schemeClr val="accent6">
                    <a:lumMod val="75000"/>
                  </a:schemeClr>
                </a:solidFill>
                <a:latin typeface="Times New Roman" panose="02020603050405020304" pitchFamily="18" charset="0"/>
                <a:cs typeface="Times New Roman" panose="02020603050405020304" pitchFamily="18" charset="0"/>
              </a:rPr>
              <a:t>   1.1. </a:t>
            </a:r>
            <a:r>
              <a:rPr lang="ru-RU" sz="2400" dirty="0" err="1" smtClean="0">
                <a:solidFill>
                  <a:schemeClr val="bg1"/>
                </a:solidFill>
                <a:latin typeface="Times New Roman" panose="02020603050405020304" pitchFamily="18" charset="0"/>
                <a:cs typeface="Times New Roman" panose="02020603050405020304" pitchFamily="18" charset="0"/>
              </a:rPr>
              <a:t>Структурні</a:t>
            </a:r>
            <a:r>
              <a:rPr lang="ru-RU" sz="2400" dirty="0" smtClean="0">
                <a:solidFill>
                  <a:schemeClr val="bg1"/>
                </a:solidFill>
                <a:latin typeface="Times New Roman" panose="02020603050405020304" pitchFamily="18" charset="0"/>
                <a:cs typeface="Times New Roman" panose="02020603050405020304" pitchFamily="18" charset="0"/>
              </a:rPr>
              <a:t> </a:t>
            </a:r>
            <a:r>
              <a:rPr lang="ru-RU" sz="2400" dirty="0" err="1" smtClean="0">
                <a:solidFill>
                  <a:schemeClr val="bg1"/>
                </a:solidFill>
                <a:latin typeface="Times New Roman" panose="02020603050405020304" pitchFamily="18" charset="0"/>
                <a:cs typeface="Times New Roman" panose="02020603050405020304" pitchFamily="18" charset="0"/>
              </a:rPr>
              <a:t>елементи</a:t>
            </a:r>
            <a:r>
              <a:rPr lang="ru-RU" sz="2400" dirty="0" smtClean="0">
                <a:solidFill>
                  <a:schemeClr val="bg1"/>
                </a:solidFill>
                <a:latin typeface="Times New Roman" panose="02020603050405020304" pitchFamily="18" charset="0"/>
                <a:cs typeface="Times New Roman" panose="02020603050405020304" pitchFamily="18" charset="0"/>
              </a:rPr>
              <a:t> </a:t>
            </a:r>
            <a:r>
              <a:rPr lang="ru-RU" sz="2400" dirty="0" err="1">
                <a:solidFill>
                  <a:schemeClr val="bg1"/>
                </a:solidFill>
                <a:latin typeface="Times New Roman" panose="02020603050405020304" pitchFamily="18" charset="0"/>
                <a:cs typeface="Times New Roman" panose="02020603050405020304" pitchFamily="18" charset="0"/>
              </a:rPr>
              <a:t>адміністративно-правової</a:t>
            </a:r>
            <a:r>
              <a:rPr lang="ru-RU" sz="2400" dirty="0">
                <a:solidFill>
                  <a:schemeClr val="bg1"/>
                </a:solidFill>
                <a:latin typeface="Times New Roman" panose="02020603050405020304" pitchFamily="18" charset="0"/>
                <a:cs typeface="Times New Roman" panose="02020603050405020304" pitchFamily="18" charset="0"/>
              </a:rPr>
              <a:t> </a:t>
            </a:r>
            <a:r>
              <a:rPr lang="ru-RU" sz="2400" dirty="0" err="1" smtClean="0">
                <a:solidFill>
                  <a:schemeClr val="bg1"/>
                </a:solidFill>
                <a:latin typeface="Times New Roman" panose="02020603050405020304" pitchFamily="18" charset="0"/>
                <a:cs typeface="Times New Roman" panose="02020603050405020304" pitchFamily="18" charset="0"/>
              </a:rPr>
              <a:t>норми</a:t>
            </a:r>
            <a:r>
              <a:rPr lang="ru-RU" sz="2400" dirty="0" smtClean="0">
                <a:solidFill>
                  <a:schemeClr val="bg1"/>
                </a:solidFill>
                <a:latin typeface="Times New Roman" panose="02020603050405020304" pitchFamily="18" charset="0"/>
                <a:cs typeface="Times New Roman" panose="02020603050405020304" pitchFamily="18" charset="0"/>
              </a:rPr>
              <a:t>.</a:t>
            </a:r>
          </a:p>
          <a:p>
            <a:r>
              <a:rPr lang="uk-UA" sz="2400" dirty="0" smtClean="0">
                <a:solidFill>
                  <a:schemeClr val="accent6">
                    <a:lumMod val="75000"/>
                  </a:schemeClr>
                </a:solidFill>
                <a:latin typeface="Times New Roman" panose="02020603050405020304" pitchFamily="18" charset="0"/>
                <a:cs typeface="Times New Roman" panose="02020603050405020304" pitchFamily="18" charset="0"/>
              </a:rPr>
              <a:t>   1.2. </a:t>
            </a:r>
            <a:r>
              <a:rPr lang="uk-UA" sz="2400" dirty="0" smtClean="0">
                <a:solidFill>
                  <a:schemeClr val="bg1"/>
                </a:solidFill>
                <a:latin typeface="Times New Roman" panose="02020603050405020304" pitchFamily="18" charset="0"/>
                <a:cs typeface="Times New Roman" panose="02020603050405020304" pitchFamily="18" charset="0"/>
              </a:rPr>
              <a:t>Класифікація адміністративно-правових норм.</a:t>
            </a:r>
          </a:p>
          <a:p>
            <a:r>
              <a:rPr lang="uk-UA" sz="2400" dirty="0" smtClean="0">
                <a:solidFill>
                  <a:schemeClr val="accent6">
                    <a:lumMod val="75000"/>
                  </a:schemeClr>
                </a:solidFill>
                <a:latin typeface="Times New Roman" panose="02020603050405020304" pitchFamily="18" charset="0"/>
                <a:cs typeface="Times New Roman" panose="02020603050405020304" pitchFamily="18" charset="0"/>
              </a:rPr>
              <a:t>2. </a:t>
            </a:r>
            <a:r>
              <a:rPr lang="uk-UA" sz="2400" dirty="0" smtClean="0">
                <a:solidFill>
                  <a:schemeClr val="bg1"/>
                </a:solidFill>
                <a:latin typeface="Times New Roman" panose="02020603050405020304" pitchFamily="18" charset="0"/>
                <a:cs typeface="Times New Roman" panose="02020603050405020304" pitchFamily="18" charset="0"/>
              </a:rPr>
              <a:t>Адміністративно-правові відносини.</a:t>
            </a:r>
          </a:p>
          <a:p>
            <a:r>
              <a:rPr lang="uk-UA" sz="2400" dirty="0" smtClean="0">
                <a:solidFill>
                  <a:schemeClr val="accent6">
                    <a:lumMod val="75000"/>
                  </a:schemeClr>
                </a:solidFill>
                <a:latin typeface="Times New Roman" panose="02020603050405020304" pitchFamily="18" charset="0"/>
                <a:cs typeface="Times New Roman" panose="02020603050405020304" pitchFamily="18" charset="0"/>
              </a:rPr>
              <a:t>   2.1. </a:t>
            </a:r>
            <a:r>
              <a:rPr lang="uk-UA" sz="2400" dirty="0" smtClean="0">
                <a:solidFill>
                  <a:schemeClr val="bg1"/>
                </a:solidFill>
                <a:latin typeface="Times New Roman" panose="02020603050405020304" pitchFamily="18" charset="0"/>
                <a:cs typeface="Times New Roman" panose="02020603050405020304" pitchFamily="18" charset="0"/>
              </a:rPr>
              <a:t>Склад адміністративно-правових відносин.</a:t>
            </a:r>
          </a:p>
          <a:p>
            <a:r>
              <a:rPr lang="uk-UA" sz="2400" dirty="0" smtClean="0">
                <a:solidFill>
                  <a:schemeClr val="accent6">
                    <a:lumMod val="75000"/>
                  </a:schemeClr>
                </a:solidFill>
                <a:latin typeface="Times New Roman" panose="02020603050405020304" pitchFamily="18" charset="0"/>
                <a:cs typeface="Times New Roman" panose="02020603050405020304" pitchFamily="18" charset="0"/>
              </a:rPr>
              <a:t>   2.2. </a:t>
            </a:r>
            <a:r>
              <a:rPr lang="uk-UA" sz="2400" dirty="0" smtClean="0">
                <a:solidFill>
                  <a:schemeClr val="bg1"/>
                </a:solidFill>
                <a:latin typeface="Times New Roman" panose="02020603050405020304" pitchFamily="18" charset="0"/>
                <a:cs typeface="Times New Roman" panose="02020603050405020304" pitchFamily="18" charset="0"/>
              </a:rPr>
              <a:t>Особливості адміністративно-правових відносин.</a:t>
            </a:r>
          </a:p>
          <a:p>
            <a:r>
              <a:rPr lang="uk-UA" sz="2400" dirty="0" smtClean="0">
                <a:solidFill>
                  <a:schemeClr val="accent6">
                    <a:lumMod val="75000"/>
                  </a:schemeClr>
                </a:solidFill>
                <a:latin typeface="Times New Roman" panose="02020603050405020304" pitchFamily="18" charset="0"/>
                <a:cs typeface="Times New Roman" panose="02020603050405020304" pitchFamily="18" charset="0"/>
              </a:rPr>
              <a:t>   2.3. </a:t>
            </a:r>
            <a:r>
              <a:rPr lang="uk-UA" sz="2400" dirty="0" smtClean="0">
                <a:solidFill>
                  <a:schemeClr val="bg1"/>
                </a:solidFill>
                <a:latin typeface="Times New Roman" panose="02020603050405020304" pitchFamily="18" charset="0"/>
                <a:cs typeface="Times New Roman" panose="02020603050405020304" pitchFamily="18" charset="0"/>
              </a:rPr>
              <a:t>Класифікація адміністративно-правових відносин.</a:t>
            </a:r>
          </a:p>
          <a:p>
            <a:r>
              <a:rPr lang="uk-UA" sz="2400" dirty="0" smtClean="0">
                <a:solidFill>
                  <a:schemeClr val="bg1"/>
                </a:solidFill>
                <a:latin typeface="Times New Roman" panose="02020603050405020304" pitchFamily="18" charset="0"/>
                <a:cs typeface="Times New Roman" panose="02020603050405020304" pitchFamily="18" charset="0"/>
              </a:rPr>
              <a:t>Висновки</a:t>
            </a:r>
          </a:p>
          <a:p>
            <a:r>
              <a:rPr lang="uk-UA" sz="2400" dirty="0" smtClean="0">
                <a:solidFill>
                  <a:schemeClr val="bg1"/>
                </a:solidFill>
                <a:latin typeface="Times New Roman" panose="02020603050405020304" pitchFamily="18" charset="0"/>
                <a:cs typeface="Times New Roman" panose="02020603050405020304" pitchFamily="18" charset="0"/>
              </a:rPr>
              <a:t>Джерела</a:t>
            </a:r>
          </a:p>
          <a:p>
            <a:endParaRPr lang="ru-RU" sz="2400" dirty="0" smtClean="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201905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5134" y="410671"/>
            <a:ext cx="10256218" cy="948791"/>
          </a:xfrm>
        </p:spPr>
        <p:txBody>
          <a:bodyPr>
            <a:normAutofit fontScale="90000"/>
          </a:bodyPr>
          <a:lstStyle/>
          <a:p>
            <a:pPr lvl="0" algn="ctr">
              <a:spcBef>
                <a:spcPct val="20000"/>
              </a:spcBef>
              <a:spcAft>
                <a:spcPts val="600"/>
              </a:spcAft>
            </a:pPr>
            <a:r>
              <a:rPr lang="ru-RU" sz="4400" cap="none" dirty="0" err="1" smtClean="0">
                <a:ln>
                  <a:noFill/>
                </a:ln>
                <a:solidFill>
                  <a:srgbClr val="000000"/>
                </a:solidFill>
                <a:latin typeface="Times New Roman" panose="02020603050405020304" pitchFamily="18" charset="0"/>
                <a:ea typeface="+mn-ea"/>
                <a:cs typeface="Times New Roman" panose="02020603050405020304" pitchFamily="18" charset="0"/>
              </a:rPr>
              <a:t>Адміністративно-правові</a:t>
            </a:r>
            <a:r>
              <a:rPr lang="ru-RU" sz="4400" cap="none" dirty="0" smtClean="0">
                <a:ln>
                  <a:noFill/>
                </a:ln>
                <a:solidFill>
                  <a:srgbClr val="000000"/>
                </a:solidFill>
                <a:latin typeface="Times New Roman" panose="02020603050405020304" pitchFamily="18" charset="0"/>
                <a:ea typeface="+mn-ea"/>
                <a:cs typeface="Times New Roman" panose="02020603050405020304" pitchFamily="18" charset="0"/>
              </a:rPr>
              <a:t> </a:t>
            </a:r>
            <a:r>
              <a:rPr lang="ru-RU" sz="4400" cap="none" dirty="0" err="1">
                <a:ln>
                  <a:noFill/>
                </a:ln>
                <a:solidFill>
                  <a:srgbClr val="000000"/>
                </a:solidFill>
                <a:latin typeface="Times New Roman" panose="02020603050405020304" pitchFamily="18" charset="0"/>
                <a:ea typeface="+mn-ea"/>
                <a:cs typeface="Times New Roman" panose="02020603050405020304" pitchFamily="18" charset="0"/>
              </a:rPr>
              <a:t>норми</a:t>
            </a:r>
            <a:r>
              <a:rPr lang="ru-RU" sz="4400" cap="none" dirty="0">
                <a:ln>
                  <a:noFill/>
                </a:ln>
                <a:solidFill>
                  <a:srgbClr val="000000"/>
                </a:solidFill>
                <a:latin typeface="Times New Roman" panose="02020603050405020304" pitchFamily="18" charset="0"/>
                <a:ea typeface="+mn-ea"/>
                <a:cs typeface="Times New Roman" panose="02020603050405020304" pitchFamily="18" charset="0"/>
              </a:rPr>
              <a:t>.</a:t>
            </a:r>
            <a:r>
              <a:rPr lang="ru-RU" sz="2400" cap="none" dirty="0">
                <a:ln>
                  <a:noFill/>
                </a:ln>
                <a:solidFill>
                  <a:srgbClr val="000000"/>
                </a:solidFill>
                <a:latin typeface="Times New Roman" panose="02020603050405020304" pitchFamily="18" charset="0"/>
                <a:ea typeface="+mn-ea"/>
                <a:cs typeface="Times New Roman" panose="02020603050405020304" pitchFamily="18" charset="0"/>
              </a:rPr>
              <a:t/>
            </a:r>
            <a:br>
              <a:rPr lang="ru-RU" sz="2400" cap="none" dirty="0">
                <a:ln>
                  <a:noFill/>
                </a:ln>
                <a:solidFill>
                  <a:srgbClr val="000000"/>
                </a:solidFill>
                <a:latin typeface="Times New Roman" panose="02020603050405020304" pitchFamily="18" charset="0"/>
                <a:ea typeface="+mn-ea"/>
                <a:cs typeface="Times New Roman" panose="02020603050405020304" pitchFamily="18" charset="0"/>
              </a:rPr>
            </a:br>
            <a:endParaRPr lang="ru-RU" dirty="0"/>
          </a:p>
        </p:txBody>
      </p:sp>
      <p:sp>
        <p:nvSpPr>
          <p:cNvPr id="3" name="Текст 2"/>
          <p:cNvSpPr>
            <a:spLocks noGrp="1"/>
          </p:cNvSpPr>
          <p:nvPr>
            <p:ph type="body" idx="1"/>
          </p:nvPr>
        </p:nvSpPr>
        <p:spPr>
          <a:xfrm>
            <a:off x="445063" y="1298772"/>
            <a:ext cx="10398266" cy="5559228"/>
          </a:xfrm>
        </p:spPr>
        <p:txBody>
          <a:bodyPr>
            <a:noAutofit/>
          </a:bodyPr>
          <a:lstStyle/>
          <a:p>
            <a:pPr algn="just"/>
            <a:r>
              <a:rPr lang="ru-RU" sz="1800" dirty="0" smtClean="0">
                <a:solidFill>
                  <a:schemeClr val="bg1"/>
                </a:solidFill>
                <a:latin typeface="Times New Roman" panose="02020603050405020304" pitchFamily="18" charset="0"/>
                <a:cs typeface="Times New Roman" panose="02020603050405020304" pitchFamily="18" charset="0"/>
              </a:rPr>
              <a:t>      </a:t>
            </a:r>
          </a:p>
          <a:p>
            <a:pPr algn="just"/>
            <a:r>
              <a:rPr lang="ru-RU" dirty="0" smtClean="0">
                <a:solidFill>
                  <a:schemeClr val="bg1"/>
                </a:solidFill>
                <a:latin typeface="Times New Roman" panose="02020603050405020304" pitchFamily="18" charset="0"/>
                <a:cs typeface="Times New Roman" panose="02020603050405020304" pitchFamily="18" charset="0"/>
              </a:rPr>
              <a:t>      </a:t>
            </a:r>
            <a:r>
              <a:rPr lang="uk-UA" dirty="0" smtClean="0">
                <a:solidFill>
                  <a:schemeClr val="accent6">
                    <a:lumMod val="75000"/>
                  </a:schemeClr>
                </a:solidFill>
                <a:latin typeface="Times New Roman" panose="02020603050405020304" pitchFamily="18" charset="0"/>
                <a:cs typeface="Times New Roman" panose="02020603050405020304" pitchFamily="18" charset="0"/>
              </a:rPr>
              <a:t>Адміністративно-правова норма </a:t>
            </a:r>
            <a:r>
              <a:rPr lang="uk-UA" dirty="0" smtClean="0">
                <a:solidFill>
                  <a:schemeClr val="bg1"/>
                </a:solidFill>
                <a:latin typeface="Times New Roman" panose="02020603050405020304" pitchFamily="18" charset="0"/>
                <a:cs typeface="Times New Roman" panose="02020603050405020304" pitchFamily="18" charset="0"/>
              </a:rPr>
              <a:t>— це загальнообов’язкове, формально-визначене правило поведінки, яке встановлюється та охороняється державою і покликане регулювати суспільні відносин, що виникають і розвиваються в сфері державного управління.</a:t>
            </a:r>
          </a:p>
          <a:p>
            <a:pPr algn="just"/>
            <a:r>
              <a:rPr lang="uk-UA" dirty="0" smtClean="0">
                <a:solidFill>
                  <a:schemeClr val="bg1"/>
                </a:solidFill>
                <a:latin typeface="Times New Roman" panose="02020603050405020304" pitchFamily="18" charset="0"/>
                <a:cs typeface="Times New Roman" panose="02020603050405020304" pitchFamily="18" charset="0"/>
              </a:rPr>
              <a:t>     Норми адміністративного права зобов’язують виконувати певні дії, забороняють здійснювати інші, дозволяють проведення окремих дій взагалі чи за умови отримання відповідного дозволу, рекомендують здійснення або утримання від вчинення певних дій. Переважна частина норм адміністративного права носить імперативний характер, порушення яких тягне за собою юридичну відповідальність, в тому числі адміністративну.</a:t>
            </a:r>
          </a:p>
          <a:p>
            <a:pPr algn="just"/>
            <a:r>
              <a:rPr lang="uk-UA" dirty="0" smtClean="0">
                <a:solidFill>
                  <a:schemeClr val="bg1"/>
                </a:solidFill>
                <a:latin typeface="Times New Roman" panose="02020603050405020304" pitchFamily="18" charset="0"/>
                <a:cs typeface="Times New Roman" panose="02020603050405020304" pitchFamily="18" charset="0"/>
              </a:rPr>
              <a:t>     Ті правові норми, що адресуються органам державної влади, їх посадовим особам, насамперед надають їм можливість робити тільки те, що прямо дозволено чи приписано законом, а суб’єктам, що управляються, — все, що не заборонено законом. Однак в окремих випадках громадяни можуть у певних сферах життя робити тільки те, що прямо дозволено чи приписано чинним законодавством.</a:t>
            </a:r>
          </a:p>
          <a:p>
            <a:pPr algn="just"/>
            <a:endParaRPr lang="ru-RU" sz="1800" dirty="0" smtClean="0">
              <a:solidFill>
                <a:schemeClr val="bg1"/>
              </a:solidFill>
              <a:latin typeface="Times New Roman" panose="02020603050405020304" pitchFamily="18" charset="0"/>
              <a:cs typeface="Times New Roman" panose="02020603050405020304" pitchFamily="18" charset="0"/>
            </a:endParaRPr>
          </a:p>
          <a:p>
            <a:pPr algn="just"/>
            <a:endParaRPr lang="ru-RU" sz="1800" dirty="0" smtClean="0">
              <a:solidFill>
                <a:schemeClr val="bg1"/>
              </a:solidFill>
              <a:latin typeface="Times New Roman" panose="02020603050405020304" pitchFamily="18" charset="0"/>
              <a:cs typeface="Times New Roman" panose="02020603050405020304" pitchFamily="18" charset="0"/>
            </a:endParaRPr>
          </a:p>
          <a:p>
            <a:pPr algn="just"/>
            <a:endParaRPr lang="ru-RU" sz="1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68470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6509" y="168010"/>
            <a:ext cx="10390173" cy="2131954"/>
          </a:xfrm>
        </p:spPr>
        <p:txBody>
          <a:bodyPr>
            <a:normAutofit/>
          </a:bodyPr>
          <a:lstStyle/>
          <a:p>
            <a:pPr algn="ctr"/>
            <a:r>
              <a:rPr lang="ru-RU" cap="none" dirty="0" err="1">
                <a:ln>
                  <a:noFill/>
                </a:ln>
                <a:solidFill>
                  <a:prstClr val="black"/>
                </a:solidFill>
                <a:latin typeface="Times New Roman" panose="02020603050405020304" pitchFamily="18" charset="0"/>
                <a:cs typeface="Times New Roman" panose="02020603050405020304" pitchFamily="18" charset="0"/>
              </a:rPr>
              <a:t>Структурні</a:t>
            </a:r>
            <a:r>
              <a:rPr lang="ru-RU" cap="none" dirty="0">
                <a:ln>
                  <a:noFill/>
                </a:ln>
                <a:solidFill>
                  <a:prstClr val="black"/>
                </a:solidFill>
                <a:latin typeface="Times New Roman" panose="02020603050405020304" pitchFamily="18" charset="0"/>
                <a:cs typeface="Times New Roman" panose="02020603050405020304" pitchFamily="18" charset="0"/>
              </a:rPr>
              <a:t> </a:t>
            </a:r>
            <a:r>
              <a:rPr lang="ru-RU" cap="none" dirty="0" err="1">
                <a:ln>
                  <a:noFill/>
                </a:ln>
                <a:solidFill>
                  <a:prstClr val="black"/>
                </a:solidFill>
                <a:latin typeface="Times New Roman" panose="02020603050405020304" pitchFamily="18" charset="0"/>
                <a:cs typeface="Times New Roman" panose="02020603050405020304" pitchFamily="18" charset="0"/>
              </a:rPr>
              <a:t>елементи</a:t>
            </a:r>
            <a:r>
              <a:rPr lang="ru-RU" cap="none" dirty="0">
                <a:ln>
                  <a:noFill/>
                </a:ln>
                <a:solidFill>
                  <a:prstClr val="black"/>
                </a:solidFill>
                <a:latin typeface="Times New Roman" panose="02020603050405020304" pitchFamily="18" charset="0"/>
                <a:cs typeface="Times New Roman" panose="02020603050405020304" pitchFamily="18" charset="0"/>
              </a:rPr>
              <a:t> </a:t>
            </a:r>
            <a:r>
              <a:rPr lang="ru-RU" cap="none" dirty="0" err="1">
                <a:ln>
                  <a:noFill/>
                </a:ln>
                <a:solidFill>
                  <a:prstClr val="black"/>
                </a:solidFill>
                <a:latin typeface="Times New Roman" panose="02020603050405020304" pitchFamily="18" charset="0"/>
                <a:cs typeface="Times New Roman" panose="02020603050405020304" pitchFamily="18" charset="0"/>
              </a:rPr>
              <a:t>адміністративно-правової</a:t>
            </a:r>
            <a:r>
              <a:rPr lang="ru-RU" cap="none" dirty="0">
                <a:ln>
                  <a:noFill/>
                </a:ln>
                <a:solidFill>
                  <a:prstClr val="black"/>
                </a:solidFill>
                <a:latin typeface="Times New Roman" panose="02020603050405020304" pitchFamily="18" charset="0"/>
                <a:cs typeface="Times New Roman" panose="02020603050405020304" pitchFamily="18" charset="0"/>
              </a:rPr>
              <a:t> </a:t>
            </a:r>
            <a:r>
              <a:rPr lang="ru-RU" cap="none" dirty="0" err="1">
                <a:ln>
                  <a:noFill/>
                </a:ln>
                <a:solidFill>
                  <a:prstClr val="black"/>
                </a:solidFill>
                <a:latin typeface="Times New Roman" panose="02020603050405020304" pitchFamily="18" charset="0"/>
                <a:cs typeface="Times New Roman" panose="02020603050405020304" pitchFamily="18" charset="0"/>
              </a:rPr>
              <a:t>норми</a:t>
            </a:r>
            <a:endParaRPr lang="ru-RU" dirty="0"/>
          </a:p>
        </p:txBody>
      </p:sp>
      <p:sp>
        <p:nvSpPr>
          <p:cNvPr id="3" name="Овал 2"/>
          <p:cNvSpPr/>
          <p:nvPr/>
        </p:nvSpPr>
        <p:spPr>
          <a:xfrm>
            <a:off x="566443" y="3492106"/>
            <a:ext cx="2496392" cy="14808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600" dirty="0" smtClean="0">
                <a:latin typeface="Times New Roman" panose="02020603050405020304" pitchFamily="18" charset="0"/>
                <a:cs typeface="Times New Roman" panose="02020603050405020304" pitchFamily="18" charset="0"/>
              </a:rPr>
              <a:t>гіпотеза</a:t>
            </a:r>
            <a:endParaRPr lang="ru-RU" sz="3600" dirty="0">
              <a:latin typeface="Times New Roman" panose="02020603050405020304" pitchFamily="18" charset="0"/>
              <a:cs typeface="Times New Roman" panose="02020603050405020304" pitchFamily="18" charset="0"/>
            </a:endParaRPr>
          </a:p>
        </p:txBody>
      </p:sp>
      <p:sp>
        <p:nvSpPr>
          <p:cNvPr id="4" name="Овал 3"/>
          <p:cNvSpPr/>
          <p:nvPr/>
        </p:nvSpPr>
        <p:spPr>
          <a:xfrm>
            <a:off x="3902382" y="4028005"/>
            <a:ext cx="3378425" cy="14808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600" dirty="0" smtClean="0">
                <a:latin typeface="Times New Roman" panose="02020603050405020304" pitchFamily="18" charset="0"/>
                <a:cs typeface="Times New Roman" panose="02020603050405020304" pitchFamily="18" charset="0"/>
              </a:rPr>
              <a:t>диспозиція</a:t>
            </a:r>
            <a:endParaRPr lang="ru-RU" sz="3600" dirty="0">
              <a:latin typeface="Times New Roman" panose="02020603050405020304" pitchFamily="18" charset="0"/>
              <a:cs typeface="Times New Roman" panose="02020603050405020304" pitchFamily="18" charset="0"/>
            </a:endParaRPr>
          </a:p>
        </p:txBody>
      </p:sp>
      <p:sp>
        <p:nvSpPr>
          <p:cNvPr id="5" name="Овал 4"/>
          <p:cNvSpPr/>
          <p:nvPr/>
        </p:nvSpPr>
        <p:spPr>
          <a:xfrm>
            <a:off x="8290948" y="3492106"/>
            <a:ext cx="2403335" cy="14808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600" dirty="0" smtClean="0">
                <a:latin typeface="Times New Roman" panose="02020603050405020304" pitchFamily="18" charset="0"/>
                <a:cs typeface="Times New Roman" panose="02020603050405020304" pitchFamily="18" charset="0"/>
              </a:rPr>
              <a:t>санкція</a:t>
            </a:r>
            <a:endParaRPr lang="ru-RU" sz="3600" dirty="0">
              <a:latin typeface="Times New Roman" panose="02020603050405020304" pitchFamily="18" charset="0"/>
              <a:cs typeface="Times New Roman" panose="02020603050405020304" pitchFamily="18" charset="0"/>
            </a:endParaRPr>
          </a:p>
        </p:txBody>
      </p:sp>
      <p:sp>
        <p:nvSpPr>
          <p:cNvPr id="6" name="Стрелка вниз 5"/>
          <p:cNvSpPr/>
          <p:nvPr/>
        </p:nvSpPr>
        <p:spPr>
          <a:xfrm>
            <a:off x="5383226" y="2464024"/>
            <a:ext cx="416740" cy="13999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rot="1386850">
            <a:off x="2246623" y="1976856"/>
            <a:ext cx="389637" cy="11570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низ 7"/>
          <p:cNvSpPr/>
          <p:nvPr/>
        </p:nvSpPr>
        <p:spPr>
          <a:xfrm rot="19673127">
            <a:off x="8625200" y="1967314"/>
            <a:ext cx="382968" cy="10626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990819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Рамка 8"/>
          <p:cNvSpPr/>
          <p:nvPr/>
        </p:nvSpPr>
        <p:spPr>
          <a:xfrm>
            <a:off x="372230" y="238714"/>
            <a:ext cx="11239837" cy="157390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ru-RU" sz="2800" dirty="0" err="1">
                <a:solidFill>
                  <a:schemeClr val="accent6">
                    <a:lumMod val="75000"/>
                  </a:schemeClr>
                </a:solidFill>
                <a:latin typeface="Times New Roman" panose="02020603050405020304" pitchFamily="18" charset="0"/>
                <a:cs typeface="Times New Roman" panose="02020603050405020304" pitchFamily="18" charset="0"/>
              </a:rPr>
              <a:t>Гіпотеза</a:t>
            </a:r>
            <a:r>
              <a:rPr lang="ru-RU" sz="2800" dirty="0">
                <a:solidFill>
                  <a:schemeClr val="bg1"/>
                </a:solidFill>
                <a:latin typeface="Times New Roman" panose="02020603050405020304" pitchFamily="18" charset="0"/>
                <a:cs typeface="Times New Roman" panose="02020603050405020304" pitchFamily="18" charset="0"/>
              </a:rPr>
              <a:t> — </a:t>
            </a:r>
            <a:r>
              <a:rPr lang="ru-RU" sz="2800" dirty="0" err="1">
                <a:solidFill>
                  <a:schemeClr val="bg1"/>
                </a:solidFill>
                <a:latin typeface="Times New Roman" panose="02020603050405020304" pitchFamily="18" charset="0"/>
                <a:cs typeface="Times New Roman" panose="02020603050405020304" pitchFamily="18" charset="0"/>
              </a:rPr>
              <a:t>складова</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адміністративно-правової</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норми</a:t>
            </a:r>
            <a:r>
              <a:rPr lang="ru-RU" sz="2800" dirty="0">
                <a:solidFill>
                  <a:schemeClr val="bg1"/>
                </a:solidFill>
                <a:latin typeface="Times New Roman" panose="02020603050405020304" pitchFamily="18" charset="0"/>
                <a:cs typeface="Times New Roman" panose="02020603050405020304" pitchFamily="18" charset="0"/>
              </a:rPr>
              <a:t>, в </a:t>
            </a:r>
            <a:r>
              <a:rPr lang="ru-RU" sz="2800" dirty="0" err="1">
                <a:solidFill>
                  <a:schemeClr val="bg1"/>
                </a:solidFill>
                <a:latin typeface="Times New Roman" panose="02020603050405020304" pitchFamily="18" charset="0"/>
                <a:cs typeface="Times New Roman" panose="02020603050405020304" pitchFamily="18" charset="0"/>
              </a:rPr>
              <a:t>якій</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зазначені</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обставини</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умови</a:t>
            </a:r>
            <a:r>
              <a:rPr lang="ru-RU" sz="2800" dirty="0">
                <a:solidFill>
                  <a:schemeClr val="bg1"/>
                </a:solidFill>
                <a:latin typeface="Times New Roman" panose="02020603050405020304" pitchFamily="18" charset="0"/>
                <a:cs typeface="Times New Roman" panose="02020603050405020304" pitchFamily="18" charset="0"/>
              </a:rPr>
              <a:t>), з </a:t>
            </a:r>
            <a:r>
              <a:rPr lang="ru-RU" sz="2800" dirty="0" err="1">
                <a:solidFill>
                  <a:schemeClr val="bg1"/>
                </a:solidFill>
                <a:latin typeface="Times New Roman" panose="02020603050405020304" pitchFamily="18" charset="0"/>
                <a:cs typeface="Times New Roman" panose="02020603050405020304" pitchFamily="18" charset="0"/>
              </a:rPr>
              <a:t>настанням</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чи</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ненастанням</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яких</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припис</a:t>
            </a:r>
            <a:r>
              <a:rPr lang="ru-RU" sz="2800" dirty="0">
                <a:solidFill>
                  <a:schemeClr val="bg1"/>
                </a:solidFill>
                <a:latin typeface="Times New Roman" panose="02020603050405020304" pitchFamily="18" charset="0"/>
                <a:cs typeface="Times New Roman" panose="02020603050405020304" pitchFamily="18" charset="0"/>
              </a:rPr>
              <a:t> </a:t>
            </a:r>
            <a:r>
              <a:rPr lang="ru-RU" sz="2800" dirty="0" err="1">
                <a:solidFill>
                  <a:schemeClr val="bg1"/>
                </a:solidFill>
                <a:latin typeface="Times New Roman" panose="02020603050405020304" pitchFamily="18" charset="0"/>
                <a:cs typeface="Times New Roman" panose="02020603050405020304" pitchFamily="18" charset="0"/>
              </a:rPr>
              <a:t>вступає</a:t>
            </a:r>
            <a:r>
              <a:rPr lang="ru-RU" sz="2800" dirty="0">
                <a:solidFill>
                  <a:schemeClr val="bg1"/>
                </a:solidFill>
                <a:latin typeface="Times New Roman" panose="02020603050405020304" pitchFamily="18" charset="0"/>
                <a:cs typeface="Times New Roman" panose="02020603050405020304" pitchFamily="18" charset="0"/>
              </a:rPr>
              <a:t> в </a:t>
            </a:r>
            <a:r>
              <a:rPr lang="ru-RU" sz="2800" dirty="0" err="1">
                <a:solidFill>
                  <a:schemeClr val="bg1"/>
                </a:solidFill>
                <a:latin typeface="Times New Roman" panose="02020603050405020304" pitchFamily="18" charset="0"/>
                <a:cs typeface="Times New Roman" panose="02020603050405020304" pitchFamily="18" charset="0"/>
              </a:rPr>
              <a:t>дію</a:t>
            </a:r>
            <a:r>
              <a:rPr lang="ru-RU" sz="2800" dirty="0">
                <a:solidFill>
                  <a:schemeClr val="bg1"/>
                </a:solidFill>
                <a:latin typeface="Times New Roman" panose="02020603050405020304" pitchFamily="18" charset="0"/>
                <a:cs typeface="Times New Roman" panose="02020603050405020304" pitchFamily="18" charset="0"/>
              </a:rPr>
              <a:t>.</a:t>
            </a:r>
          </a:p>
        </p:txBody>
      </p:sp>
      <p:sp>
        <p:nvSpPr>
          <p:cNvPr id="10" name="Рамка 9"/>
          <p:cNvSpPr/>
          <p:nvPr/>
        </p:nvSpPr>
        <p:spPr>
          <a:xfrm>
            <a:off x="372229" y="1913765"/>
            <a:ext cx="11239837" cy="157390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800" b="0" i="0" dirty="0" err="1" smtClean="0">
                <a:solidFill>
                  <a:schemeClr val="accent6">
                    <a:lumMod val="75000"/>
                  </a:schemeClr>
                </a:solidFill>
                <a:effectLst/>
                <a:latin typeface="Times New Roman" panose="02020603050405020304" pitchFamily="18" charset="0"/>
                <a:cs typeface="Times New Roman" panose="02020603050405020304" pitchFamily="18" charset="0"/>
              </a:rPr>
              <a:t>Диспозиція</a:t>
            </a:r>
            <a:r>
              <a:rPr lang="ru-RU" sz="2800" b="0" i="0" dirty="0" smtClean="0">
                <a:solidFill>
                  <a:schemeClr val="bg1"/>
                </a:solidFill>
                <a:effectLst/>
                <a:latin typeface="Times New Roman" panose="02020603050405020304" pitchFamily="18" charset="0"/>
                <a:cs typeface="Times New Roman" panose="02020603050405020304" pitchFamily="18" charset="0"/>
              </a:rPr>
              <a:t> — </a:t>
            </a:r>
            <a:r>
              <a:rPr lang="ru-RU" sz="2800" b="0" i="0" dirty="0" err="1" smtClean="0">
                <a:solidFill>
                  <a:schemeClr val="bg1"/>
                </a:solidFill>
                <a:effectLst/>
                <a:latin typeface="Times New Roman" panose="02020603050405020304" pitchFamily="18" charset="0"/>
                <a:cs typeface="Times New Roman" panose="02020603050405020304" pitchFamily="18" charset="0"/>
              </a:rPr>
              <a:t>основна</a:t>
            </a:r>
            <a:r>
              <a:rPr lang="ru-RU" sz="2800" b="0" i="0" dirty="0" smtClean="0">
                <a:solidFill>
                  <a:schemeClr val="bg1"/>
                </a:solidFill>
                <a:effectLst/>
                <a:latin typeface="Times New Roman" panose="02020603050405020304" pitchFamily="18" charset="0"/>
                <a:cs typeface="Times New Roman" panose="02020603050405020304" pitchFamily="18" charset="0"/>
              </a:rPr>
              <a:t> </a:t>
            </a:r>
            <a:r>
              <a:rPr lang="ru-RU" sz="2800" b="0" i="0" dirty="0" err="1" smtClean="0">
                <a:solidFill>
                  <a:schemeClr val="bg1"/>
                </a:solidFill>
                <a:effectLst/>
                <a:latin typeface="Times New Roman" panose="02020603050405020304" pitchFamily="18" charset="0"/>
                <a:cs typeface="Times New Roman" panose="02020603050405020304" pitchFamily="18" charset="0"/>
              </a:rPr>
              <a:t>частина</a:t>
            </a:r>
            <a:r>
              <a:rPr lang="ru-RU" sz="2800" b="0" i="0" dirty="0" smtClean="0">
                <a:solidFill>
                  <a:schemeClr val="bg1"/>
                </a:solidFill>
                <a:effectLst/>
                <a:latin typeface="Times New Roman" panose="02020603050405020304" pitchFamily="18" charset="0"/>
                <a:cs typeface="Times New Roman" panose="02020603050405020304" pitchFamily="18" charset="0"/>
              </a:rPr>
              <a:t> </a:t>
            </a:r>
            <a:r>
              <a:rPr lang="ru-RU" sz="2800" b="0" i="0" dirty="0" err="1" smtClean="0">
                <a:solidFill>
                  <a:schemeClr val="bg1"/>
                </a:solidFill>
                <a:effectLst/>
                <a:latin typeface="Times New Roman" panose="02020603050405020304" pitchFamily="18" charset="0"/>
                <a:cs typeface="Times New Roman" panose="02020603050405020304" pitchFamily="18" charset="0"/>
              </a:rPr>
              <a:t>адміністративно-правової</a:t>
            </a:r>
            <a:r>
              <a:rPr lang="ru-RU" sz="2800" b="0" i="0" dirty="0" smtClean="0">
                <a:solidFill>
                  <a:schemeClr val="bg1"/>
                </a:solidFill>
                <a:effectLst/>
                <a:latin typeface="Times New Roman" panose="02020603050405020304" pitchFamily="18" charset="0"/>
                <a:cs typeface="Times New Roman" panose="02020603050405020304" pitchFamily="18" charset="0"/>
              </a:rPr>
              <a:t> </a:t>
            </a:r>
            <a:r>
              <a:rPr lang="ru-RU" sz="2800" b="0" i="0" dirty="0" err="1" smtClean="0">
                <a:solidFill>
                  <a:schemeClr val="bg1"/>
                </a:solidFill>
                <a:effectLst/>
                <a:latin typeface="Times New Roman" panose="02020603050405020304" pitchFamily="18" charset="0"/>
                <a:cs typeface="Times New Roman" panose="02020603050405020304" pitchFamily="18" charset="0"/>
              </a:rPr>
              <a:t>норми</a:t>
            </a:r>
            <a:r>
              <a:rPr lang="ru-RU" sz="2800" b="0" i="0" dirty="0" smtClean="0">
                <a:solidFill>
                  <a:schemeClr val="bg1"/>
                </a:solidFill>
                <a:effectLst/>
                <a:latin typeface="Times New Roman" panose="02020603050405020304" pitchFamily="18" charset="0"/>
                <a:cs typeface="Times New Roman" panose="02020603050405020304" pitchFamily="18" charset="0"/>
              </a:rPr>
              <a:t>, в </a:t>
            </a:r>
            <a:r>
              <a:rPr lang="ru-RU" sz="2800" b="0" i="0" dirty="0" err="1" smtClean="0">
                <a:solidFill>
                  <a:schemeClr val="bg1"/>
                </a:solidFill>
                <a:effectLst/>
                <a:latin typeface="Times New Roman" panose="02020603050405020304" pitchFamily="18" charset="0"/>
                <a:cs typeface="Times New Roman" panose="02020603050405020304" pitchFamily="18" charset="0"/>
              </a:rPr>
              <a:t>якій</a:t>
            </a:r>
            <a:r>
              <a:rPr lang="ru-RU" sz="2800" b="0" i="0" dirty="0" smtClean="0">
                <a:solidFill>
                  <a:schemeClr val="bg1"/>
                </a:solidFill>
                <a:effectLst/>
                <a:latin typeface="Times New Roman" panose="02020603050405020304" pitchFamily="18" charset="0"/>
                <a:cs typeface="Times New Roman" panose="02020603050405020304" pitchFamily="18" charset="0"/>
              </a:rPr>
              <a:t> </a:t>
            </a:r>
            <a:r>
              <a:rPr lang="ru-RU" sz="2800" b="0" i="0" dirty="0" err="1" smtClean="0">
                <a:solidFill>
                  <a:schemeClr val="bg1"/>
                </a:solidFill>
                <a:effectLst/>
                <a:latin typeface="Times New Roman" panose="02020603050405020304" pitchFamily="18" charset="0"/>
                <a:cs typeface="Times New Roman" panose="02020603050405020304" pitchFamily="18" charset="0"/>
              </a:rPr>
              <a:t>визначено</a:t>
            </a:r>
            <a:r>
              <a:rPr lang="ru-RU" sz="2800" b="0" i="0" dirty="0" smtClean="0">
                <a:solidFill>
                  <a:schemeClr val="bg1"/>
                </a:solidFill>
                <a:effectLst/>
                <a:latin typeface="Times New Roman" panose="02020603050405020304" pitchFamily="18" charset="0"/>
                <a:cs typeface="Times New Roman" panose="02020603050405020304" pitchFamily="18" charset="0"/>
              </a:rPr>
              <a:t> </a:t>
            </a:r>
            <a:r>
              <a:rPr lang="uk-UA" sz="2800" b="0" i="0" dirty="0" smtClean="0">
                <a:solidFill>
                  <a:schemeClr val="bg1"/>
                </a:solidFill>
                <a:effectLst/>
                <a:latin typeface="Times New Roman" panose="02020603050405020304" pitchFamily="18" charset="0"/>
                <a:cs typeface="Times New Roman" panose="02020603050405020304" pitchFamily="18" charset="0"/>
              </a:rPr>
              <a:t>конкретне</a:t>
            </a:r>
            <a:r>
              <a:rPr lang="ru-RU" sz="2800" b="0" i="0" dirty="0" smtClean="0">
                <a:solidFill>
                  <a:schemeClr val="bg1"/>
                </a:solidFill>
                <a:effectLst/>
                <a:latin typeface="Times New Roman" panose="02020603050405020304" pitchFamily="18" charset="0"/>
                <a:cs typeface="Times New Roman" panose="02020603050405020304" pitchFamily="18" charset="0"/>
              </a:rPr>
              <a:t> правило </a:t>
            </a:r>
            <a:r>
              <a:rPr lang="ru-RU" sz="2800" b="0" i="0" dirty="0" err="1" smtClean="0">
                <a:solidFill>
                  <a:schemeClr val="bg1"/>
                </a:solidFill>
                <a:effectLst/>
                <a:latin typeface="Times New Roman" panose="02020603050405020304" pitchFamily="18" charset="0"/>
                <a:cs typeface="Times New Roman" panose="02020603050405020304" pitchFamily="18" charset="0"/>
              </a:rPr>
              <a:t>поведінки</a:t>
            </a:r>
            <a:r>
              <a:rPr lang="ru-RU" sz="2800" b="0" i="0" dirty="0" smtClean="0">
                <a:solidFill>
                  <a:schemeClr val="bg1"/>
                </a:solidFill>
                <a:effectLst/>
                <a:latin typeface="Times New Roman" panose="02020603050405020304" pitchFamily="18" charset="0"/>
                <a:cs typeface="Times New Roman" panose="02020603050405020304" pitchFamily="18" charset="0"/>
              </a:rPr>
              <a:t>.</a:t>
            </a:r>
            <a:endParaRPr lang="ru-RU" sz="2800" dirty="0">
              <a:solidFill>
                <a:schemeClr val="bg1"/>
              </a:solidFill>
              <a:latin typeface="Times New Roman" panose="02020603050405020304" pitchFamily="18" charset="0"/>
              <a:cs typeface="Times New Roman" panose="02020603050405020304" pitchFamily="18" charset="0"/>
            </a:endParaRPr>
          </a:p>
        </p:txBody>
      </p:sp>
      <p:sp>
        <p:nvSpPr>
          <p:cNvPr id="11" name="Рамка 10"/>
          <p:cNvSpPr/>
          <p:nvPr/>
        </p:nvSpPr>
        <p:spPr>
          <a:xfrm>
            <a:off x="372229" y="3588816"/>
            <a:ext cx="11239837" cy="3224675"/>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2400" b="0" i="0" dirty="0" smtClean="0">
                <a:solidFill>
                  <a:schemeClr val="accent6">
                    <a:lumMod val="75000"/>
                  </a:schemeClr>
                </a:solidFill>
                <a:effectLst/>
                <a:latin typeface="Times New Roman" panose="02020603050405020304" pitchFamily="18" charset="0"/>
                <a:cs typeface="Times New Roman" panose="02020603050405020304" pitchFamily="18" charset="0"/>
              </a:rPr>
              <a:t>Санкція</a:t>
            </a:r>
            <a:r>
              <a:rPr lang="uk-UA" sz="2400" b="0" i="0" dirty="0" smtClean="0">
                <a:solidFill>
                  <a:schemeClr val="bg1"/>
                </a:solidFill>
                <a:effectLst/>
                <a:latin typeface="Times New Roman" panose="02020603050405020304" pitchFamily="18" charset="0"/>
                <a:cs typeface="Times New Roman" panose="02020603050405020304" pitchFamily="18" charset="0"/>
              </a:rPr>
              <a:t> — складова адміністративно-правової норми, в якій визначені заходи державного впливу у вигляді несприятливих наслідків, що застосовуються до державних органів, посадових осіб, недержавних господарських й соціально-культурних об’єд­нань, підприємств, установ та громадських організацій (об’єд­нань) різних рівнів і фізичних осіб, які порушили відповідні правила поведінки (наприклад, адміністративні чи дисциплінарні стягнення).</a:t>
            </a:r>
            <a:endParaRPr lang="uk-UA"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1209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6050" y="475407"/>
            <a:ext cx="11053720" cy="1628522"/>
          </a:xfrm>
        </p:spPr>
        <p:txBody>
          <a:bodyPr>
            <a:normAutofit/>
          </a:bodyPr>
          <a:lstStyle/>
          <a:p>
            <a:pPr algn="ctr"/>
            <a:r>
              <a:rPr lang="uk-UA" sz="3600" cap="none" dirty="0" smtClean="0">
                <a:ln>
                  <a:noFill/>
                </a:ln>
                <a:solidFill>
                  <a:prstClr val="black"/>
                </a:solidFill>
                <a:latin typeface="Times New Roman" panose="02020603050405020304" pitchFamily="18" charset="0"/>
                <a:ea typeface="+mn-ea"/>
                <a:cs typeface="Times New Roman" panose="02020603050405020304" pitchFamily="18" charset="0"/>
              </a:rPr>
              <a:t>Адміністративно-правові норми класифікуються за:</a:t>
            </a:r>
            <a:endParaRPr lang="ru-RU" sz="3600" dirty="0"/>
          </a:p>
        </p:txBody>
      </p:sp>
      <p:sp>
        <p:nvSpPr>
          <p:cNvPr id="3" name="Текст 2"/>
          <p:cNvSpPr>
            <a:spLocks noGrp="1"/>
          </p:cNvSpPr>
          <p:nvPr>
            <p:ph type="body" idx="1"/>
          </p:nvPr>
        </p:nvSpPr>
        <p:spPr>
          <a:xfrm>
            <a:off x="1165253" y="2233594"/>
            <a:ext cx="8402905" cy="3404108"/>
          </a:xfrm>
        </p:spPr>
        <p:txBody>
          <a:bodyPr>
            <a:normAutofit/>
          </a:bodyPr>
          <a:lstStyle/>
          <a:p>
            <a:r>
              <a:rPr lang="uk-UA" sz="3200" dirty="0" smtClean="0">
                <a:solidFill>
                  <a:schemeClr val="bg1"/>
                </a:solidFill>
                <a:latin typeface="Times New Roman" panose="02020603050405020304" pitchFamily="18" charset="0"/>
                <a:cs typeface="Times New Roman" panose="02020603050405020304" pitchFamily="18" charset="0"/>
              </a:rPr>
              <a:t>направленістю</a:t>
            </a:r>
          </a:p>
          <a:p>
            <a:r>
              <a:rPr lang="uk-UA" sz="3200" dirty="0" smtClean="0">
                <a:solidFill>
                  <a:schemeClr val="bg1"/>
                </a:solidFill>
                <a:latin typeface="Times New Roman" panose="02020603050405020304" pitchFamily="18" charset="0"/>
                <a:cs typeface="Times New Roman" panose="02020603050405020304" pitchFamily="18" charset="0"/>
              </a:rPr>
              <a:t>адресатом</a:t>
            </a:r>
          </a:p>
          <a:p>
            <a:r>
              <a:rPr lang="uk-UA" sz="3200" dirty="0" smtClean="0">
                <a:solidFill>
                  <a:schemeClr val="bg1"/>
                </a:solidFill>
                <a:latin typeface="Times New Roman" panose="02020603050405020304" pitchFamily="18" charset="0"/>
                <a:cs typeface="Times New Roman" panose="02020603050405020304" pitchFamily="18" charset="0"/>
              </a:rPr>
              <a:t>юридичним змістом</a:t>
            </a:r>
            <a:endParaRPr lang="ru-RU" sz="3200" dirty="0">
              <a:solidFill>
                <a:schemeClr val="bg1"/>
              </a:solidFill>
              <a:latin typeface="Times New Roman" panose="02020603050405020304" pitchFamily="18" charset="0"/>
              <a:cs typeface="Times New Roman" panose="02020603050405020304" pitchFamily="18" charset="0"/>
            </a:endParaRPr>
          </a:p>
          <a:p>
            <a:r>
              <a:rPr lang="uk-UA" sz="3200" dirty="0" smtClean="0">
                <a:solidFill>
                  <a:schemeClr val="bg1"/>
                </a:solidFill>
                <a:latin typeface="Times New Roman" panose="02020603050405020304" pitchFamily="18" charset="0"/>
                <a:cs typeface="Times New Roman" panose="02020603050405020304" pitchFamily="18" charset="0"/>
              </a:rPr>
              <a:t>юридичним характером приписів</a:t>
            </a:r>
            <a:endParaRPr lang="ru-RU" sz="3200" dirty="0">
              <a:solidFill>
                <a:schemeClr val="bg1"/>
              </a:solidFill>
              <a:latin typeface="Times New Roman" panose="02020603050405020304" pitchFamily="18" charset="0"/>
              <a:cs typeface="Times New Roman" panose="02020603050405020304" pitchFamily="18" charset="0"/>
            </a:endParaRPr>
          </a:p>
        </p:txBody>
      </p:sp>
      <p:sp>
        <p:nvSpPr>
          <p:cNvPr id="4" name="Овал 3"/>
          <p:cNvSpPr/>
          <p:nvPr/>
        </p:nvSpPr>
        <p:spPr>
          <a:xfrm>
            <a:off x="807617" y="4257868"/>
            <a:ext cx="153748" cy="1537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Овал 4"/>
          <p:cNvSpPr/>
          <p:nvPr/>
        </p:nvSpPr>
        <p:spPr>
          <a:xfrm>
            <a:off x="807617" y="2928756"/>
            <a:ext cx="153748" cy="1537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Овал 5"/>
          <p:cNvSpPr/>
          <p:nvPr/>
        </p:nvSpPr>
        <p:spPr>
          <a:xfrm>
            <a:off x="807617" y="3593312"/>
            <a:ext cx="153748" cy="1537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Овал 6"/>
          <p:cNvSpPr/>
          <p:nvPr/>
        </p:nvSpPr>
        <p:spPr>
          <a:xfrm>
            <a:off x="807617" y="4922424"/>
            <a:ext cx="153748" cy="1537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6577240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9477" y="265014"/>
            <a:ext cx="11008778" cy="1434313"/>
          </a:xfrm>
        </p:spPr>
        <p:txBody>
          <a:bodyPr/>
          <a:lstStyle/>
          <a:p>
            <a:pPr algn="ctr"/>
            <a:r>
              <a:rPr lang="ru-RU" cap="none" dirty="0" err="1" smtClean="0">
                <a:solidFill>
                  <a:schemeClr val="bg1"/>
                </a:solidFill>
                <a:latin typeface="Times New Roman" panose="02020603050405020304" pitchFamily="18" charset="0"/>
                <a:cs typeface="Times New Roman" panose="02020603050405020304" pitchFamily="18" charset="0"/>
              </a:rPr>
              <a:t>Залежно</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від</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спрямованості</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змісту</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розрізняють</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такі</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групи</a:t>
            </a:r>
            <a:r>
              <a:rPr lang="ru-RU" cap="none" dirty="0" smtClean="0">
                <a:solidFill>
                  <a:schemeClr val="bg1"/>
                </a:solidFill>
                <a:latin typeface="Times New Roman" panose="02020603050405020304" pitchFamily="18" charset="0"/>
                <a:cs typeface="Times New Roman" panose="02020603050405020304" pitchFamily="18" charset="0"/>
              </a:rPr>
              <a:t> норм </a:t>
            </a:r>
            <a:r>
              <a:rPr lang="ru-RU" cap="none" dirty="0" err="1" smtClean="0">
                <a:solidFill>
                  <a:schemeClr val="bg1"/>
                </a:solidFill>
                <a:latin typeface="Times New Roman" panose="02020603050405020304" pitchFamily="18" charset="0"/>
                <a:cs typeface="Times New Roman" panose="02020603050405020304" pitchFamily="18" charset="0"/>
              </a:rPr>
              <a:t>адміністративного</a:t>
            </a:r>
            <a:r>
              <a:rPr lang="ru-RU" cap="none" dirty="0" smtClean="0">
                <a:solidFill>
                  <a:schemeClr val="bg1"/>
                </a:solidFill>
                <a:latin typeface="Times New Roman" panose="02020603050405020304" pitchFamily="18" charset="0"/>
                <a:cs typeface="Times New Roman" panose="02020603050405020304" pitchFamily="18" charset="0"/>
              </a:rPr>
              <a:t> права:</a:t>
            </a:r>
            <a:endParaRPr lang="ru-RU" cap="none" dirty="0">
              <a:solidFill>
                <a:schemeClr val="bg1"/>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429748" y="542166"/>
            <a:ext cx="189729" cy="129473"/>
          </a:xfrm>
        </p:spPr>
        <p:txBody>
          <a:bodyPr>
            <a:normAutofit fontScale="25000" lnSpcReduction="20000"/>
          </a:bodyPr>
          <a:lstStyle/>
          <a:p>
            <a:endParaRPr lang="ru-RU" dirty="0"/>
          </a:p>
        </p:txBody>
      </p:sp>
      <p:sp>
        <p:nvSpPr>
          <p:cNvPr id="7" name="Блок-схема: знак завершения 6"/>
          <p:cNvSpPr/>
          <p:nvPr/>
        </p:nvSpPr>
        <p:spPr>
          <a:xfrm>
            <a:off x="222968" y="1772155"/>
            <a:ext cx="7059864" cy="995321"/>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0" i="0" dirty="0" err="1" smtClean="0">
                <a:solidFill>
                  <a:schemeClr val="tx1"/>
                </a:solidFill>
                <a:effectLst/>
                <a:latin typeface="Times New Roman" panose="02020603050405020304" pitchFamily="18" charset="0"/>
                <a:cs typeface="Times New Roman" panose="02020603050405020304" pitchFamily="18" charset="0"/>
              </a:rPr>
              <a:t>норми</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що</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закріплюють</a:t>
            </a:r>
            <a:r>
              <a:rPr lang="ru-RU" sz="2000" b="0" i="0" dirty="0" smtClean="0">
                <a:solidFill>
                  <a:schemeClr val="tx1"/>
                </a:solidFill>
                <a:effectLst/>
                <a:latin typeface="Times New Roman" panose="02020603050405020304" pitchFamily="18" charset="0"/>
                <a:cs typeface="Times New Roman" panose="02020603050405020304" pitchFamily="18" charset="0"/>
              </a:rPr>
              <a:t> порядок </a:t>
            </a:r>
            <a:r>
              <a:rPr lang="ru-RU" sz="2000" b="0" i="0" dirty="0" err="1" smtClean="0">
                <a:solidFill>
                  <a:schemeClr val="tx1"/>
                </a:solidFill>
                <a:effectLst/>
                <a:latin typeface="Times New Roman" panose="02020603050405020304" pitchFamily="18" charset="0"/>
                <a:cs typeface="Times New Roman" panose="02020603050405020304" pitchFamily="18" charset="0"/>
              </a:rPr>
              <a:t>утворення</a:t>
            </a:r>
            <a:r>
              <a:rPr lang="ru-RU" sz="2000" b="0" i="0" dirty="0" smtClean="0">
                <a:solidFill>
                  <a:schemeClr val="tx1"/>
                </a:solidFill>
                <a:effectLst/>
                <a:latin typeface="Times New Roman" panose="02020603050405020304" pitchFamily="18" charset="0"/>
                <a:cs typeface="Times New Roman" panose="02020603050405020304" pitchFamily="18" charset="0"/>
              </a:rPr>
              <a:t> та правового статусу </a:t>
            </a:r>
            <a:r>
              <a:rPr lang="ru-RU" sz="2000" b="0" i="0" dirty="0" err="1" smtClean="0">
                <a:solidFill>
                  <a:schemeClr val="tx1"/>
                </a:solidFill>
                <a:effectLst/>
                <a:latin typeface="Times New Roman" panose="02020603050405020304" pitchFamily="18" charset="0"/>
                <a:cs typeface="Times New Roman" panose="02020603050405020304" pitchFamily="18" charset="0"/>
              </a:rPr>
              <a:t>системи</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державних</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органів</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управління</a:t>
            </a:r>
            <a:r>
              <a:rPr lang="ru-RU" sz="2000" b="0" i="0" dirty="0" smtClean="0">
                <a:solidFill>
                  <a:schemeClr val="tx1"/>
                </a:solidFill>
                <a:effectLst/>
                <a:latin typeface="Times New Roman" panose="02020603050405020304" pitchFamily="18" charset="0"/>
                <a:cs typeface="Times New Roman" panose="02020603050405020304" pitchFamily="18" charset="0"/>
              </a:rPr>
              <a:t>;</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8" name="Блок-схема: знак завершения 7"/>
          <p:cNvSpPr/>
          <p:nvPr/>
        </p:nvSpPr>
        <p:spPr>
          <a:xfrm>
            <a:off x="7590329" y="1865213"/>
            <a:ext cx="4418251" cy="80920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0" i="0" dirty="0" err="1" smtClean="0">
                <a:solidFill>
                  <a:schemeClr val="tx1"/>
                </a:solidFill>
                <a:effectLst/>
                <a:latin typeface="Times New Roman" panose="02020603050405020304" pitchFamily="18" charset="0"/>
                <a:cs typeface="Times New Roman" panose="02020603050405020304" pitchFamily="18" charset="0"/>
              </a:rPr>
              <a:t>норми</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що</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визначають</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форми</a:t>
            </a:r>
            <a:r>
              <a:rPr lang="ru-RU" sz="2000" b="0" i="0" dirty="0" smtClean="0">
                <a:solidFill>
                  <a:schemeClr val="tx1"/>
                </a:solidFill>
                <a:effectLst/>
                <a:latin typeface="Times New Roman" panose="02020603050405020304" pitchFamily="18" charset="0"/>
                <a:cs typeface="Times New Roman" panose="02020603050405020304" pitchFamily="18" charset="0"/>
              </a:rPr>
              <a:t> та </a:t>
            </a:r>
            <a:r>
              <a:rPr lang="ru-RU" sz="2000" b="0" i="0" dirty="0" err="1" smtClean="0">
                <a:solidFill>
                  <a:schemeClr val="tx1"/>
                </a:solidFill>
                <a:effectLst/>
                <a:latin typeface="Times New Roman" panose="02020603050405020304" pitchFamily="18" charset="0"/>
                <a:cs typeface="Times New Roman" panose="02020603050405020304" pitchFamily="18" charset="0"/>
              </a:rPr>
              <a:t>методи</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управлінської</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діяльності</a:t>
            </a:r>
            <a:r>
              <a:rPr lang="ru-RU" sz="2000" b="0" i="0" dirty="0" smtClean="0">
                <a:solidFill>
                  <a:schemeClr val="tx1"/>
                </a:solidFill>
                <a:effectLst/>
                <a:latin typeface="Times New Roman" panose="02020603050405020304" pitchFamily="18" charset="0"/>
                <a:cs typeface="Times New Roman" panose="02020603050405020304" pitchFamily="18" charset="0"/>
              </a:rPr>
              <a:t>;</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9" name="Блок-схема: знак завершения 8"/>
          <p:cNvSpPr/>
          <p:nvPr/>
        </p:nvSpPr>
        <p:spPr>
          <a:xfrm>
            <a:off x="222968" y="3131617"/>
            <a:ext cx="7059864" cy="96902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0" i="0" dirty="0" err="1" smtClean="0">
                <a:solidFill>
                  <a:schemeClr val="tx1"/>
                </a:solidFill>
                <a:effectLst/>
                <a:latin typeface="Times New Roman" panose="02020603050405020304" pitchFamily="18" charset="0"/>
                <a:cs typeface="Times New Roman" panose="02020603050405020304" pitchFamily="18" charset="0"/>
              </a:rPr>
              <a:t>норми</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що</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встановлюють</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основні</a:t>
            </a:r>
            <a:r>
              <a:rPr lang="ru-RU" sz="2000" b="0" i="0" dirty="0" smtClean="0">
                <a:solidFill>
                  <a:schemeClr val="tx1"/>
                </a:solidFill>
                <a:effectLst/>
                <a:latin typeface="Times New Roman" panose="02020603050405020304" pitchFamily="18" charset="0"/>
                <a:cs typeface="Times New Roman" panose="02020603050405020304" pitchFamily="18" charset="0"/>
              </a:rPr>
              <a:t> засади </a:t>
            </a:r>
            <a:r>
              <a:rPr lang="ru-RU" sz="2000" b="0" i="0" dirty="0" err="1" smtClean="0">
                <a:solidFill>
                  <a:schemeClr val="tx1"/>
                </a:solidFill>
                <a:effectLst/>
                <a:latin typeface="Times New Roman" panose="02020603050405020304" pitchFamily="18" charset="0"/>
                <a:cs typeface="Times New Roman" panose="02020603050405020304" pitchFamily="18" charset="0"/>
              </a:rPr>
              <a:t>державної</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служби</a:t>
            </a:r>
            <a:r>
              <a:rPr lang="ru-RU" sz="2000" b="0" i="0" dirty="0" smtClean="0">
                <a:solidFill>
                  <a:schemeClr val="tx1"/>
                </a:solidFill>
                <a:effectLst/>
                <a:latin typeface="Times New Roman" panose="02020603050405020304" pitchFamily="18" charset="0"/>
                <a:cs typeface="Times New Roman" panose="02020603050405020304" pitchFamily="18" charset="0"/>
              </a:rPr>
              <a:t>, порядок </a:t>
            </a:r>
            <a:r>
              <a:rPr lang="ru-RU" sz="2000" b="0" i="0" dirty="0" err="1" smtClean="0">
                <a:solidFill>
                  <a:schemeClr val="tx1"/>
                </a:solidFill>
                <a:effectLst/>
                <a:latin typeface="Times New Roman" panose="02020603050405020304" pitchFamily="18" charset="0"/>
                <a:cs typeface="Times New Roman" panose="02020603050405020304" pitchFamily="18" charset="0"/>
              </a:rPr>
              <a:t>її</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проходження</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правовий</a:t>
            </a:r>
            <a:r>
              <a:rPr lang="ru-RU" sz="2000" b="0" i="0" dirty="0" smtClean="0">
                <a:solidFill>
                  <a:schemeClr val="tx1"/>
                </a:solidFill>
                <a:effectLst/>
                <a:latin typeface="Times New Roman" panose="02020603050405020304" pitchFamily="18" charset="0"/>
                <a:cs typeface="Times New Roman" panose="02020603050405020304" pitchFamily="18" charset="0"/>
              </a:rPr>
              <a:t> статус </a:t>
            </a:r>
            <a:r>
              <a:rPr lang="ru-RU" sz="2000" b="0" i="0" dirty="0" err="1" smtClean="0">
                <a:solidFill>
                  <a:schemeClr val="tx1"/>
                </a:solidFill>
                <a:effectLst/>
                <a:latin typeface="Times New Roman" panose="02020603050405020304" pitchFamily="18" charset="0"/>
                <a:cs typeface="Times New Roman" panose="02020603050405020304" pitchFamily="18" charset="0"/>
              </a:rPr>
              <a:t>державних</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службовців</a:t>
            </a:r>
            <a:r>
              <a:rPr lang="ru-RU" sz="2000" b="0" i="0" dirty="0" smtClean="0">
                <a:solidFill>
                  <a:schemeClr val="tx1"/>
                </a:solidFill>
                <a:effectLst/>
                <a:latin typeface="Times New Roman" panose="02020603050405020304" pitchFamily="18" charset="0"/>
                <a:cs typeface="Times New Roman" panose="02020603050405020304" pitchFamily="18" charset="0"/>
              </a:rPr>
              <a:t>;</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10" name="Блок-схема: знак завершения 9"/>
          <p:cNvSpPr/>
          <p:nvPr/>
        </p:nvSpPr>
        <p:spPr>
          <a:xfrm>
            <a:off x="7658674" y="3208491"/>
            <a:ext cx="4349906" cy="892149"/>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0" i="0" dirty="0" err="1" smtClean="0">
                <a:solidFill>
                  <a:schemeClr val="tx1"/>
                </a:solidFill>
                <a:effectLst/>
                <a:latin typeface="Times New Roman" panose="02020603050405020304" pitchFamily="18" charset="0"/>
                <a:cs typeface="Times New Roman" panose="02020603050405020304" pitchFamily="18" charset="0"/>
              </a:rPr>
              <a:t>норми</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що</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закріплюють</a:t>
            </a:r>
            <a:r>
              <a:rPr lang="ru-RU" sz="2000" b="0" i="0" dirty="0" smtClean="0">
                <a:solidFill>
                  <a:schemeClr val="tx1"/>
                </a:solidFill>
                <a:effectLst/>
                <a:latin typeface="Times New Roman" panose="02020603050405020304" pitchFamily="18" charset="0"/>
                <a:cs typeface="Times New Roman" panose="02020603050405020304" pitchFamily="18" charset="0"/>
              </a:rPr>
              <a:t> систему </a:t>
            </a:r>
            <a:r>
              <a:rPr lang="ru-RU" sz="2000" b="0" i="0" dirty="0" err="1" smtClean="0">
                <a:solidFill>
                  <a:schemeClr val="tx1"/>
                </a:solidFill>
                <a:effectLst/>
                <a:latin typeface="Times New Roman" panose="02020603050405020304" pitchFamily="18" charset="0"/>
                <a:cs typeface="Times New Roman" panose="02020603050405020304" pitchFamily="18" charset="0"/>
              </a:rPr>
              <a:t>актів</a:t>
            </a:r>
            <a:r>
              <a:rPr lang="ru-RU" sz="2000" b="0" i="0" dirty="0" smtClean="0">
                <a:solidFill>
                  <a:schemeClr val="tx1"/>
                </a:solidFill>
                <a:effectLst/>
                <a:latin typeface="Times New Roman" panose="02020603050405020304" pitchFamily="18" charset="0"/>
                <a:cs typeface="Times New Roman" panose="02020603050405020304" pitchFamily="18" charset="0"/>
              </a:rPr>
              <a:t> державного </a:t>
            </a:r>
            <a:r>
              <a:rPr lang="ru-RU" sz="2000" b="0" i="0" dirty="0" err="1" smtClean="0">
                <a:solidFill>
                  <a:schemeClr val="tx1"/>
                </a:solidFill>
                <a:effectLst/>
                <a:latin typeface="Times New Roman" panose="02020603050405020304" pitchFamily="18" charset="0"/>
                <a:cs typeface="Times New Roman" panose="02020603050405020304" pitchFamily="18" charset="0"/>
              </a:rPr>
              <a:t>управління</a:t>
            </a:r>
            <a:r>
              <a:rPr lang="ru-RU" sz="2000" b="0" i="0" dirty="0" smtClean="0">
                <a:solidFill>
                  <a:schemeClr val="tx1"/>
                </a:solidFill>
                <a:effectLst/>
                <a:latin typeface="Times New Roman" panose="02020603050405020304" pitchFamily="18" charset="0"/>
                <a:cs typeface="Times New Roman" panose="02020603050405020304" pitchFamily="18" charset="0"/>
              </a:rPr>
              <a:t> та </a:t>
            </a:r>
            <a:r>
              <a:rPr lang="ru-RU" sz="2000" b="0" i="0" dirty="0" err="1" smtClean="0">
                <a:solidFill>
                  <a:schemeClr val="tx1"/>
                </a:solidFill>
                <a:effectLst/>
                <a:latin typeface="Times New Roman" panose="02020603050405020304" pitchFamily="18" charset="0"/>
                <a:cs typeface="Times New Roman" panose="02020603050405020304" pitchFamily="18" charset="0"/>
              </a:rPr>
              <a:t>вимоги</a:t>
            </a:r>
            <a:r>
              <a:rPr lang="ru-RU" sz="2000" b="0" i="0" dirty="0" smtClean="0">
                <a:solidFill>
                  <a:schemeClr val="tx1"/>
                </a:solidFill>
                <a:effectLst/>
                <a:latin typeface="Times New Roman" panose="02020603050405020304" pitchFamily="18" charset="0"/>
                <a:cs typeface="Times New Roman" panose="02020603050405020304" pitchFamily="18" charset="0"/>
              </a:rPr>
              <a:t> до них;</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11" name="Блок-схема: знак завершения 10"/>
          <p:cNvSpPr/>
          <p:nvPr/>
        </p:nvSpPr>
        <p:spPr>
          <a:xfrm>
            <a:off x="222968" y="4665058"/>
            <a:ext cx="6218292" cy="107219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0" i="0" dirty="0" err="1" smtClean="0">
                <a:solidFill>
                  <a:schemeClr val="tx1"/>
                </a:solidFill>
                <a:effectLst/>
                <a:latin typeface="Times New Roman" panose="02020603050405020304" pitchFamily="18" charset="0"/>
                <a:cs typeface="Times New Roman" panose="02020603050405020304" pitchFamily="18" charset="0"/>
              </a:rPr>
              <a:t>норми</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що</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визначають</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форми</a:t>
            </a:r>
            <a:r>
              <a:rPr lang="ru-RU" sz="2000" b="0" i="0" dirty="0" smtClean="0">
                <a:solidFill>
                  <a:schemeClr val="tx1"/>
                </a:solidFill>
                <a:effectLst/>
                <a:latin typeface="Times New Roman" panose="02020603050405020304" pitchFamily="18" charset="0"/>
                <a:cs typeface="Times New Roman" panose="02020603050405020304" pitchFamily="18" charset="0"/>
              </a:rPr>
              <a:t> та порядок </a:t>
            </a:r>
            <a:r>
              <a:rPr lang="ru-RU" sz="2000" b="0" i="0" dirty="0" err="1" smtClean="0">
                <a:solidFill>
                  <a:schemeClr val="tx1"/>
                </a:solidFill>
                <a:effectLst/>
                <a:latin typeface="Times New Roman" panose="02020603050405020304" pitchFamily="18" charset="0"/>
                <a:cs typeface="Times New Roman" panose="02020603050405020304" pitchFamily="18" charset="0"/>
              </a:rPr>
              <a:t>здійснення</a:t>
            </a:r>
            <a:r>
              <a:rPr lang="ru-RU" sz="2000" b="0" i="0" dirty="0" smtClean="0">
                <a:solidFill>
                  <a:schemeClr val="tx1"/>
                </a:solidFill>
                <a:effectLst/>
                <a:latin typeface="Times New Roman" panose="02020603050405020304" pitchFamily="18" charset="0"/>
                <a:cs typeface="Times New Roman" panose="02020603050405020304" pitchFamily="18" charset="0"/>
              </a:rPr>
              <a:t> контролю та </a:t>
            </a:r>
            <a:r>
              <a:rPr lang="ru-RU" sz="2000" b="0" i="0" dirty="0" err="1" smtClean="0">
                <a:solidFill>
                  <a:schemeClr val="tx1"/>
                </a:solidFill>
                <a:effectLst/>
                <a:latin typeface="Times New Roman" panose="02020603050405020304" pitchFamily="18" charset="0"/>
                <a:cs typeface="Times New Roman" panose="02020603050405020304" pitchFamily="18" charset="0"/>
              </a:rPr>
              <a:t>нагляду</a:t>
            </a:r>
            <a:r>
              <a:rPr lang="ru-RU" sz="2000" b="0" i="0" dirty="0" smtClean="0">
                <a:solidFill>
                  <a:schemeClr val="tx1"/>
                </a:solidFill>
                <a:effectLst/>
                <a:latin typeface="Times New Roman" panose="02020603050405020304" pitchFamily="18" charset="0"/>
                <a:cs typeface="Times New Roman" panose="02020603050405020304" pitchFamily="18" charset="0"/>
              </a:rPr>
              <a:t> за </a:t>
            </a:r>
            <a:r>
              <a:rPr lang="ru-RU" sz="2000" b="0" i="0" dirty="0" err="1" smtClean="0">
                <a:solidFill>
                  <a:schemeClr val="tx1"/>
                </a:solidFill>
                <a:effectLst/>
                <a:latin typeface="Times New Roman" panose="02020603050405020304" pitchFamily="18" charset="0"/>
                <a:cs typeface="Times New Roman" panose="02020603050405020304" pitchFamily="18" charset="0"/>
              </a:rPr>
              <a:t>управлінською</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діяльністю</a:t>
            </a:r>
            <a:r>
              <a:rPr lang="ru-RU" sz="2000" b="0" i="0" dirty="0" smtClean="0">
                <a:solidFill>
                  <a:schemeClr val="tx1"/>
                </a:solidFill>
                <a:effectLst/>
                <a:latin typeface="Times New Roman" panose="02020603050405020304" pitchFamily="18" charset="0"/>
                <a:cs typeface="Times New Roman" panose="02020603050405020304" pitchFamily="18" charset="0"/>
              </a:rPr>
              <a:t>; </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12" name="Блок-схема: знак завершения 11"/>
          <p:cNvSpPr/>
          <p:nvPr/>
        </p:nvSpPr>
        <p:spPr>
          <a:xfrm>
            <a:off x="6894413" y="4750023"/>
            <a:ext cx="5114167" cy="987229"/>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0" i="0" dirty="0" err="1" smtClean="0">
                <a:solidFill>
                  <a:schemeClr val="tx1"/>
                </a:solidFill>
                <a:effectLst/>
                <a:latin typeface="Times New Roman" panose="02020603050405020304" pitchFamily="18" charset="0"/>
                <a:cs typeface="Times New Roman" panose="02020603050405020304" pitchFamily="18" charset="0"/>
              </a:rPr>
              <a:t>норми</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що</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визначають</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взаємозв’язок</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управлінської</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діяльності</a:t>
            </a:r>
            <a:r>
              <a:rPr lang="ru-RU" sz="2000" b="0" i="0" dirty="0" smtClean="0">
                <a:solidFill>
                  <a:schemeClr val="tx1"/>
                </a:solidFill>
                <a:effectLst/>
                <a:latin typeface="Times New Roman" panose="02020603050405020304" pitchFamily="18" charset="0"/>
                <a:cs typeface="Times New Roman" panose="02020603050405020304" pitchFamily="18" charset="0"/>
              </a:rPr>
              <a:t> з </a:t>
            </a:r>
            <a:r>
              <a:rPr lang="ru-RU" sz="2000" b="0" i="0" dirty="0" err="1" smtClean="0">
                <a:solidFill>
                  <a:schemeClr val="tx1"/>
                </a:solidFill>
                <a:effectLst/>
                <a:latin typeface="Times New Roman" panose="02020603050405020304" pitchFamily="18" charset="0"/>
                <a:cs typeface="Times New Roman" panose="02020603050405020304" pitchFamily="18" charset="0"/>
              </a:rPr>
              <a:t>іншими</a:t>
            </a:r>
            <a:r>
              <a:rPr lang="ru-RU" sz="2000" b="0" i="0" dirty="0" smtClean="0">
                <a:solidFill>
                  <a:schemeClr val="tx1"/>
                </a:solidFill>
                <a:effectLst/>
                <a:latin typeface="Times New Roman" panose="02020603050405020304" pitchFamily="18" charset="0"/>
                <a:cs typeface="Times New Roman" panose="02020603050405020304" pitchFamily="18" charset="0"/>
              </a:rPr>
              <a:t> сферами </a:t>
            </a:r>
            <a:r>
              <a:rPr lang="ru-RU" sz="2000" b="0" i="0" dirty="0" err="1" smtClean="0">
                <a:solidFill>
                  <a:schemeClr val="tx1"/>
                </a:solidFill>
                <a:effectLst/>
                <a:latin typeface="Times New Roman" panose="02020603050405020304" pitchFamily="18" charset="0"/>
                <a:cs typeface="Times New Roman" panose="02020603050405020304" pitchFamily="18" charset="0"/>
              </a:rPr>
              <a:t>суспільного</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життя</a:t>
            </a:r>
            <a:r>
              <a:rPr lang="ru-RU" sz="2000" b="0" i="0" dirty="0" smtClean="0">
                <a:solidFill>
                  <a:schemeClr val="tx1"/>
                </a:solidFill>
                <a:effectLst/>
                <a:latin typeface="Times New Roman" panose="02020603050405020304" pitchFamily="18" charset="0"/>
                <a:cs typeface="Times New Roman" panose="02020603050405020304" pitchFamily="18" charset="0"/>
              </a:rPr>
              <a:t>.</a:t>
            </a:r>
            <a:endParaRPr lang="ru-RU"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36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6116" y="0"/>
            <a:ext cx="11871016" cy="1597879"/>
          </a:xfrm>
        </p:spPr>
        <p:txBody>
          <a:bodyPr>
            <a:normAutofit/>
          </a:bodyPr>
          <a:lstStyle/>
          <a:p>
            <a:pPr algn="ctr"/>
            <a:r>
              <a:rPr lang="ru-RU" cap="none" dirty="0" err="1" smtClean="0">
                <a:solidFill>
                  <a:schemeClr val="bg1"/>
                </a:solidFill>
                <a:latin typeface="Times New Roman" panose="02020603050405020304" pitchFamily="18" charset="0"/>
                <a:cs typeface="Times New Roman" panose="02020603050405020304" pitchFamily="18" charset="0"/>
              </a:rPr>
              <a:t>Залежно</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від</a:t>
            </a:r>
            <a:r>
              <a:rPr lang="ru-RU" cap="none" dirty="0" smtClean="0">
                <a:solidFill>
                  <a:schemeClr val="bg1"/>
                </a:solidFill>
                <a:latin typeface="Times New Roman" panose="02020603050405020304" pitchFamily="18" charset="0"/>
                <a:cs typeface="Times New Roman" panose="02020603050405020304" pitchFamily="18" charset="0"/>
              </a:rPr>
              <a:t> адресату </a:t>
            </a:r>
            <a:r>
              <a:rPr lang="ru-RU" cap="none" dirty="0" err="1" smtClean="0">
                <a:solidFill>
                  <a:schemeClr val="bg1"/>
                </a:solidFill>
                <a:latin typeface="Times New Roman" panose="02020603050405020304" pitchFamily="18" charset="0"/>
                <a:cs typeface="Times New Roman" panose="02020603050405020304" pitchFamily="18" charset="0"/>
              </a:rPr>
              <a:t>розрізняють</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такі</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види</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адміністративно-правових</a:t>
            </a:r>
            <a:r>
              <a:rPr lang="ru-RU" cap="none" dirty="0" smtClean="0">
                <a:solidFill>
                  <a:schemeClr val="bg1"/>
                </a:solidFill>
                <a:latin typeface="Times New Roman" panose="02020603050405020304" pitchFamily="18" charset="0"/>
                <a:cs typeface="Times New Roman" panose="02020603050405020304" pitchFamily="18" charset="0"/>
              </a:rPr>
              <a:t> норм:</a:t>
            </a:r>
            <a:endParaRPr lang="ru-RU" cap="none" dirty="0">
              <a:solidFill>
                <a:schemeClr val="bg1"/>
              </a:solidFill>
              <a:latin typeface="Times New Roman" panose="02020603050405020304" pitchFamily="18" charset="0"/>
              <a:cs typeface="Times New Roman" panose="02020603050405020304" pitchFamily="18" charset="0"/>
            </a:endParaRPr>
          </a:p>
        </p:txBody>
      </p:sp>
      <p:sp>
        <p:nvSpPr>
          <p:cNvPr id="3" name="Блок-схема: знак завершения 2"/>
          <p:cNvSpPr/>
          <p:nvPr/>
        </p:nvSpPr>
        <p:spPr>
          <a:xfrm>
            <a:off x="291312" y="1956099"/>
            <a:ext cx="5680609" cy="1060057"/>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0" i="0" dirty="0" err="1" smtClean="0">
                <a:solidFill>
                  <a:schemeClr val="tx1"/>
                </a:solidFill>
                <a:effectLst/>
                <a:latin typeface="Times New Roman" panose="02020603050405020304" pitchFamily="18" charset="0"/>
                <a:cs typeface="Times New Roman" panose="02020603050405020304" pitchFamily="18" charset="0"/>
              </a:rPr>
              <a:t>норми</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що</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регулюють</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правове</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положення</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держав­них</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органів</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управління</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4" name="Блок-схема: знак завершения 3"/>
          <p:cNvSpPr/>
          <p:nvPr/>
        </p:nvSpPr>
        <p:spPr>
          <a:xfrm>
            <a:off x="6327971" y="1956099"/>
            <a:ext cx="5591596" cy="1060057"/>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0" i="0" dirty="0" err="1" smtClean="0">
                <a:solidFill>
                  <a:schemeClr val="tx1"/>
                </a:solidFill>
                <a:effectLst/>
                <a:latin typeface="Times New Roman" panose="02020603050405020304" pitchFamily="18" charset="0"/>
                <a:cs typeface="Times New Roman" panose="02020603050405020304" pitchFamily="18" charset="0"/>
              </a:rPr>
              <a:t>норми</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що</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визначають</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правовий</a:t>
            </a:r>
            <a:r>
              <a:rPr lang="ru-RU" sz="2000" b="0" i="0" dirty="0" smtClean="0">
                <a:solidFill>
                  <a:schemeClr val="tx1"/>
                </a:solidFill>
                <a:effectLst/>
                <a:latin typeface="Times New Roman" panose="02020603050405020304" pitchFamily="18" charset="0"/>
                <a:cs typeface="Times New Roman" panose="02020603050405020304" pitchFamily="18" charset="0"/>
              </a:rPr>
              <a:t> статус </a:t>
            </a:r>
            <a:r>
              <a:rPr lang="ru-RU" sz="2000" b="0" i="0" dirty="0" err="1" smtClean="0">
                <a:solidFill>
                  <a:schemeClr val="tx1"/>
                </a:solidFill>
                <a:effectLst/>
                <a:latin typeface="Times New Roman" panose="02020603050405020304" pitchFamily="18" charset="0"/>
                <a:cs typeface="Times New Roman" panose="02020603050405020304" pitchFamily="18" charset="0"/>
              </a:rPr>
              <a:t>посадових</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осіб</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органів</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державної</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влади</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5" name="Блок-схема: знак завершения 4"/>
          <p:cNvSpPr/>
          <p:nvPr/>
        </p:nvSpPr>
        <p:spPr>
          <a:xfrm>
            <a:off x="1642682" y="3538092"/>
            <a:ext cx="9224921" cy="141423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000" b="0" i="0" dirty="0" err="1" smtClean="0">
                <a:solidFill>
                  <a:schemeClr val="tx1"/>
                </a:solidFill>
                <a:effectLst/>
                <a:latin typeface="Times New Roman" panose="02020603050405020304" pitchFamily="18" charset="0"/>
                <a:cs typeface="Times New Roman" panose="02020603050405020304" pitchFamily="18" charset="0"/>
              </a:rPr>
              <a:t>норми</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що</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закріплюють</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правовий</a:t>
            </a:r>
            <a:r>
              <a:rPr lang="ru-RU" sz="2000" b="0" i="0" dirty="0" smtClean="0">
                <a:solidFill>
                  <a:schemeClr val="tx1"/>
                </a:solidFill>
                <a:effectLst/>
                <a:latin typeface="Times New Roman" panose="02020603050405020304" pitchFamily="18" charset="0"/>
                <a:cs typeface="Times New Roman" panose="02020603050405020304" pitchFamily="18" charset="0"/>
              </a:rPr>
              <a:t> статус </a:t>
            </a:r>
            <a:r>
              <a:rPr lang="ru-RU" sz="2000" b="0" i="0" dirty="0" err="1" smtClean="0">
                <a:solidFill>
                  <a:schemeClr val="tx1"/>
                </a:solidFill>
                <a:effectLst/>
                <a:latin typeface="Times New Roman" panose="02020603050405020304" pitchFamily="18" charset="0"/>
                <a:cs typeface="Times New Roman" panose="02020603050405020304" pitchFamily="18" charset="0"/>
              </a:rPr>
              <a:t>недержавних</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господарських</a:t>
            </a:r>
            <a:r>
              <a:rPr lang="ru-RU" sz="2000" b="0" i="0" dirty="0" smtClean="0">
                <a:solidFill>
                  <a:schemeClr val="tx1"/>
                </a:solidFill>
                <a:effectLst/>
                <a:latin typeface="Times New Roman" panose="02020603050405020304" pitchFamily="18" charset="0"/>
                <a:cs typeface="Times New Roman" panose="02020603050405020304" pitchFamily="18" charset="0"/>
              </a:rPr>
              <a:t> й </a:t>
            </a:r>
            <a:r>
              <a:rPr lang="ru-RU" sz="2000" b="0" i="0" dirty="0" err="1" smtClean="0">
                <a:solidFill>
                  <a:schemeClr val="tx1"/>
                </a:solidFill>
                <a:effectLst/>
                <a:latin typeface="Times New Roman" panose="02020603050405020304" pitchFamily="18" charset="0"/>
                <a:cs typeface="Times New Roman" panose="02020603050405020304" pitchFamily="18" charset="0"/>
              </a:rPr>
              <a:t>соціально-культурних</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об’єднань</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підприємств</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установ</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організацій</a:t>
            </a:r>
            <a:r>
              <a:rPr lang="ru-RU" sz="2000" b="0" i="0" dirty="0" smtClean="0">
                <a:solidFill>
                  <a:schemeClr val="tx1"/>
                </a:solidFill>
                <a:effectLst/>
                <a:latin typeface="Times New Roman" panose="02020603050405020304" pitchFamily="18" charset="0"/>
                <a:cs typeface="Times New Roman" panose="02020603050405020304" pitchFamily="18" charset="0"/>
              </a:rPr>
              <a:t> та </a:t>
            </a:r>
            <a:r>
              <a:rPr lang="ru-RU" sz="2000" b="0" i="0" dirty="0" err="1" smtClean="0">
                <a:solidFill>
                  <a:schemeClr val="tx1"/>
                </a:solidFill>
                <a:effectLst/>
                <a:latin typeface="Times New Roman" panose="02020603050405020304" pitchFamily="18" charset="0"/>
                <a:cs typeface="Times New Roman" panose="02020603050405020304" pitchFamily="18" charset="0"/>
              </a:rPr>
              <a:t>їх</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посадових</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осіб</a:t>
            </a:r>
            <a:r>
              <a:rPr lang="ru-RU" sz="2000" b="0" i="0" dirty="0" smtClean="0">
                <a:solidFill>
                  <a:schemeClr val="tx1"/>
                </a:solidFill>
                <a:effectLst/>
                <a:latin typeface="Times New Roman" panose="02020603050405020304" pitchFamily="18" charset="0"/>
                <a:cs typeface="Times New Roman" panose="02020603050405020304" pitchFamily="18" charset="0"/>
              </a:rPr>
              <a:t>, а </a:t>
            </a:r>
            <a:r>
              <a:rPr lang="ru-RU" sz="2000" b="0" i="0" dirty="0" err="1" smtClean="0">
                <a:solidFill>
                  <a:schemeClr val="tx1"/>
                </a:solidFill>
                <a:effectLst/>
                <a:latin typeface="Times New Roman" panose="02020603050405020304" pitchFamily="18" charset="0"/>
                <a:cs typeface="Times New Roman" panose="02020603050405020304" pitchFamily="18" charset="0"/>
              </a:rPr>
              <a:t>також</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положення</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громадських</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організацій</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або</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об’єднань</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6" name="Блок-схема: знак завершения 5"/>
          <p:cNvSpPr/>
          <p:nvPr/>
        </p:nvSpPr>
        <p:spPr>
          <a:xfrm>
            <a:off x="2900994" y="5474262"/>
            <a:ext cx="6441260" cy="1060057"/>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0" i="0" dirty="0" err="1" smtClean="0">
                <a:solidFill>
                  <a:schemeClr val="tx1"/>
                </a:solidFill>
                <a:effectLst/>
                <a:latin typeface="Times New Roman" panose="02020603050405020304" pitchFamily="18" charset="0"/>
                <a:cs typeface="Times New Roman" panose="02020603050405020304" pitchFamily="18" charset="0"/>
              </a:rPr>
              <a:t>норми</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що</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встановлюють</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правовий</a:t>
            </a:r>
            <a:r>
              <a:rPr lang="ru-RU" sz="2000" b="0" i="0" dirty="0" smtClean="0">
                <a:solidFill>
                  <a:schemeClr val="tx1"/>
                </a:solidFill>
                <a:effectLst/>
                <a:latin typeface="Times New Roman" panose="02020603050405020304" pitchFamily="18" charset="0"/>
                <a:cs typeface="Times New Roman" panose="02020603050405020304" pitchFamily="18" charset="0"/>
              </a:rPr>
              <a:t> статус </a:t>
            </a:r>
            <a:r>
              <a:rPr lang="ru-RU" sz="2000" b="0" i="0" dirty="0" err="1" smtClean="0">
                <a:solidFill>
                  <a:schemeClr val="tx1"/>
                </a:solidFill>
                <a:effectLst/>
                <a:latin typeface="Times New Roman" panose="02020603050405020304" pitchFamily="18" charset="0"/>
                <a:cs typeface="Times New Roman" panose="02020603050405020304" pitchFamily="18" charset="0"/>
              </a:rPr>
              <a:t>фізичних</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осіб</a:t>
            </a:r>
            <a:r>
              <a:rPr lang="ru-RU" sz="2000" b="0" i="0" dirty="0" smtClean="0">
                <a:solidFill>
                  <a:schemeClr val="tx1"/>
                </a:solidFill>
                <a:effectLst/>
                <a:latin typeface="Times New Roman" panose="02020603050405020304" pitchFamily="18" charset="0"/>
                <a:cs typeface="Times New Roman" panose="02020603050405020304" pitchFamily="18" charset="0"/>
              </a:rPr>
              <a:t> у </a:t>
            </a:r>
            <a:r>
              <a:rPr lang="ru-RU" sz="2000" b="0" i="0" dirty="0" err="1" smtClean="0">
                <a:solidFill>
                  <a:schemeClr val="tx1"/>
                </a:solidFill>
                <a:effectLst/>
                <a:latin typeface="Times New Roman" panose="02020603050405020304" pitchFamily="18" charset="0"/>
                <a:cs typeface="Times New Roman" panose="02020603050405020304" pitchFamily="18" charset="0"/>
              </a:rPr>
              <a:t>сфері</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управлінської</a:t>
            </a:r>
            <a:r>
              <a:rPr lang="ru-RU" sz="2000" b="0" i="0" dirty="0" smtClean="0">
                <a:solidFill>
                  <a:schemeClr val="tx1"/>
                </a:solidFill>
                <a:effectLst/>
                <a:latin typeface="Times New Roman" panose="02020603050405020304" pitchFamily="18" charset="0"/>
                <a:cs typeface="Times New Roman" panose="02020603050405020304" pitchFamily="18" charset="0"/>
              </a:rPr>
              <a:t> </a:t>
            </a:r>
            <a:r>
              <a:rPr lang="ru-RU" sz="2000" b="0" i="0" dirty="0" err="1" smtClean="0">
                <a:solidFill>
                  <a:schemeClr val="tx1"/>
                </a:solidFill>
                <a:effectLst/>
                <a:latin typeface="Times New Roman" panose="02020603050405020304" pitchFamily="18" charset="0"/>
                <a:cs typeface="Times New Roman" panose="02020603050405020304" pitchFamily="18" charset="0"/>
              </a:rPr>
              <a:t>діяльності</a:t>
            </a:r>
            <a:endParaRPr lang="ru-RU"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6034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9015" y="214737"/>
            <a:ext cx="11202989" cy="1411761"/>
          </a:xfrm>
        </p:spPr>
        <p:txBody>
          <a:bodyPr>
            <a:normAutofit/>
          </a:bodyPr>
          <a:lstStyle/>
          <a:p>
            <a:pPr algn="ctr"/>
            <a:r>
              <a:rPr lang="ru-RU" cap="none" dirty="0" smtClean="0">
                <a:solidFill>
                  <a:schemeClr val="bg1"/>
                </a:solidFill>
                <a:latin typeface="Times New Roman" panose="02020603050405020304" pitchFamily="18" charset="0"/>
                <a:cs typeface="Times New Roman" panose="02020603050405020304" pitchFamily="18" charset="0"/>
              </a:rPr>
              <a:t>За </a:t>
            </a:r>
            <a:r>
              <a:rPr lang="ru-RU" cap="none" dirty="0" err="1" smtClean="0">
                <a:solidFill>
                  <a:schemeClr val="bg1"/>
                </a:solidFill>
                <a:latin typeface="Times New Roman" panose="02020603050405020304" pitchFamily="18" charset="0"/>
                <a:cs typeface="Times New Roman" panose="02020603050405020304" pitchFamily="18" charset="0"/>
              </a:rPr>
              <a:t>юридичним</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змістом</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приписів</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розрізняють</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такі</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види</a:t>
            </a:r>
            <a:r>
              <a:rPr lang="ru-RU"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solidFill>
                  <a:schemeClr val="bg1"/>
                </a:solidFill>
                <a:latin typeface="Times New Roman" panose="02020603050405020304" pitchFamily="18" charset="0"/>
                <a:cs typeface="Times New Roman" panose="02020603050405020304" pitchFamily="18" charset="0"/>
              </a:rPr>
              <a:t>адміністративно-правових</a:t>
            </a:r>
            <a:r>
              <a:rPr lang="ru-RU" cap="none" dirty="0" smtClean="0">
                <a:solidFill>
                  <a:schemeClr val="bg1"/>
                </a:solidFill>
                <a:latin typeface="Times New Roman" panose="02020603050405020304" pitchFamily="18" charset="0"/>
                <a:cs typeface="Times New Roman" panose="02020603050405020304" pitchFamily="18" charset="0"/>
              </a:rPr>
              <a:t> норм:</a:t>
            </a:r>
            <a:endParaRPr lang="ru-RU" cap="none" dirty="0">
              <a:solidFill>
                <a:schemeClr val="bg1"/>
              </a:solidFill>
              <a:latin typeface="Times New Roman" panose="02020603050405020304" pitchFamily="18" charset="0"/>
              <a:cs typeface="Times New Roman" panose="02020603050405020304" pitchFamily="18" charset="0"/>
            </a:endParaRPr>
          </a:p>
        </p:txBody>
      </p:sp>
      <p:sp>
        <p:nvSpPr>
          <p:cNvPr id="3" name="Блок-схема: знак завершения 2"/>
          <p:cNvSpPr/>
          <p:nvPr/>
        </p:nvSpPr>
        <p:spPr>
          <a:xfrm>
            <a:off x="766937" y="1727648"/>
            <a:ext cx="5245445" cy="101555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b="0" i="0" dirty="0" err="1" smtClean="0">
                <a:solidFill>
                  <a:schemeClr val="tx1"/>
                </a:solidFill>
                <a:effectLst/>
                <a:latin typeface="Times New Roman" panose="02020603050405020304" pitchFamily="18" charset="0"/>
                <a:cs typeface="Times New Roman" panose="02020603050405020304" pitchFamily="18" charset="0"/>
              </a:rPr>
              <a:t>зобов’язальні</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норми</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які</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приписують</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носіям</a:t>
            </a:r>
            <a:r>
              <a:rPr lang="ru-RU" b="0" i="0" dirty="0" smtClean="0">
                <a:solidFill>
                  <a:schemeClr val="tx1"/>
                </a:solidFill>
                <a:effectLst/>
                <a:latin typeface="Times New Roman" panose="02020603050405020304" pitchFamily="18" charset="0"/>
                <a:cs typeface="Times New Roman" panose="02020603050405020304" pitchFamily="18" charset="0"/>
              </a:rPr>
              <a:t> прав та </a:t>
            </a:r>
            <a:r>
              <a:rPr lang="ru-RU" b="0" i="0" dirty="0" err="1" smtClean="0">
                <a:solidFill>
                  <a:schemeClr val="tx1"/>
                </a:solidFill>
                <a:effectLst/>
                <a:latin typeface="Times New Roman" panose="02020603050405020304" pitchFamily="18" charset="0"/>
                <a:cs typeface="Times New Roman" panose="02020603050405020304" pitchFamily="18" charset="0"/>
              </a:rPr>
              <a:t>обов’язків</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здійснювати</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ті</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чи</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інші</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дії</a:t>
            </a:r>
            <a:r>
              <a:rPr lang="ru-RU" b="0" i="0" dirty="0" smtClean="0">
                <a:solidFill>
                  <a:schemeClr val="tx1"/>
                </a:solidFill>
                <a:effectLst/>
                <a:latin typeface="Times New Roman" panose="02020603050405020304" pitchFamily="18" charset="0"/>
                <a:cs typeface="Times New Roman" panose="02020603050405020304" pitchFamily="18" charset="0"/>
              </a:rPr>
              <a:t> правового характеру</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4" name="Блок-схема: знак завершения 3"/>
          <p:cNvSpPr/>
          <p:nvPr/>
        </p:nvSpPr>
        <p:spPr>
          <a:xfrm>
            <a:off x="5478306" y="2625863"/>
            <a:ext cx="6303698" cy="1145026"/>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b="0" i="0" dirty="0" err="1" smtClean="0">
                <a:solidFill>
                  <a:schemeClr val="tx1"/>
                </a:solidFill>
                <a:effectLst/>
                <a:latin typeface="Times New Roman" panose="02020603050405020304" pitchFamily="18" charset="0"/>
                <a:cs typeface="Times New Roman" panose="02020603050405020304" pitchFamily="18" charset="0"/>
              </a:rPr>
              <a:t>забороняючі</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норми</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які</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вказують</a:t>
            </a:r>
            <a:r>
              <a:rPr lang="ru-RU" b="0" i="0" dirty="0" smtClean="0">
                <a:solidFill>
                  <a:schemeClr val="tx1"/>
                </a:solidFill>
                <a:effectLst/>
                <a:latin typeface="Times New Roman" panose="02020603050405020304" pitchFamily="18" charset="0"/>
                <a:cs typeface="Times New Roman" panose="02020603050405020304" pitchFamily="18" charset="0"/>
              </a:rPr>
              <a:t> на </a:t>
            </a:r>
            <a:r>
              <a:rPr lang="ru-RU" b="0" i="0" dirty="0" err="1" smtClean="0">
                <a:solidFill>
                  <a:schemeClr val="tx1"/>
                </a:solidFill>
                <a:effectLst/>
                <a:latin typeface="Times New Roman" panose="02020603050405020304" pitchFamily="18" charset="0"/>
                <a:cs typeface="Times New Roman" panose="02020603050405020304" pitchFamily="18" charset="0"/>
              </a:rPr>
              <a:t>неприпустимість</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певної</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поведінки</a:t>
            </a:r>
            <a:r>
              <a:rPr lang="ru-RU" b="0" i="0" dirty="0" smtClean="0">
                <a:solidFill>
                  <a:schemeClr val="tx1"/>
                </a:solidFill>
                <a:effectLst/>
                <a:latin typeface="Times New Roman" panose="02020603050405020304" pitchFamily="18" charset="0"/>
                <a:cs typeface="Times New Roman" panose="02020603050405020304" pitchFamily="18" charset="0"/>
              </a:rPr>
              <a:t> через </a:t>
            </a:r>
            <a:r>
              <a:rPr lang="ru-RU" b="0" i="0" dirty="0" err="1" smtClean="0">
                <a:solidFill>
                  <a:schemeClr val="tx1"/>
                </a:solidFill>
                <a:effectLst/>
                <a:latin typeface="Times New Roman" panose="02020603050405020304" pitchFamily="18" charset="0"/>
                <a:cs typeface="Times New Roman" panose="02020603050405020304" pitchFamily="18" charset="0"/>
              </a:rPr>
              <a:t>загрозу</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застосування</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заходів</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адміністративного</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впливу</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5" name="Блок-схема: знак завершения 4"/>
          <p:cNvSpPr/>
          <p:nvPr/>
        </p:nvSpPr>
        <p:spPr>
          <a:xfrm>
            <a:off x="97105" y="4062199"/>
            <a:ext cx="8755582" cy="1270451"/>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b="0" i="0" dirty="0" err="1" smtClean="0">
                <a:solidFill>
                  <a:schemeClr val="tx1"/>
                </a:solidFill>
                <a:effectLst/>
                <a:latin typeface="Times New Roman" panose="02020603050405020304" pitchFamily="18" charset="0"/>
                <a:cs typeface="Times New Roman" panose="02020603050405020304" pitchFamily="18" charset="0"/>
              </a:rPr>
              <a:t>уповноважуючі</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дозвільні</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норми</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які</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встановлюють</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можливість</a:t>
            </a:r>
            <a:r>
              <a:rPr lang="ru-RU" b="0" i="0" dirty="0" smtClean="0">
                <a:solidFill>
                  <a:schemeClr val="tx1"/>
                </a:solidFill>
                <a:effectLst/>
                <a:latin typeface="Times New Roman" panose="02020603050405020304" pitchFamily="18" charset="0"/>
                <a:cs typeface="Times New Roman" panose="02020603050405020304" pitchFamily="18" charset="0"/>
              </a:rPr>
              <a:t> для </a:t>
            </a:r>
            <a:r>
              <a:rPr lang="ru-RU" b="0" i="0" dirty="0" err="1" smtClean="0">
                <a:solidFill>
                  <a:schemeClr val="tx1"/>
                </a:solidFill>
                <a:effectLst/>
                <a:latin typeface="Times New Roman" panose="02020603050405020304" pitchFamily="18" charset="0"/>
                <a:cs typeface="Times New Roman" panose="02020603050405020304" pitchFamily="18" charset="0"/>
              </a:rPr>
              <a:t>виконавців</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діяти</a:t>
            </a:r>
            <a:r>
              <a:rPr lang="ru-RU" b="0" i="0" dirty="0" smtClean="0">
                <a:solidFill>
                  <a:schemeClr val="tx1"/>
                </a:solidFill>
                <a:effectLst/>
                <a:latin typeface="Times New Roman" panose="02020603050405020304" pitchFamily="18" charset="0"/>
                <a:cs typeface="Times New Roman" panose="02020603050405020304" pitchFamily="18" charset="0"/>
              </a:rPr>
              <a:t> в межах </a:t>
            </a:r>
            <a:r>
              <a:rPr lang="ru-RU" b="0" i="0" dirty="0" err="1" smtClean="0">
                <a:solidFill>
                  <a:schemeClr val="tx1"/>
                </a:solidFill>
                <a:effectLst/>
                <a:latin typeface="Times New Roman" panose="02020603050405020304" pitchFamily="18" charset="0"/>
                <a:cs typeface="Times New Roman" panose="02020603050405020304" pitchFamily="18" charset="0"/>
              </a:rPr>
              <a:t>їх</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приписів</a:t>
            </a:r>
            <a:r>
              <a:rPr lang="ru-RU" b="0" i="0" dirty="0" smtClean="0">
                <a:solidFill>
                  <a:schemeClr val="tx1"/>
                </a:solidFill>
                <a:effectLst/>
                <a:latin typeface="Times New Roman" panose="02020603050405020304" pitchFamily="18" charset="0"/>
                <a:cs typeface="Times New Roman" panose="02020603050405020304" pitchFamily="18" charset="0"/>
              </a:rPr>
              <a:t> і </a:t>
            </a:r>
            <a:r>
              <a:rPr lang="ru-RU" b="0" i="0" dirty="0" err="1" smtClean="0">
                <a:solidFill>
                  <a:schemeClr val="tx1"/>
                </a:solidFill>
                <a:effectLst/>
                <a:latin typeface="Times New Roman" panose="02020603050405020304" pitchFamily="18" charset="0"/>
                <a:cs typeface="Times New Roman" panose="02020603050405020304" pitchFamily="18" charset="0"/>
              </a:rPr>
              <a:t>наділяють</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їх</a:t>
            </a:r>
            <a:r>
              <a:rPr lang="ru-RU" b="0" i="0" dirty="0" smtClean="0">
                <a:solidFill>
                  <a:schemeClr val="tx1"/>
                </a:solidFill>
                <a:effectLst/>
                <a:latin typeface="Times New Roman" panose="02020603050405020304" pitchFamily="18" charset="0"/>
                <a:cs typeface="Times New Roman" panose="02020603050405020304" pitchFamily="18" charset="0"/>
              </a:rPr>
              <a:t> правом </a:t>
            </a:r>
            <a:r>
              <a:rPr lang="ru-RU" b="0" i="0" dirty="0" err="1" smtClean="0">
                <a:solidFill>
                  <a:schemeClr val="tx1"/>
                </a:solidFill>
                <a:effectLst/>
                <a:latin typeface="Times New Roman" panose="02020603050405020304" pitchFamily="18" charset="0"/>
                <a:cs typeface="Times New Roman" panose="02020603050405020304" pitchFamily="18" charset="0"/>
              </a:rPr>
              <a:t>вибору</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відповідної</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моделі</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поведінки</a:t>
            </a:r>
            <a:r>
              <a:rPr lang="ru-RU" b="0" i="0" dirty="0" smtClean="0">
                <a:solidFill>
                  <a:schemeClr val="tx1"/>
                </a:solidFill>
                <a:effectLst/>
                <a:latin typeface="Times New Roman" panose="02020603050405020304" pitchFamily="18" charset="0"/>
                <a:cs typeface="Times New Roman" panose="02020603050405020304" pitchFamily="18" charset="0"/>
              </a:rPr>
              <a:t> в межах, </a:t>
            </a:r>
            <a:r>
              <a:rPr lang="ru-RU" b="0" i="0" dirty="0" err="1" smtClean="0">
                <a:solidFill>
                  <a:schemeClr val="tx1"/>
                </a:solidFill>
                <a:effectLst/>
                <a:latin typeface="Times New Roman" panose="02020603050405020304" pitchFamily="18" charset="0"/>
                <a:cs typeface="Times New Roman" panose="02020603050405020304" pitchFamily="18" charset="0"/>
              </a:rPr>
              <a:t>що</a:t>
            </a:r>
            <a:r>
              <a:rPr lang="ru-RU" b="0" i="0" dirty="0" smtClean="0">
                <a:solidFill>
                  <a:schemeClr val="tx1"/>
                </a:solidFill>
                <a:effectLst/>
                <a:latin typeface="Times New Roman" panose="02020603050405020304" pitchFamily="18" charset="0"/>
                <a:cs typeface="Times New Roman" panose="02020603050405020304" pitchFamily="18" charset="0"/>
              </a:rPr>
              <a:t> дозволено </a:t>
            </a:r>
            <a:r>
              <a:rPr lang="ru-RU" b="0" i="0" dirty="0" err="1" smtClean="0">
                <a:solidFill>
                  <a:schemeClr val="tx1"/>
                </a:solidFill>
                <a:effectLst/>
                <a:latin typeface="Times New Roman" panose="02020603050405020304" pitchFamily="18" charset="0"/>
                <a:cs typeface="Times New Roman" panose="02020603050405020304" pitchFamily="18" charset="0"/>
              </a:rPr>
              <a:t>чинним</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законодавством</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6" name="Блок-схема: знак завершения 5"/>
          <p:cNvSpPr/>
          <p:nvPr/>
        </p:nvSpPr>
        <p:spPr>
          <a:xfrm>
            <a:off x="3989375" y="5559228"/>
            <a:ext cx="6562640" cy="1108613"/>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b="0" i="0" dirty="0" err="1" smtClean="0">
                <a:solidFill>
                  <a:schemeClr val="tx1"/>
                </a:solidFill>
                <a:effectLst/>
                <a:latin typeface="Times New Roman" panose="02020603050405020304" pitchFamily="18" charset="0"/>
                <a:cs typeface="Times New Roman" panose="02020603050405020304" pitchFamily="18" charset="0"/>
              </a:rPr>
              <a:t>рекомендаційні</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норми</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включають</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конкретну</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пораду</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виконавцеві</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щодо</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доцільної</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поведінки</a:t>
            </a:r>
            <a:r>
              <a:rPr lang="ru-RU" b="0" i="0" dirty="0" smtClean="0">
                <a:solidFill>
                  <a:schemeClr val="tx1"/>
                </a:solidFill>
                <a:effectLst/>
                <a:latin typeface="Times New Roman" panose="02020603050405020304" pitchFamily="18" charset="0"/>
                <a:cs typeface="Times New Roman" panose="02020603050405020304" pitchFamily="18" charset="0"/>
              </a:rPr>
              <a:t> в </a:t>
            </a:r>
            <a:r>
              <a:rPr lang="ru-RU" b="0" i="0" dirty="0" err="1" smtClean="0">
                <a:solidFill>
                  <a:schemeClr val="tx1"/>
                </a:solidFill>
                <a:effectLst/>
                <a:latin typeface="Times New Roman" panose="02020603050405020304" pitchFamily="18" charset="0"/>
                <a:cs typeface="Times New Roman" panose="02020603050405020304" pitchFamily="18" charset="0"/>
              </a:rPr>
              <a:t>конкретних</a:t>
            </a:r>
            <a:r>
              <a:rPr lang="ru-RU" b="0" i="0" dirty="0" smtClean="0">
                <a:solidFill>
                  <a:schemeClr val="tx1"/>
                </a:solidFill>
                <a:effectLst/>
                <a:latin typeface="Times New Roman" panose="02020603050405020304" pitchFamily="18" charset="0"/>
                <a:cs typeface="Times New Roman" panose="02020603050405020304" pitchFamily="18" charset="0"/>
              </a:rPr>
              <a:t> </a:t>
            </a:r>
            <a:r>
              <a:rPr lang="ru-RU" b="0" i="0" dirty="0" err="1" smtClean="0">
                <a:solidFill>
                  <a:schemeClr val="tx1"/>
                </a:solidFill>
                <a:effectLst/>
                <a:latin typeface="Times New Roman" panose="02020603050405020304" pitchFamily="18" charset="0"/>
                <a:cs typeface="Times New Roman" panose="02020603050405020304" pitchFamily="18" charset="0"/>
              </a:rPr>
              <a:t>умовах</a:t>
            </a: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2684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162</TotalTime>
  <Words>972</Words>
  <Application>Microsoft Office PowerPoint</Application>
  <PresentationFormat>Широкоэкранный</PresentationFormat>
  <Paragraphs>101</Paragraphs>
  <Slides>18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18</vt:i4>
      </vt:variant>
    </vt:vector>
  </HeadingPairs>
  <TitlesOfParts>
    <vt:vector size="24" baseType="lpstr">
      <vt:lpstr>Calibri</vt:lpstr>
      <vt:lpstr>Century Gothic</vt:lpstr>
      <vt:lpstr>Times New Roman</vt:lpstr>
      <vt:lpstr>verdana</vt:lpstr>
      <vt:lpstr>Wingdings 3</vt:lpstr>
      <vt:lpstr>Сектор</vt:lpstr>
      <vt:lpstr>Адміністративно правові норми і адміністративно правові відносини</vt:lpstr>
      <vt:lpstr>План</vt:lpstr>
      <vt:lpstr>Адміністративно-правові норми. </vt:lpstr>
      <vt:lpstr>Структурні елементи адміністративно-правової норми</vt:lpstr>
      <vt:lpstr>Презентация PowerPoint</vt:lpstr>
      <vt:lpstr>Адміністративно-правові норми класифікуються за:</vt:lpstr>
      <vt:lpstr>Залежно від спрямованості змісту розрізняють такі групи норм адміністративного права:</vt:lpstr>
      <vt:lpstr>Залежно від адресату розрізняють такі види адміністративно-правових норм:</vt:lpstr>
      <vt:lpstr>За юридичним змістом приписів розрізняють такі види адміністративно-правових норм:</vt:lpstr>
      <vt:lpstr>З урахуванням юридичного характеру приписів адміністративно-правові норми поділяються на такі групи:</vt:lpstr>
      <vt:lpstr>Адміністративно-правові відносини.</vt:lpstr>
      <vt:lpstr>Склад адміністративно-правових відносин. </vt:lpstr>
      <vt:lpstr>Презентация PowerPoint</vt:lpstr>
      <vt:lpstr>Особливості адміністративно-правових відносин.</vt:lpstr>
      <vt:lpstr>Класифікація адміністративно-правових відносин.</vt:lpstr>
      <vt:lpstr>Висновки</vt:lpstr>
      <vt:lpstr>Джерела</vt:lpstr>
      <vt:lpstr>Дякую за увагу!</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Адміністративно правові норми і адміністративно правові відносини</dc:title>
  <dc:creator>Admin</dc:creator>
  <cp:lastModifiedBy>Admin</cp:lastModifiedBy>
  <cp:revision>22</cp:revision>
  <dcterms:created xsi:type="dcterms:W3CDTF">2014-12-04T18:16:19Z</dcterms:created>
  <dcterms:modified xsi:type="dcterms:W3CDTF">2014-12-04T21:01:04Z</dcterms:modified>
</cp:coreProperties>
</file>