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582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наступним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Нормальним</a:t>
            </a:r>
            <a:r>
              <a:rPr lang="ru-RU" dirty="0"/>
              <a:t> </a:t>
            </a:r>
          </a:p>
          <a:p>
            <a:r>
              <a:rPr lang="ru-RU" dirty="0" err="1"/>
              <a:t>Зневажливим</a:t>
            </a:r>
            <a:endParaRPr lang="ru-RU" dirty="0"/>
          </a:p>
          <a:p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</a:p>
          <a:p>
            <a:r>
              <a:rPr lang="ru-RU" dirty="0" err="1"/>
              <a:t>Нозофобним</a:t>
            </a:r>
            <a:r>
              <a:rPr lang="ru-RU" dirty="0"/>
              <a:t> </a:t>
            </a:r>
          </a:p>
          <a:p>
            <a:r>
              <a:rPr lang="ru-RU" dirty="0" err="1"/>
              <a:t>Гіпохондричним</a:t>
            </a:r>
            <a:r>
              <a:rPr lang="ru-RU" dirty="0"/>
              <a:t> </a:t>
            </a:r>
          </a:p>
          <a:p>
            <a:r>
              <a:rPr lang="ru-RU" dirty="0" err="1"/>
              <a:t>Нозофільним</a:t>
            </a:r>
            <a:r>
              <a:rPr lang="ru-RU" dirty="0"/>
              <a:t> </a:t>
            </a:r>
          </a:p>
          <a:p>
            <a:r>
              <a:rPr lang="ru-RU" dirty="0" err="1"/>
              <a:t>Утилітарним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421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Лічко</a:t>
            </a:r>
            <a:r>
              <a:rPr lang="ru-RU" dirty="0"/>
              <a:t> А. Є. (1980) </a:t>
            </a:r>
            <a:r>
              <a:rPr lang="ru-RU" dirty="0" err="1"/>
              <a:t>виокремлює</a:t>
            </a:r>
            <a:r>
              <a:rPr lang="ru-RU" dirty="0"/>
              <a:t> </a:t>
            </a:r>
            <a:r>
              <a:rPr lang="ru-RU" dirty="0" err="1"/>
              <a:t>тринадцять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6750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гармонічній, </a:t>
            </a:r>
          </a:p>
          <a:p>
            <a:r>
              <a:rPr lang="uk-UA" dirty="0"/>
              <a:t>тривожний, </a:t>
            </a:r>
          </a:p>
          <a:p>
            <a:r>
              <a:rPr lang="uk-UA" dirty="0"/>
              <a:t>іпохондричний, </a:t>
            </a:r>
          </a:p>
          <a:p>
            <a:r>
              <a:rPr lang="uk-UA" dirty="0"/>
              <a:t>меланхолійний, </a:t>
            </a:r>
          </a:p>
          <a:p>
            <a:r>
              <a:rPr lang="uk-UA" dirty="0"/>
              <a:t>апатичний, </a:t>
            </a:r>
          </a:p>
          <a:p>
            <a:r>
              <a:rPr lang="uk-UA" dirty="0"/>
              <a:t>неврастенічний, </a:t>
            </a:r>
          </a:p>
          <a:p>
            <a:r>
              <a:rPr lang="uk-UA" dirty="0" err="1"/>
              <a:t>обсессивно-фобійний</a:t>
            </a:r>
            <a:r>
              <a:rPr lang="uk-UA" dirty="0"/>
              <a:t>, </a:t>
            </a:r>
          </a:p>
          <a:p>
            <a:r>
              <a:rPr lang="uk-UA" dirty="0"/>
              <a:t>сенситивний, </a:t>
            </a:r>
          </a:p>
          <a:p>
            <a:r>
              <a:rPr lang="uk-UA" dirty="0"/>
              <a:t>егоцентричний, </a:t>
            </a:r>
          </a:p>
          <a:p>
            <a:r>
              <a:rPr lang="uk-UA" dirty="0" err="1"/>
              <a:t>ейфоричний</a:t>
            </a:r>
            <a:r>
              <a:rPr lang="uk-UA" dirty="0"/>
              <a:t>,</a:t>
            </a:r>
          </a:p>
          <a:p>
            <a:r>
              <a:rPr lang="uk-UA" dirty="0"/>
              <a:t> </a:t>
            </a:r>
            <a:r>
              <a:rPr lang="uk-UA" dirty="0" err="1"/>
              <a:t>анозогнозичний</a:t>
            </a:r>
            <a:r>
              <a:rPr lang="uk-UA" dirty="0"/>
              <a:t>, </a:t>
            </a:r>
          </a:p>
          <a:p>
            <a:r>
              <a:rPr lang="uk-UA" dirty="0" err="1"/>
              <a:t>ергопатичний</a:t>
            </a:r>
            <a:r>
              <a:rPr lang="uk-UA" dirty="0"/>
              <a:t>, </a:t>
            </a:r>
          </a:p>
          <a:p>
            <a:r>
              <a:rPr lang="uk-UA" dirty="0" err="1"/>
              <a:t>паранояльний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907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належать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60855" cy="4006245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/>
              <a:t>соціальна адаптація не порушена (гармонічний, </a:t>
            </a:r>
            <a:r>
              <a:rPr lang="uk-UA" dirty="0" err="1"/>
              <a:t>ергопатичний</a:t>
            </a:r>
            <a:r>
              <a:rPr lang="uk-UA" dirty="0"/>
              <a:t> та </a:t>
            </a:r>
            <a:r>
              <a:rPr lang="uk-UA" dirty="0" err="1"/>
              <a:t>анозогнозичний</a:t>
            </a:r>
            <a:r>
              <a:rPr lang="uk-UA" dirty="0"/>
              <a:t> типи  ставлення до хвороби);</a:t>
            </a:r>
          </a:p>
          <a:p>
            <a:endParaRPr lang="uk-UA" dirty="0"/>
          </a:p>
          <a:p>
            <a:r>
              <a:rPr lang="uk-UA" dirty="0" err="1"/>
              <a:t>інтрапсихічно</a:t>
            </a:r>
            <a:r>
              <a:rPr lang="uk-UA" dirty="0"/>
              <a:t> спрямований тип реагування (тривожний, іпохондричний, неврастенічний, меланхолійний, апатичний типи ставлення до хвороби);</a:t>
            </a:r>
          </a:p>
          <a:p>
            <a:endParaRPr lang="uk-UA" dirty="0"/>
          </a:p>
          <a:p>
            <a:r>
              <a:rPr lang="uk-UA" dirty="0" err="1"/>
              <a:t>інтерпсихічно</a:t>
            </a:r>
            <a:r>
              <a:rPr lang="uk-UA" dirty="0"/>
              <a:t> спрямований тип реагування (сенситивний, егоцентричний, </a:t>
            </a:r>
            <a:r>
              <a:rPr lang="uk-UA" dirty="0" err="1"/>
              <a:t>паранояльний</a:t>
            </a:r>
            <a:r>
              <a:rPr lang="uk-UA" dirty="0"/>
              <a:t>, </a:t>
            </a:r>
            <a:r>
              <a:rPr lang="uk-UA" dirty="0" err="1"/>
              <a:t>дисфоричний</a:t>
            </a:r>
            <a:r>
              <a:rPr lang="uk-UA" dirty="0"/>
              <a:t> типи  ставлення до хвороби).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307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32817"/>
          </a:xfrm>
        </p:spPr>
        <p:txBody>
          <a:bodyPr>
            <a:normAutofit fontScale="92500"/>
          </a:bodyPr>
          <a:lstStyle/>
          <a:p>
            <a:r>
              <a:rPr lang="uk-UA" dirty="0"/>
              <a:t>І. Агравація – перебільшення ознак захворювання і суб’єктивних скарг. </a:t>
            </a:r>
          </a:p>
          <a:p>
            <a:endParaRPr lang="uk-UA" dirty="0"/>
          </a:p>
          <a:p>
            <a:r>
              <a:rPr lang="uk-UA" dirty="0"/>
              <a:t>ІІ. Симуляція – це удавання, за допомогою якого прагнуть створити враження про наявність хвороби та її ознаки. </a:t>
            </a:r>
          </a:p>
          <a:p>
            <a:endParaRPr lang="uk-UA" dirty="0"/>
          </a:p>
          <a:p>
            <a:r>
              <a:rPr lang="uk-UA" dirty="0"/>
              <a:t>ІІІ. Дисиміляція – це приховування хвороби та її ознак. Часто зустрічається в психіатрії при психозах. </a:t>
            </a:r>
          </a:p>
          <a:p>
            <a:endParaRPr lang="uk-UA" dirty="0"/>
          </a:p>
          <a:p>
            <a:r>
              <a:rPr lang="uk-UA" dirty="0"/>
              <a:t>І</a:t>
            </a:r>
            <a:r>
              <a:rPr lang="en-US" dirty="0"/>
              <a:t>V.</a:t>
            </a:r>
            <a:r>
              <a:rPr lang="uk-UA" dirty="0" err="1"/>
              <a:t>Госпіталізм</a:t>
            </a:r>
            <a:r>
              <a:rPr lang="uk-UA" dirty="0"/>
              <a:t> – отримування певної психологічної користі від статусу хворого, звикли до пасивного і чітко регламентованого життя в умовах медичного стаціонару. </a:t>
            </a:r>
          </a:p>
        </p:txBody>
      </p:sp>
    </p:spTree>
    <p:extLst>
      <p:ext uri="{BB962C8B-B14F-4D97-AF65-F5344CB8AC3E}">
        <p14:creationId xmlns:p14="http://schemas.microsoft.com/office/powerpoint/2010/main" val="157905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Клінічна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– наука,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60855" cy="4084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 психологічні особливості людей, що страждають різними захворюваннями,</a:t>
            </a:r>
          </a:p>
          <a:p>
            <a:r>
              <a:rPr lang="uk-UA" dirty="0"/>
              <a:t>  методи і способи діагностики психічних відхилень, </a:t>
            </a:r>
          </a:p>
          <a:p>
            <a:r>
              <a:rPr lang="uk-UA" dirty="0"/>
              <a:t> диференціації психологічних феноменів і психопатологічних симптомів і синдромів, </a:t>
            </a:r>
          </a:p>
          <a:p>
            <a:r>
              <a:rPr lang="uk-UA" dirty="0"/>
              <a:t> психологію взаємодії пацієнта і медичного працівника,</a:t>
            </a:r>
          </a:p>
          <a:p>
            <a:r>
              <a:rPr lang="uk-UA" dirty="0"/>
              <a:t> психопрофілактичні, </a:t>
            </a:r>
            <a:r>
              <a:rPr lang="uk-UA" dirty="0" err="1"/>
              <a:t>психокорекційні</a:t>
            </a:r>
            <a:r>
              <a:rPr lang="uk-UA" dirty="0"/>
              <a:t> та психотерапевтичні способи допомоги пацієнтам,</a:t>
            </a:r>
          </a:p>
          <a:p>
            <a:r>
              <a:rPr lang="uk-UA" dirty="0"/>
              <a:t>  теоретичні аспекти психосоматичних і </a:t>
            </a:r>
            <a:r>
              <a:rPr lang="uk-UA" dirty="0" err="1"/>
              <a:t>соматопсихічних</a:t>
            </a:r>
            <a:r>
              <a:rPr lang="uk-UA" dirty="0"/>
              <a:t> взаємовпливів.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92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31075"/>
            <a:ext cx="9603275" cy="1422680"/>
          </a:xfrm>
        </p:spPr>
        <p:txBody>
          <a:bodyPr>
            <a:normAutofit fontScale="90000"/>
          </a:bodyPr>
          <a:lstStyle/>
          <a:p>
            <a:r>
              <a:rPr lang="uk-UA" dirty="0"/>
              <a:t>Клінічна психологія </a:t>
            </a:r>
            <a:r>
              <a:rPr lang="uk-UA" dirty="0" smtClean="0"/>
              <a:t>– це </a:t>
            </a:r>
            <a:r>
              <a:rPr lang="uk-UA" dirty="0"/>
              <a:t>психологічна дисципліна, предметом якої є психічні розлади і психічні аспекти соматичних розладів (</a:t>
            </a:r>
            <a:r>
              <a:rPr lang="uk-UA" dirty="0" err="1"/>
              <a:t>хвороб</a:t>
            </a:r>
            <a:r>
              <a:rPr lang="uk-UA" dirty="0"/>
              <a:t>).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Клінічна </a:t>
            </a:r>
            <a:r>
              <a:rPr lang="uk-UA" dirty="0"/>
              <a:t>психологія включає наступні розділи:</a:t>
            </a:r>
          </a:p>
          <a:p>
            <a:r>
              <a:rPr lang="uk-UA" dirty="0"/>
              <a:t>• етіологію (аналіз умов виникнення розладів);</a:t>
            </a:r>
          </a:p>
          <a:p>
            <a:r>
              <a:rPr lang="uk-UA" dirty="0"/>
              <a:t>• класифікацію;</a:t>
            </a:r>
          </a:p>
          <a:p>
            <a:r>
              <a:rPr lang="uk-UA" dirty="0"/>
              <a:t>• діагностику;</a:t>
            </a:r>
          </a:p>
          <a:p>
            <a:r>
              <a:rPr lang="uk-UA" dirty="0"/>
              <a:t>• епідеміологію;</a:t>
            </a:r>
          </a:p>
          <a:p>
            <a:r>
              <a:rPr lang="uk-UA" dirty="0"/>
              <a:t>• інтервенцію (профілактику, психотерапію і реабілітацію);</a:t>
            </a:r>
          </a:p>
          <a:p>
            <a:r>
              <a:rPr lang="uk-UA" dirty="0"/>
              <a:t>• охорону здоров’я;</a:t>
            </a:r>
          </a:p>
          <a:p>
            <a:r>
              <a:rPr lang="uk-UA" dirty="0"/>
              <a:t>• оцінку результатів</a:t>
            </a:r>
            <a:r>
              <a:rPr lang="uk-UA" dirty="0" smtClean="0"/>
              <a:t>..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447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52697"/>
            <a:ext cx="9978421" cy="1501057"/>
          </a:xfrm>
        </p:spPr>
        <p:txBody>
          <a:bodyPr>
            <a:normAutofit fontScale="90000"/>
          </a:bodyPr>
          <a:lstStyle/>
          <a:p>
            <a:r>
              <a:rPr lang="uk-UA" dirty="0"/>
              <a:t> Об’єкт клінічної психології — людина з труднощами адаптації та самореалізації, пов’язаними з її фізичним, соціальним і духовним станом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21667" cy="41107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Предмет професійної діяльності клінічного психолога — психічні процеси і стани, індивідуальні й міжособистісні особливості, соціально-психологічні феномени, які виявляються в різних галузях людської діяльності.</a:t>
            </a:r>
          </a:p>
          <a:p>
            <a:r>
              <a:rPr lang="uk-UA" dirty="0"/>
              <a:t>Клінічний психолог виконує такі види діяльності:</a:t>
            </a:r>
          </a:p>
          <a:p>
            <a:r>
              <a:rPr lang="uk-UA" dirty="0"/>
              <a:t>• діагностичну;</a:t>
            </a:r>
          </a:p>
          <a:p>
            <a:r>
              <a:rPr lang="uk-UA" dirty="0"/>
              <a:t>• експертну;</a:t>
            </a:r>
          </a:p>
          <a:p>
            <a:r>
              <a:rPr lang="uk-UA" dirty="0"/>
              <a:t>• корекційну;</a:t>
            </a:r>
          </a:p>
          <a:p>
            <a:r>
              <a:rPr lang="uk-UA" dirty="0"/>
              <a:t>• профілактичну;</a:t>
            </a:r>
          </a:p>
          <a:p>
            <a:r>
              <a:rPr lang="uk-UA" dirty="0"/>
              <a:t>• реабілітаційну;</a:t>
            </a:r>
          </a:p>
          <a:p>
            <a:r>
              <a:rPr lang="uk-UA" dirty="0"/>
              <a:t>• консультативну;</a:t>
            </a:r>
          </a:p>
          <a:p>
            <a:r>
              <a:rPr lang="uk-UA" dirty="0"/>
              <a:t>• науково-дослідну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684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клінічної  психології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3"/>
            <a:ext cx="9926170" cy="2425638"/>
          </a:xfrm>
        </p:spPr>
        <p:txBody>
          <a:bodyPr/>
          <a:lstStyle/>
          <a:p>
            <a:r>
              <a:rPr lang="uk-UA" dirty="0"/>
              <a:t>Діагностика відхилень індивідуального та інтелектуального розвитку</a:t>
            </a:r>
          </a:p>
          <a:p>
            <a:r>
              <a:rPr lang="uk-UA" dirty="0"/>
              <a:t> Корекція девіантної форми поведінки</a:t>
            </a:r>
          </a:p>
          <a:p>
            <a:r>
              <a:rPr lang="uk-UA" dirty="0"/>
              <a:t> Психологічна профілактика та психотерапія</a:t>
            </a:r>
          </a:p>
          <a:p>
            <a:r>
              <a:rPr lang="uk-UA" dirty="0"/>
              <a:t> Соціальна реабілітація пацієнтів, що мають психопатичні, психосоматичні або межові </a:t>
            </a:r>
            <a:r>
              <a:rPr lang="uk-UA" dirty="0" smtClean="0"/>
              <a:t>розлади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427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65" y="261256"/>
            <a:ext cx="7615645" cy="144997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756352" cy="42936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Поняття «внутрішня картина хвороби» ( концепція хвороби) ввів Лурія. ВКХ – це сукупність переживань (когнітивних, емоційних, вольових), пов’язаних з наявністю захворювання, ставленням пацієнта до захворювання та ситуації, пов’язаної з лікуванням та реабілітацією.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Поняття «</a:t>
            </a:r>
            <a:r>
              <a:rPr lang="uk-UA" dirty="0" err="1"/>
              <a:t>аутопластична</a:t>
            </a:r>
            <a:r>
              <a:rPr lang="uk-UA" dirty="0"/>
              <a:t> картина хвороби» ввів </a:t>
            </a:r>
            <a:r>
              <a:rPr lang="uk-UA" dirty="0" err="1"/>
              <a:t>Гольдшейдер</a:t>
            </a:r>
            <a:r>
              <a:rPr lang="uk-UA" dirty="0"/>
              <a:t>. АКХ - є картиною суб’єктивного сприйняття її хворим. Загалом вона має наступні сторони:</a:t>
            </a:r>
          </a:p>
          <a:p>
            <a:r>
              <a:rPr lang="uk-UA" dirty="0"/>
              <a:t> - </a:t>
            </a:r>
            <a:r>
              <a:rPr lang="uk-UA" dirty="0" err="1"/>
              <a:t>Сензитивну</a:t>
            </a:r>
            <a:r>
              <a:rPr lang="uk-UA" dirty="0"/>
              <a:t> ( як хвороба на рівні </a:t>
            </a:r>
            <a:r>
              <a:rPr lang="uk-UA" dirty="0" err="1"/>
              <a:t>відчуттів</a:t>
            </a:r>
            <a:r>
              <a:rPr lang="uk-UA" dirty="0"/>
              <a:t> сприймається, відчувається; приклад  локальні болі і розлади)</a:t>
            </a:r>
          </a:p>
          <a:p>
            <a:r>
              <a:rPr lang="uk-UA" dirty="0"/>
              <a:t> - Емоційну (страх, тривога, надія, емоційні переживання)</a:t>
            </a:r>
          </a:p>
          <a:p>
            <a:r>
              <a:rPr lang="uk-UA" dirty="0"/>
              <a:t> - Вольову ( зусилля справитися з хворобою і </a:t>
            </a:r>
            <a:r>
              <a:rPr lang="uk-UA" dirty="0" err="1"/>
              <a:t>т.д</a:t>
            </a:r>
            <a:r>
              <a:rPr lang="uk-UA" dirty="0"/>
              <a:t>.)</a:t>
            </a:r>
          </a:p>
          <a:p>
            <a:r>
              <a:rPr lang="uk-UA" dirty="0"/>
              <a:t> - Раціональну та інформативну ( знання про хвороби та її оцінка)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499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Рівні ВКХ: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Когнітивний</a:t>
            </a:r>
            <a:endParaRPr lang="ru-RU" dirty="0"/>
          </a:p>
          <a:p>
            <a:r>
              <a:rPr lang="ru-RU" dirty="0" err="1"/>
              <a:t>Афективний</a:t>
            </a:r>
            <a:r>
              <a:rPr lang="ru-RU" dirty="0"/>
              <a:t>(</a:t>
            </a:r>
            <a:r>
              <a:rPr lang="ru-RU" dirty="0" err="1"/>
              <a:t>емоційний</a:t>
            </a:r>
            <a:r>
              <a:rPr lang="ru-RU" dirty="0"/>
              <a:t>)</a:t>
            </a:r>
          </a:p>
          <a:p>
            <a:r>
              <a:rPr lang="ru-RU" dirty="0" err="1"/>
              <a:t>Мотиваційний</a:t>
            </a:r>
            <a:endParaRPr lang="ru-RU" dirty="0"/>
          </a:p>
          <a:p>
            <a:r>
              <a:rPr lang="ru-RU" dirty="0" err="1"/>
              <a:t>Психомоторний</a:t>
            </a:r>
            <a:endParaRPr lang="ru-RU" dirty="0"/>
          </a:p>
          <a:p>
            <a:r>
              <a:rPr lang="ru-RU" dirty="0" err="1"/>
              <a:t>Тілесний</a:t>
            </a:r>
            <a:endParaRPr lang="ru-RU" dirty="0"/>
          </a:p>
          <a:p>
            <a:r>
              <a:rPr lang="ru-RU" dirty="0" err="1"/>
              <a:t>Психосоматичний</a:t>
            </a:r>
            <a:endParaRPr lang="ru-RU" dirty="0"/>
          </a:p>
          <a:p>
            <a:r>
              <a:rPr lang="ru-RU" dirty="0" err="1"/>
              <a:t>Психосоціальний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472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(ВКХ):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834730" cy="411074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І. Об’єктивні характеристики хвороби</a:t>
            </a:r>
          </a:p>
          <a:p>
            <a:r>
              <a:rPr lang="uk-UA" dirty="0"/>
              <a:t>об’єктивна важкість стану( інформація про летальність після подібного розладу)</a:t>
            </a:r>
          </a:p>
          <a:p>
            <a:r>
              <a:rPr lang="uk-UA" dirty="0"/>
              <a:t>ризик </a:t>
            </a:r>
            <a:r>
              <a:rPr lang="uk-UA" dirty="0" err="1"/>
              <a:t>інвалідизації</a:t>
            </a:r>
            <a:r>
              <a:rPr lang="uk-UA" dirty="0"/>
              <a:t> і травматизації</a:t>
            </a:r>
          </a:p>
          <a:p>
            <a:r>
              <a:rPr lang="uk-UA" dirty="0"/>
              <a:t>больовий синдром при хворобі</a:t>
            </a:r>
          </a:p>
          <a:p>
            <a:r>
              <a:rPr lang="uk-UA" dirty="0"/>
              <a:t>потреба в радикальному чи паліативному (підтримуючому) лікуванні</a:t>
            </a:r>
          </a:p>
          <a:p>
            <a:endParaRPr lang="uk-UA" dirty="0"/>
          </a:p>
          <a:p>
            <a:r>
              <a:rPr lang="uk-UA" dirty="0"/>
              <a:t>ІІ. Суб’єктивні характеристики</a:t>
            </a:r>
          </a:p>
          <a:p>
            <a:r>
              <a:rPr lang="uk-UA" dirty="0"/>
              <a:t>вплив хвороби на можливість спілкування</a:t>
            </a:r>
          </a:p>
          <a:p>
            <a:r>
              <a:rPr lang="uk-UA" dirty="0"/>
              <a:t>соціальна значущість хвороби (ставлення соціуму до хвороби)</a:t>
            </a:r>
          </a:p>
          <a:p>
            <a:r>
              <a:rPr lang="uk-UA" dirty="0"/>
              <a:t>вплив хвороби на сімейну і сексуальну сфери</a:t>
            </a:r>
          </a:p>
          <a:p>
            <a:r>
              <a:rPr lang="uk-UA" dirty="0"/>
              <a:t>вплив на сфери розваг та інтересів, вплив хвороби на професійну </a:t>
            </a:r>
            <a:r>
              <a:rPr lang="uk-UA" dirty="0" smtClean="0"/>
              <a:t>сферу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5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Обумовленість</a:t>
            </a:r>
            <a:r>
              <a:rPr lang="ru-RU" dirty="0"/>
              <a:t> (</a:t>
            </a:r>
            <a:r>
              <a:rPr lang="ru-RU" dirty="0" err="1"/>
              <a:t>чинники</a:t>
            </a:r>
            <a:r>
              <a:rPr lang="ru-RU" dirty="0"/>
              <a:t>) </a:t>
            </a:r>
            <a:r>
              <a:rPr lang="ru-RU" dirty="0" err="1"/>
              <a:t>аутопластичної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10226615" cy="46765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1.Характер хвороби: гостра чи хронічна, чи є сильний біль, порушення рухливості, неприємні косметичні симптоми, «соціальне несприйняття» хвороби, яка допомога потрібна тощо.</a:t>
            </a:r>
          </a:p>
          <a:p>
            <a:pPr marL="0" indent="0">
              <a:buNone/>
            </a:pPr>
            <a:r>
              <a:rPr lang="uk-UA" dirty="0"/>
              <a:t>2.Обставини, за яких перебігає хвороба:</a:t>
            </a:r>
          </a:p>
          <a:p>
            <a:r>
              <a:rPr lang="uk-UA" dirty="0"/>
              <a:t>а) проблеми і невпевненість, що зумовлює хвороба («хто подбає про мою сім'ю», «чи залишать за мною місце роботи», «чи говорить лікар правду» тощо);</a:t>
            </a:r>
          </a:p>
          <a:p>
            <a:r>
              <a:rPr lang="uk-UA" dirty="0"/>
              <a:t>б)середовище, в якому розвивається хвороба: наприклад, у гармонійному домашньому середовищі хворобу переживають більш спокійно, ніж в умовах лікарні, особливо в незвичній обстановці, наприклад за кордоном;</a:t>
            </a:r>
          </a:p>
          <a:p>
            <a:r>
              <a:rPr lang="uk-UA" dirty="0"/>
              <a:t>в)причина хвороби: якщо хвороба виникла з вини самого </a:t>
            </a:r>
            <a:r>
              <a:rPr lang="uk-UA" dirty="0" err="1"/>
              <a:t>хворого,він</a:t>
            </a:r>
            <a:r>
              <a:rPr lang="uk-UA" dirty="0"/>
              <a:t> більше налаштований на якнайшвидше її подолання (особливо у разі травм).</a:t>
            </a:r>
          </a:p>
          <a:p>
            <a:pPr marL="0" indent="0">
              <a:buNone/>
            </a:pPr>
            <a:r>
              <a:rPr lang="uk-UA" dirty="0"/>
              <a:t>3. </a:t>
            </a:r>
            <a:r>
              <a:rPr lang="uk-UA" dirty="0" err="1"/>
              <a:t>Преморбідна</a:t>
            </a:r>
            <a:r>
              <a:rPr lang="uk-UA" dirty="0"/>
              <a:t> особистість:</a:t>
            </a:r>
          </a:p>
          <a:p>
            <a:r>
              <a:rPr lang="uk-UA" dirty="0"/>
              <a:t>а)вік; </a:t>
            </a:r>
          </a:p>
          <a:p>
            <a:r>
              <a:rPr lang="uk-UA" dirty="0"/>
              <a:t>б)ступінь загальної чутливості до безпосередніх чинників (біль, </a:t>
            </a:r>
            <a:r>
              <a:rPr lang="uk-UA" dirty="0" err="1"/>
              <a:t>шум,обстановка</a:t>
            </a:r>
            <a:r>
              <a:rPr lang="uk-UA" dirty="0"/>
              <a:t> лікарні тощо);</a:t>
            </a:r>
          </a:p>
          <a:p>
            <a:r>
              <a:rPr lang="uk-UA" dirty="0"/>
              <a:t>в)тип емоційної реактивності (темперамент);</a:t>
            </a:r>
          </a:p>
          <a:p>
            <a:r>
              <a:rPr lang="uk-UA" dirty="0"/>
              <a:t>г)характер і шкала цінностей;</a:t>
            </a:r>
          </a:p>
          <a:p>
            <a:r>
              <a:rPr lang="uk-UA" dirty="0"/>
              <a:t>д)медична свідомість та обізнаність, особистий досвід.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57992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30</TotalTime>
  <Words>815</Words>
  <Application>Microsoft Office PowerPoint</Application>
  <PresentationFormat>Широкоэкранный</PresentationFormat>
  <Paragraphs>108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Презентация PowerPoint</vt:lpstr>
      <vt:lpstr>Клінічна психологія – наука, що вивчає </vt:lpstr>
      <vt:lpstr>Клінічна психологія – це психологічна дисципліна, предметом якої є психічні розлади і психічні аспекти соматичних розладів (хвороб). </vt:lpstr>
      <vt:lpstr> Об’єкт клінічної психології — людина з труднощами адаптації та самореалізації, пов’язаними з її фізичним, соціальним і духовним станом</vt:lpstr>
      <vt:lpstr>Завдання клінічної  психології :</vt:lpstr>
      <vt:lpstr>Презентация PowerPoint</vt:lpstr>
      <vt:lpstr>Рівні ВКХ:</vt:lpstr>
      <vt:lpstr>Характеристики, які впливають на ставлення до хвороби (ВКХ):</vt:lpstr>
      <vt:lpstr>Обумовленість (чинники) аутопластичної картини хвороби:</vt:lpstr>
      <vt:lpstr>Відношення до хвороби може бути наступним: </vt:lpstr>
      <vt:lpstr>Класифікація типів ставлення до хвороби Лічко А. Є. (1980) виокремлює тринадцять типів:</vt:lpstr>
      <vt:lpstr>Типи ставлення до хвороби належать до трьох блоків:</vt:lpstr>
      <vt:lpstr>Розрізняють також типи реакції поведінки хворих: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2022-03-16T09:18:27Z</dcterms:created>
  <dcterms:modified xsi:type="dcterms:W3CDTF">2022-03-16T09:49:06Z</dcterms:modified>
</cp:coreProperties>
</file>