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816A-2941-447A-A0D6-A53C8071ED17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4725-79F8-413C-8EC0-D4653A702F1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816A-2941-447A-A0D6-A53C8071ED17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4725-79F8-413C-8EC0-D4653A702F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816A-2941-447A-A0D6-A53C8071ED17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4725-79F8-413C-8EC0-D4653A702F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816A-2941-447A-A0D6-A53C8071ED17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4725-79F8-413C-8EC0-D4653A702F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816A-2941-447A-A0D6-A53C8071ED17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4725-79F8-413C-8EC0-D4653A702F1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816A-2941-447A-A0D6-A53C8071ED17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4725-79F8-413C-8EC0-D4653A702F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816A-2941-447A-A0D6-A53C8071ED17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4725-79F8-413C-8EC0-D4653A702F18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816A-2941-447A-A0D6-A53C8071ED17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4725-79F8-413C-8EC0-D4653A702F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816A-2941-447A-A0D6-A53C8071ED17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4725-79F8-413C-8EC0-D4653A702F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816A-2941-447A-A0D6-A53C8071ED17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4725-79F8-413C-8EC0-D4653A702F18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816A-2941-447A-A0D6-A53C8071ED17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4725-79F8-413C-8EC0-D4653A702F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C0E0816A-2941-447A-A0D6-A53C8071ED17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D6D4725-79F8-413C-8EC0-D4653A702F1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550224" cy="2304256"/>
          </a:xfrm>
        </p:spPr>
        <p:txBody>
          <a:bodyPr/>
          <a:lstStyle/>
          <a:p>
            <a:r>
              <a:rPr lang="uk-UA" sz="5400" dirty="0" smtClean="0"/>
              <a:t>Клінічна психологія в системі психологічної науки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7554416" cy="1584920"/>
          </a:xfrm>
        </p:spPr>
        <p:txBody>
          <a:bodyPr>
            <a:normAutofit/>
          </a:bodyPr>
          <a:lstStyle/>
          <a:p>
            <a:r>
              <a:rPr lang="uk-UA" dirty="0" smtClean="0"/>
              <a:t>Ст. викладач кафедри психології, соціальної роботи та гуманітарних дисциплін </a:t>
            </a:r>
          </a:p>
          <a:p>
            <a:r>
              <a:rPr lang="uk-UA" dirty="0" err="1" smtClean="0"/>
              <a:t>Вронська</a:t>
            </a:r>
            <a:r>
              <a:rPr lang="uk-UA" dirty="0" smtClean="0"/>
              <a:t> Вікторія Миколаївна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0025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 err="1"/>
              <a:t>Клінічна</a:t>
            </a:r>
            <a:r>
              <a:rPr lang="ru-RU" sz="1800" dirty="0"/>
              <a:t> </a:t>
            </a:r>
            <a:r>
              <a:rPr lang="ru-RU" sz="1800" dirty="0" err="1"/>
              <a:t>психологія</a:t>
            </a:r>
            <a:r>
              <a:rPr lang="ru-RU" sz="1800" dirty="0"/>
              <a:t> – </a:t>
            </a:r>
            <a:r>
              <a:rPr lang="ru-RU" sz="1800" dirty="0" err="1"/>
              <a:t>галузь</a:t>
            </a:r>
            <a:r>
              <a:rPr lang="ru-RU" sz="1800" dirty="0"/>
              <a:t> </a:t>
            </a:r>
            <a:r>
              <a:rPr lang="ru-RU" sz="1800" dirty="0" err="1"/>
              <a:t>психології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сформувалася</a:t>
            </a:r>
            <a:r>
              <a:rPr lang="ru-RU" sz="1800" dirty="0"/>
              <a:t> на </a:t>
            </a:r>
            <a:r>
              <a:rPr lang="ru-RU" sz="1800" dirty="0" err="1"/>
              <a:t>стику</a:t>
            </a:r>
            <a:r>
              <a:rPr lang="ru-RU" sz="1800" dirty="0"/>
              <a:t> з медициною, </a:t>
            </a:r>
            <a:r>
              <a:rPr lang="ru-RU" sz="1800" dirty="0" err="1"/>
              <a:t>спрямована</a:t>
            </a:r>
            <a:r>
              <a:rPr lang="ru-RU" sz="1800" dirty="0"/>
              <a:t> на </a:t>
            </a:r>
            <a:r>
              <a:rPr lang="ru-RU" sz="1800" dirty="0" err="1"/>
              <a:t>вивчення</a:t>
            </a:r>
            <a:r>
              <a:rPr lang="ru-RU" sz="1800" dirty="0"/>
              <a:t> </a:t>
            </a:r>
            <a:r>
              <a:rPr lang="ru-RU" sz="1800" dirty="0" err="1"/>
              <a:t>психопрофілактики</a:t>
            </a:r>
            <a:r>
              <a:rPr lang="ru-RU" sz="1800" dirty="0"/>
              <a:t> </a:t>
            </a:r>
            <a:r>
              <a:rPr lang="ru-RU" sz="1800" dirty="0" err="1"/>
              <a:t>захворювань</a:t>
            </a:r>
            <a:r>
              <a:rPr lang="ru-RU" sz="1800" dirty="0"/>
              <a:t>, </a:t>
            </a:r>
            <a:r>
              <a:rPr lang="ru-RU" sz="1800" dirty="0" err="1"/>
              <a:t>діагностики</a:t>
            </a:r>
            <a:r>
              <a:rPr lang="ru-RU" sz="1800" dirty="0"/>
              <a:t> хвороб і </a:t>
            </a:r>
            <a:r>
              <a:rPr lang="ru-RU" sz="1800" dirty="0" err="1"/>
              <a:t>патологічних</a:t>
            </a:r>
            <a:r>
              <a:rPr lang="ru-RU" sz="1800" dirty="0"/>
              <a:t> </a:t>
            </a:r>
            <a:r>
              <a:rPr lang="ru-RU" sz="1800" dirty="0" err="1"/>
              <a:t>станів</a:t>
            </a:r>
            <a:r>
              <a:rPr lang="ru-RU" sz="1800" dirty="0"/>
              <a:t>, </a:t>
            </a:r>
            <a:r>
              <a:rPr lang="ru-RU" sz="1800" dirty="0" err="1"/>
              <a:t>психокорекційних</a:t>
            </a:r>
            <a:r>
              <a:rPr lang="ru-RU" sz="1800" dirty="0"/>
              <a:t> форм </a:t>
            </a:r>
            <a:r>
              <a:rPr lang="ru-RU" sz="1800" dirty="0" err="1"/>
              <a:t>впливу</a:t>
            </a:r>
            <a:r>
              <a:rPr lang="ru-RU" sz="1800" dirty="0"/>
              <a:t> на </a:t>
            </a:r>
            <a:r>
              <a:rPr lang="ru-RU" sz="1800" dirty="0" err="1"/>
              <a:t>процес</a:t>
            </a:r>
            <a:r>
              <a:rPr lang="ru-RU" sz="1800" dirty="0"/>
              <a:t> </a:t>
            </a:r>
            <a:r>
              <a:rPr lang="ru-RU" sz="1800" dirty="0" err="1"/>
              <a:t>видужання</a:t>
            </a:r>
            <a:r>
              <a:rPr lang="ru-RU" sz="1800" dirty="0"/>
              <a:t>, на </a:t>
            </a:r>
            <a:r>
              <a:rPr lang="ru-RU" sz="1800" dirty="0" err="1"/>
              <a:t>рішення</a:t>
            </a:r>
            <a:r>
              <a:rPr lang="ru-RU" sz="1800" dirty="0"/>
              <a:t> </a:t>
            </a:r>
            <a:r>
              <a:rPr lang="ru-RU" sz="1800" dirty="0" err="1"/>
              <a:t>різних</a:t>
            </a:r>
            <a:r>
              <a:rPr lang="ru-RU" sz="1800" dirty="0"/>
              <a:t> </a:t>
            </a:r>
            <a:r>
              <a:rPr lang="ru-RU" sz="1800" dirty="0" err="1"/>
              <a:t>експертних</a:t>
            </a:r>
            <a:r>
              <a:rPr lang="ru-RU" sz="1800" dirty="0"/>
              <a:t> </a:t>
            </a:r>
            <a:r>
              <a:rPr lang="ru-RU" sz="1800" dirty="0" err="1"/>
              <a:t>питань</a:t>
            </a:r>
            <a:r>
              <a:rPr lang="ru-RU" sz="1800" dirty="0"/>
              <a:t>, а </a:t>
            </a:r>
            <a:r>
              <a:rPr lang="ru-RU" sz="1800" dirty="0" err="1"/>
              <a:t>також</a:t>
            </a:r>
            <a:r>
              <a:rPr lang="ru-RU" sz="1800" dirty="0"/>
              <a:t> </a:t>
            </a:r>
            <a:r>
              <a:rPr lang="ru-RU" sz="1800" dirty="0" err="1"/>
              <a:t>питань</a:t>
            </a:r>
            <a:r>
              <a:rPr lang="ru-RU" sz="1800" dirty="0"/>
              <a:t> </a:t>
            </a:r>
            <a:r>
              <a:rPr lang="ru-RU" sz="1800" dirty="0" err="1"/>
              <a:t>соціальної</a:t>
            </a:r>
            <a:r>
              <a:rPr lang="ru-RU" sz="1800" dirty="0"/>
              <a:t> і </a:t>
            </a:r>
            <a:r>
              <a:rPr lang="ru-RU" sz="1800" dirty="0" err="1"/>
              <a:t>трудової</a:t>
            </a:r>
            <a:r>
              <a:rPr lang="ru-RU" sz="1800" dirty="0"/>
              <a:t> </a:t>
            </a:r>
            <a:r>
              <a:rPr lang="ru-RU" sz="1800" dirty="0" err="1"/>
              <a:t>реабілітації</a:t>
            </a:r>
            <a:r>
              <a:rPr lang="ru-RU" sz="1800" dirty="0"/>
              <a:t> </a:t>
            </a:r>
            <a:r>
              <a:rPr lang="ru-RU" sz="1800" dirty="0" err="1"/>
              <a:t>хворих</a:t>
            </a:r>
            <a:r>
              <a:rPr lang="ru-RU" sz="1800" dirty="0"/>
              <a:t> людей, </a:t>
            </a:r>
            <a:r>
              <a:rPr lang="ru-RU" sz="1800" dirty="0" err="1"/>
              <a:t>вивчення</a:t>
            </a:r>
            <a:r>
              <a:rPr lang="ru-RU" sz="1800" dirty="0"/>
              <a:t> </a:t>
            </a:r>
            <a:r>
              <a:rPr lang="ru-RU" sz="1800" dirty="0" err="1"/>
              <a:t>психологічних</a:t>
            </a:r>
            <a:r>
              <a:rPr lang="ru-RU" sz="1800" dirty="0"/>
              <a:t> </a:t>
            </a:r>
            <a:r>
              <a:rPr lang="ru-RU" sz="1800" dirty="0" err="1"/>
              <a:t>особливостей</a:t>
            </a:r>
            <a:r>
              <a:rPr lang="ru-RU" sz="1800" dirty="0"/>
              <a:t> </a:t>
            </a:r>
            <a:r>
              <a:rPr lang="ru-RU" sz="1800" dirty="0" err="1"/>
              <a:t>професійної</a:t>
            </a:r>
            <a:r>
              <a:rPr lang="ru-RU" sz="1800" dirty="0"/>
              <a:t> </a:t>
            </a:r>
            <a:r>
              <a:rPr lang="ru-RU" sz="1800" dirty="0" err="1"/>
              <a:t>діяльності</a:t>
            </a:r>
            <a:r>
              <a:rPr lang="ru-RU" sz="1800" dirty="0"/>
              <a:t> </a:t>
            </a:r>
            <a:r>
              <a:rPr lang="ru-RU" sz="1800" dirty="0" err="1"/>
              <a:t>медичних</a:t>
            </a:r>
            <a:r>
              <a:rPr lang="ru-RU" sz="1800" dirty="0"/>
              <a:t> </a:t>
            </a:r>
            <a:r>
              <a:rPr lang="ru-RU" sz="1800" dirty="0" err="1"/>
              <a:t>працівників</a:t>
            </a:r>
            <a:r>
              <a:rPr lang="ru-RU" sz="1800" dirty="0"/>
              <a:t>, </a:t>
            </a:r>
            <a:r>
              <a:rPr lang="ru-RU" sz="1800" dirty="0" err="1"/>
              <a:t>взаємовідносин</a:t>
            </a:r>
            <a:r>
              <a:rPr lang="ru-RU" sz="1800" dirty="0"/>
              <a:t> </a:t>
            </a:r>
            <a:r>
              <a:rPr lang="ru-RU" sz="1800" dirty="0" err="1"/>
              <a:t>між</a:t>
            </a:r>
            <a:r>
              <a:rPr lang="ru-RU" sz="1800" dirty="0"/>
              <a:t> ними і </a:t>
            </a:r>
            <a:r>
              <a:rPr lang="ru-RU" sz="1800" dirty="0" err="1"/>
              <a:t>хворими</a:t>
            </a:r>
            <a:r>
              <a:rPr lang="ru-RU" sz="1800" dirty="0"/>
              <a:t>.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/>
              <a:t>Клінічна</a:t>
            </a:r>
            <a:r>
              <a:rPr lang="ru-RU" dirty="0"/>
              <a:t> </a:t>
            </a:r>
            <a:r>
              <a:rPr lang="ru-RU" dirty="0" err="1"/>
              <a:t>психологія</a:t>
            </a:r>
            <a:r>
              <a:rPr lang="ru-RU" dirty="0"/>
              <a:t> </a:t>
            </a:r>
            <a:r>
              <a:rPr lang="ru-RU" dirty="0" err="1"/>
              <a:t>відноситься</a:t>
            </a:r>
            <a:r>
              <a:rPr lang="ru-RU" dirty="0"/>
              <a:t> до </a:t>
            </a:r>
            <a:r>
              <a:rPr lang="ru-RU" dirty="0" err="1"/>
              <a:t>міждисциплінарної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 </a:t>
            </a:r>
            <a:r>
              <a:rPr lang="ru-RU" dirty="0" err="1"/>
              <a:t>наукового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і </a:t>
            </a:r>
            <a:r>
              <a:rPr lang="ru-RU" dirty="0" err="1"/>
              <a:t>практичної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у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перетинаються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/>
              <a:t> </a:t>
            </a:r>
            <a:r>
              <a:rPr lang="ru-RU" dirty="0" err="1"/>
              <a:t>медиків</a:t>
            </a:r>
            <a:r>
              <a:rPr lang="ru-RU" dirty="0"/>
              <a:t> і </a:t>
            </a:r>
            <a:r>
              <a:rPr lang="ru-RU" dirty="0" err="1"/>
              <a:t>психологів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05284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err="1"/>
              <a:t>Специфічним</a:t>
            </a:r>
            <a:r>
              <a:rPr lang="ru-RU" sz="2400" dirty="0"/>
              <a:t> предметом </a:t>
            </a:r>
            <a:r>
              <a:rPr lang="ru-RU" sz="2400" dirty="0" err="1"/>
              <a:t>клінічної</a:t>
            </a:r>
            <a:r>
              <a:rPr lang="ru-RU" sz="2400" dirty="0"/>
              <a:t> </a:t>
            </a:r>
            <a:r>
              <a:rPr lang="ru-RU" sz="2400" dirty="0" err="1"/>
              <a:t>психології</a:t>
            </a:r>
            <a:r>
              <a:rPr lang="ru-RU" sz="2400" dirty="0"/>
              <a:t> є </a:t>
            </a:r>
            <a:r>
              <a:rPr lang="ru-RU" sz="2400" dirty="0" err="1"/>
              <a:t>дослідження</a:t>
            </a:r>
            <a:r>
              <a:rPr lang="ru-RU" sz="2400" dirty="0"/>
              <a:t> </a:t>
            </a:r>
            <a:r>
              <a:rPr lang="ru-RU" sz="2400" dirty="0" err="1"/>
              <a:t>патологічних</a:t>
            </a:r>
            <a:r>
              <a:rPr lang="ru-RU" sz="2400" dirty="0"/>
              <a:t> </a:t>
            </a:r>
            <a:r>
              <a:rPr lang="ru-RU" sz="2400" dirty="0" err="1"/>
              <a:t>психічних</a:t>
            </a:r>
            <a:r>
              <a:rPr lang="ru-RU" sz="2400" dirty="0"/>
              <a:t> </a:t>
            </a:r>
            <a:r>
              <a:rPr lang="ru-RU" sz="2400" dirty="0" err="1"/>
              <a:t>станів</a:t>
            </a:r>
            <a:r>
              <a:rPr lang="ru-RU" sz="2400" dirty="0"/>
              <a:t> і </a:t>
            </a:r>
            <a:r>
              <a:rPr lang="ru-RU" sz="2400" dirty="0" err="1"/>
              <a:t>процесів</a:t>
            </a:r>
            <a:r>
              <a:rPr lang="ru-RU" sz="2400" dirty="0"/>
              <a:t>, у тому </a:t>
            </a:r>
            <a:r>
              <a:rPr lang="ru-RU" sz="2400" dirty="0" err="1"/>
              <a:t>числі</a:t>
            </a:r>
            <a:r>
              <a:rPr lang="ru-RU" sz="2400" dirty="0"/>
              <a:t> й у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соматичних</a:t>
            </a:r>
            <a:r>
              <a:rPr lang="ru-RU" sz="2400" dirty="0"/>
              <a:t> </a:t>
            </a:r>
            <a:r>
              <a:rPr lang="ru-RU" sz="2400" dirty="0" err="1"/>
              <a:t>проявах</a:t>
            </a:r>
            <a:r>
              <a:rPr lang="ru-RU" sz="2400" dirty="0"/>
              <a:t>, з одного боку, і </a:t>
            </a:r>
            <a:r>
              <a:rPr lang="ru-RU" sz="2400" dirty="0" err="1"/>
              <a:t>психологічних</a:t>
            </a:r>
            <a:r>
              <a:rPr lang="ru-RU" sz="2400" dirty="0"/>
              <a:t> </a:t>
            </a:r>
            <a:r>
              <a:rPr lang="ru-RU" sz="2400" dirty="0" err="1"/>
              <a:t>проявів</a:t>
            </a:r>
            <a:r>
              <a:rPr lang="ru-RU" sz="2400" dirty="0"/>
              <a:t> і </a:t>
            </a:r>
            <a:r>
              <a:rPr lang="ru-RU" sz="2400" dirty="0" err="1"/>
              <a:t>наслідків</a:t>
            </a:r>
            <a:r>
              <a:rPr lang="ru-RU" sz="2400" dirty="0"/>
              <a:t> </a:t>
            </a:r>
            <a:r>
              <a:rPr lang="ru-RU" sz="2400" dirty="0" err="1"/>
              <a:t>патологічних</a:t>
            </a:r>
            <a:r>
              <a:rPr lang="ru-RU" sz="2400" dirty="0"/>
              <a:t> </a:t>
            </a:r>
            <a:r>
              <a:rPr lang="ru-RU" sz="2400" dirty="0" err="1"/>
              <a:t>соматичних</a:t>
            </a:r>
            <a:r>
              <a:rPr lang="ru-RU" sz="2400" dirty="0"/>
              <a:t> </a:t>
            </a:r>
            <a:r>
              <a:rPr lang="ru-RU" sz="2400" dirty="0" err="1"/>
              <a:t>процесів</a:t>
            </a:r>
            <a:r>
              <a:rPr lang="ru-RU" sz="2400" dirty="0"/>
              <a:t> і </a:t>
            </a:r>
            <a:r>
              <a:rPr lang="ru-RU" sz="2400" dirty="0" err="1"/>
              <a:t>явищ</a:t>
            </a:r>
            <a:r>
              <a:rPr lang="ru-RU" sz="2400" dirty="0"/>
              <a:t> – з </a:t>
            </a:r>
            <a:r>
              <a:rPr lang="ru-RU" sz="2400" dirty="0" err="1"/>
              <a:t>іншого</a:t>
            </a:r>
            <a:r>
              <a:rPr lang="ru-RU" sz="2400" dirty="0"/>
              <a:t>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000" dirty="0"/>
              <a:t>В </a:t>
            </a:r>
            <a:r>
              <a:rPr lang="ru-RU" sz="2000" dirty="0" err="1"/>
              <a:t>завдання</a:t>
            </a:r>
            <a:r>
              <a:rPr lang="ru-RU" sz="2000" dirty="0"/>
              <a:t> </a:t>
            </a:r>
            <a:r>
              <a:rPr lang="ru-RU" sz="2000" dirty="0" err="1"/>
              <a:t>клінічної</a:t>
            </a:r>
            <a:r>
              <a:rPr lang="ru-RU" sz="2000" dirty="0"/>
              <a:t> </a:t>
            </a:r>
            <a:r>
              <a:rPr lang="ru-RU" sz="2000" dirty="0" err="1"/>
              <a:t>психології</a:t>
            </a:r>
            <a:r>
              <a:rPr lang="ru-RU" sz="2000" dirty="0"/>
              <a:t> </a:t>
            </a:r>
            <a:r>
              <a:rPr lang="ru-RU" sz="2000" dirty="0" err="1"/>
              <a:t>також</a:t>
            </a:r>
            <a:r>
              <a:rPr lang="ru-RU" sz="2000" dirty="0"/>
              <a:t> входить </a:t>
            </a:r>
            <a:r>
              <a:rPr lang="ru-RU" sz="2000" dirty="0" err="1"/>
              <a:t>розробка</a:t>
            </a:r>
            <a:r>
              <a:rPr lang="ru-RU" sz="2000" dirty="0"/>
              <a:t> </a:t>
            </a:r>
            <a:r>
              <a:rPr lang="ru-RU" sz="2000" dirty="0" err="1"/>
              <a:t>принципів</a:t>
            </a:r>
            <a:r>
              <a:rPr lang="ru-RU" sz="2000" dirty="0"/>
              <a:t> і </a:t>
            </a:r>
            <a:r>
              <a:rPr lang="ru-RU" sz="2000" dirty="0" err="1"/>
              <a:t>методів</a:t>
            </a:r>
            <a:r>
              <a:rPr lang="ru-RU" sz="2000" dirty="0"/>
              <a:t> </a:t>
            </a:r>
            <a:r>
              <a:rPr lang="ru-RU" sz="2000" dirty="0" err="1"/>
              <a:t>психологічного</a:t>
            </a:r>
            <a:r>
              <a:rPr lang="ru-RU" sz="2000" dirty="0"/>
              <a:t> </a:t>
            </a:r>
            <a:r>
              <a:rPr lang="ru-RU" sz="2000" dirty="0" err="1"/>
              <a:t>дослідження</a:t>
            </a:r>
            <a:r>
              <a:rPr lang="ru-RU" sz="2000" dirty="0"/>
              <a:t> в </a:t>
            </a:r>
            <a:r>
              <a:rPr lang="ru-RU" sz="2000" dirty="0" err="1"/>
              <a:t>клініці</a:t>
            </a:r>
            <a:r>
              <a:rPr lang="ru-RU" sz="2000" dirty="0"/>
              <a:t>, </a:t>
            </a:r>
            <a:r>
              <a:rPr lang="ru-RU" sz="2000" dirty="0" err="1"/>
              <a:t>створення</a:t>
            </a:r>
            <a:r>
              <a:rPr lang="ru-RU" sz="2000" dirty="0"/>
              <a:t> та </a:t>
            </a:r>
            <a:r>
              <a:rPr lang="ru-RU" sz="2000" dirty="0" err="1"/>
              <a:t>вивчення</a:t>
            </a:r>
            <a:r>
              <a:rPr lang="ru-RU" sz="2000" dirty="0"/>
              <a:t> </a:t>
            </a:r>
            <a:r>
              <a:rPr lang="ru-RU" sz="2000" dirty="0" err="1"/>
              <a:t>психологічних</a:t>
            </a:r>
            <a:r>
              <a:rPr lang="ru-RU" sz="2000" dirty="0"/>
              <a:t> </a:t>
            </a:r>
            <a:r>
              <a:rPr lang="ru-RU" sz="2000" dirty="0" err="1"/>
              <a:t>методів</a:t>
            </a:r>
            <a:r>
              <a:rPr lang="ru-RU" sz="2000" dirty="0"/>
              <a:t> </a:t>
            </a:r>
            <a:r>
              <a:rPr lang="ru-RU" sz="2000" dirty="0" err="1"/>
              <a:t>впливу</a:t>
            </a:r>
            <a:r>
              <a:rPr lang="ru-RU" sz="2000" dirty="0"/>
              <a:t> на </a:t>
            </a:r>
            <a:r>
              <a:rPr lang="ru-RU" sz="2000" dirty="0" err="1"/>
              <a:t>психіку</a:t>
            </a:r>
            <a:r>
              <a:rPr lang="ru-RU" sz="2000" dirty="0"/>
              <a:t> </a:t>
            </a:r>
            <a:r>
              <a:rPr lang="ru-RU" sz="2000" dirty="0" err="1"/>
              <a:t>людини</a:t>
            </a:r>
            <a:r>
              <a:rPr lang="ru-RU" sz="2000" dirty="0"/>
              <a:t> в </a:t>
            </a:r>
            <a:r>
              <a:rPr lang="ru-RU" sz="2000" dirty="0" err="1"/>
              <a:t>лікувальних</a:t>
            </a:r>
            <a:r>
              <a:rPr lang="ru-RU" sz="2000" dirty="0"/>
              <a:t> і </a:t>
            </a:r>
            <a:r>
              <a:rPr lang="ru-RU" sz="2000" dirty="0" err="1"/>
              <a:t>профілактичних</a:t>
            </a:r>
            <a:r>
              <a:rPr lang="ru-RU" sz="2000" dirty="0"/>
              <a:t> </a:t>
            </a:r>
            <a:r>
              <a:rPr lang="ru-RU" sz="2000" dirty="0" err="1" smtClean="0"/>
              <a:t>цілях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84832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    </a:t>
            </a:r>
            <a:r>
              <a:rPr lang="ru-RU" sz="2400" dirty="0" err="1"/>
              <a:t>Клінічна</a:t>
            </a:r>
            <a:r>
              <a:rPr lang="ru-RU" sz="2400" dirty="0"/>
              <a:t> </a:t>
            </a:r>
            <a:r>
              <a:rPr lang="ru-RU" sz="2400" dirty="0" err="1"/>
              <a:t>психологія</a:t>
            </a:r>
            <a:r>
              <a:rPr lang="ru-RU" sz="2400" dirty="0"/>
              <a:t> –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галузь</a:t>
            </a:r>
            <a:r>
              <a:rPr lang="ru-RU" sz="2400" dirty="0"/>
              <a:t> </a:t>
            </a:r>
            <a:r>
              <a:rPr lang="ru-RU" sz="2400" dirty="0" err="1"/>
              <a:t>медичної</a:t>
            </a:r>
            <a:r>
              <a:rPr lang="ru-RU" sz="2400" dirty="0"/>
              <a:t> </a:t>
            </a:r>
            <a:r>
              <a:rPr lang="ru-RU" sz="2400" dirty="0" err="1"/>
              <a:t>психології</a:t>
            </a:r>
            <a:r>
              <a:rPr lang="ru-RU" sz="2400" dirty="0"/>
              <a:t>, яка </a:t>
            </a:r>
            <a:r>
              <a:rPr lang="ru-RU" sz="2400" dirty="0" err="1"/>
              <a:t>спрямована</a:t>
            </a:r>
            <a:r>
              <a:rPr lang="ru-RU" sz="2400" dirty="0"/>
              <a:t> на </a:t>
            </a:r>
            <a:r>
              <a:rPr lang="ru-RU" sz="2400" dirty="0" err="1"/>
              <a:t>вирішення</a:t>
            </a:r>
            <a:r>
              <a:rPr lang="ru-RU" sz="2400" dirty="0"/>
              <a:t> </a:t>
            </a:r>
            <a:r>
              <a:rPr lang="ru-RU" sz="2400" dirty="0" err="1"/>
              <a:t>діагностичних</a:t>
            </a:r>
            <a:r>
              <a:rPr lang="ru-RU" sz="2400" dirty="0"/>
              <a:t> </a:t>
            </a:r>
            <a:r>
              <a:rPr lang="ru-RU" sz="2400" dirty="0" err="1"/>
              <a:t>завдань</a:t>
            </a:r>
            <a:r>
              <a:rPr lang="ru-RU" sz="2400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/>
              <a:t>клінічної</a:t>
            </a:r>
            <a:r>
              <a:rPr lang="ru-RU" dirty="0"/>
              <a:t> практики:</a:t>
            </a:r>
          </a:p>
          <a:p>
            <a:r>
              <a:rPr lang="ru-RU" dirty="0" err="1"/>
              <a:t>психіатричної</a:t>
            </a:r>
            <a:r>
              <a:rPr lang="ru-RU" dirty="0"/>
              <a:t>;</a:t>
            </a:r>
          </a:p>
          <a:p>
            <a:r>
              <a:rPr lang="ru-RU" dirty="0" err="1"/>
              <a:t>неврологічної</a:t>
            </a:r>
            <a:r>
              <a:rPr lang="ru-RU" dirty="0"/>
              <a:t>;</a:t>
            </a:r>
          </a:p>
          <a:p>
            <a:r>
              <a:rPr lang="ru-RU" dirty="0" err="1"/>
              <a:t>соматичної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/>
              <a:t>Складові</a:t>
            </a:r>
            <a:r>
              <a:rPr lang="ru-RU" dirty="0"/>
              <a:t> </a:t>
            </a:r>
            <a:r>
              <a:rPr lang="ru-RU" dirty="0" err="1"/>
              <a:t>розділи</a:t>
            </a:r>
            <a:r>
              <a:rPr lang="ru-RU" dirty="0"/>
              <a:t> </a:t>
            </a:r>
            <a:r>
              <a:rPr lang="ru-RU" dirty="0" err="1"/>
              <a:t>клінічної</a:t>
            </a:r>
            <a:r>
              <a:rPr lang="ru-RU" dirty="0"/>
              <a:t> </a:t>
            </a:r>
            <a:r>
              <a:rPr lang="ru-RU" dirty="0" err="1"/>
              <a:t>психології</a:t>
            </a:r>
            <a:r>
              <a:rPr lang="ru-RU" dirty="0"/>
              <a:t>:</a:t>
            </a:r>
          </a:p>
          <a:p>
            <a:r>
              <a:rPr lang="ru-RU" dirty="0" err="1"/>
              <a:t>патопсихологія</a:t>
            </a:r>
            <a:r>
              <a:rPr lang="ru-RU" dirty="0"/>
              <a:t>;</a:t>
            </a:r>
          </a:p>
          <a:p>
            <a:r>
              <a:rPr lang="ru-RU" dirty="0" err="1"/>
              <a:t>нейропсихологія</a:t>
            </a:r>
            <a:r>
              <a:rPr lang="ru-RU" dirty="0"/>
              <a:t>;</a:t>
            </a:r>
          </a:p>
          <a:p>
            <a:r>
              <a:rPr lang="ru-RU" dirty="0" err="1"/>
              <a:t>соматопсихологія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Структура:клінічна</a:t>
            </a:r>
            <a:r>
              <a:rPr lang="ru-RU" dirty="0"/>
              <a:t> </a:t>
            </a:r>
            <a:r>
              <a:rPr lang="ru-RU" dirty="0" err="1"/>
              <a:t>нейропсихологія</a:t>
            </a:r>
            <a:r>
              <a:rPr lang="ru-RU" dirty="0"/>
              <a:t>, </a:t>
            </a:r>
          </a:p>
          <a:p>
            <a:pPr marL="0" indent="0">
              <a:buNone/>
            </a:pPr>
            <a:r>
              <a:rPr lang="ru-RU" dirty="0" err="1"/>
              <a:t>патопсихологія</a:t>
            </a:r>
            <a:r>
              <a:rPr lang="ru-RU" dirty="0"/>
              <a:t>, </a:t>
            </a:r>
          </a:p>
          <a:p>
            <a:pPr marL="0" indent="0">
              <a:buNone/>
            </a:pPr>
            <a:r>
              <a:rPr lang="ru-RU" dirty="0" err="1"/>
              <a:t>психосоматика</a:t>
            </a:r>
            <a:r>
              <a:rPr lang="ru-RU" dirty="0"/>
              <a:t>, </a:t>
            </a:r>
          </a:p>
          <a:p>
            <a:pPr marL="0" indent="0">
              <a:buNone/>
            </a:pPr>
            <a:r>
              <a:rPr lang="ru-RU" dirty="0" err="1"/>
              <a:t>психологія</a:t>
            </a:r>
            <a:r>
              <a:rPr lang="ru-RU" dirty="0"/>
              <a:t> аномального </a:t>
            </a:r>
            <a:r>
              <a:rPr lang="ru-RU" dirty="0" err="1"/>
              <a:t>розвитку</a:t>
            </a:r>
            <a:r>
              <a:rPr lang="ru-RU" dirty="0"/>
              <a:t> та </a:t>
            </a:r>
            <a:r>
              <a:rPr lang="ru-RU" dirty="0" err="1"/>
              <a:t>девіантної</a:t>
            </a:r>
            <a:r>
              <a:rPr lang="ru-RU" dirty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3445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5 етапів в розвитку клінічної психології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6641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2700" dirty="0"/>
              <a:t>1. </a:t>
            </a:r>
            <a:r>
              <a:rPr lang="ru-RU" sz="2700" dirty="0" err="1"/>
              <a:t>Витоки</a:t>
            </a:r>
            <a:r>
              <a:rPr lang="ru-RU" sz="2700" dirty="0"/>
              <a:t> </a:t>
            </a:r>
            <a:r>
              <a:rPr lang="ru-RU" sz="2700" dirty="0" err="1"/>
              <a:t>клінічної</a:t>
            </a:r>
            <a:r>
              <a:rPr lang="ru-RU" sz="2700" dirty="0"/>
              <a:t> </a:t>
            </a:r>
            <a:r>
              <a:rPr lang="ru-RU" sz="2700" dirty="0" err="1"/>
              <a:t>психології</a:t>
            </a:r>
            <a:r>
              <a:rPr lang="ru-RU" sz="2700" dirty="0"/>
              <a:t> </a:t>
            </a:r>
            <a:r>
              <a:rPr lang="ru-RU" sz="2700" dirty="0" err="1"/>
              <a:t>проглядаються</a:t>
            </a:r>
            <a:r>
              <a:rPr lang="ru-RU" sz="2700" dirty="0"/>
              <a:t> в роботах </a:t>
            </a:r>
            <a:r>
              <a:rPr lang="ru-RU" sz="2700" dirty="0" err="1"/>
              <a:t>психіатрів</a:t>
            </a:r>
            <a:r>
              <a:rPr lang="ru-RU" sz="2700" dirty="0"/>
              <a:t>  </a:t>
            </a:r>
            <a:r>
              <a:rPr lang="ru-RU" sz="2700" dirty="0" err="1"/>
              <a:t>кінця</a:t>
            </a:r>
            <a:r>
              <a:rPr lang="ru-RU" sz="2700" dirty="0"/>
              <a:t> </a:t>
            </a:r>
            <a:r>
              <a:rPr lang="en-US" sz="2700" dirty="0"/>
              <a:t>XIX </a:t>
            </a:r>
            <a:r>
              <a:rPr lang="ru-RU" sz="2700" dirty="0"/>
              <a:t>ст. (Е. </a:t>
            </a:r>
            <a:r>
              <a:rPr lang="ru-RU" sz="2700" dirty="0" err="1"/>
              <a:t>Крепелін</a:t>
            </a:r>
            <a:r>
              <a:rPr lang="ru-RU" sz="2700" dirty="0"/>
              <a:t>, Е. </a:t>
            </a:r>
            <a:r>
              <a:rPr lang="ru-RU" sz="2700" dirty="0" err="1"/>
              <a:t>Кречмер</a:t>
            </a:r>
            <a:r>
              <a:rPr lang="ru-RU" sz="2700" dirty="0"/>
              <a:t>, І. </a:t>
            </a:r>
            <a:r>
              <a:rPr lang="ru-RU" sz="2700" dirty="0" err="1"/>
              <a:t>Брайер</a:t>
            </a:r>
            <a:r>
              <a:rPr lang="ru-RU" sz="2700" dirty="0"/>
              <a:t>, З. Фрейд, Ж.-М. Шарко, П. Жане та </a:t>
            </a:r>
            <a:r>
              <a:rPr lang="ru-RU" sz="2700" dirty="0" err="1"/>
              <a:t>інші</a:t>
            </a:r>
            <a:r>
              <a:rPr lang="ru-RU" sz="2700" dirty="0"/>
              <a:t> </a:t>
            </a:r>
            <a:r>
              <a:rPr lang="ru-RU" sz="2700" dirty="0" err="1"/>
              <a:t>вчені</a:t>
            </a:r>
            <a:r>
              <a:rPr lang="ru-RU" sz="2700" dirty="0"/>
              <a:t>).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000" dirty="0"/>
              <a:t> 2. На </a:t>
            </a:r>
            <a:r>
              <a:rPr lang="ru-RU" sz="2000" dirty="0" err="1"/>
              <a:t>даному</a:t>
            </a:r>
            <a:r>
              <a:rPr lang="ru-RU" sz="2000" dirty="0"/>
              <a:t> </a:t>
            </a:r>
            <a:r>
              <a:rPr lang="ru-RU" sz="2000" dirty="0" err="1"/>
              <a:t>етапі</a:t>
            </a:r>
            <a:r>
              <a:rPr lang="ru-RU" sz="2000" dirty="0"/>
              <a:t> </a:t>
            </a:r>
            <a:r>
              <a:rPr lang="ru-RU" sz="2000" dirty="0" err="1"/>
              <a:t>спостерігається</a:t>
            </a:r>
            <a:r>
              <a:rPr lang="ru-RU" sz="2000" dirty="0"/>
              <a:t> </a:t>
            </a:r>
            <a:r>
              <a:rPr lang="ru-RU" sz="2000" dirty="0" err="1"/>
              <a:t>проникнення</a:t>
            </a:r>
            <a:r>
              <a:rPr lang="ru-RU" sz="2000" dirty="0"/>
              <a:t> </a:t>
            </a:r>
            <a:r>
              <a:rPr lang="ru-RU" sz="2000" dirty="0" err="1"/>
              <a:t>експериментального</a:t>
            </a:r>
            <a:r>
              <a:rPr lang="ru-RU" sz="2000" dirty="0"/>
              <a:t> методу в </a:t>
            </a:r>
            <a:r>
              <a:rPr lang="ru-RU" sz="2000" dirty="0" err="1"/>
              <a:t>психіатрії</a:t>
            </a:r>
            <a:r>
              <a:rPr lang="ru-RU" sz="2000" dirty="0"/>
              <a:t> і </a:t>
            </a:r>
            <a:r>
              <a:rPr lang="ru-RU" sz="2000" dirty="0" err="1"/>
              <a:t>психології</a:t>
            </a:r>
            <a:r>
              <a:rPr lang="ru-RU" sz="2000" dirty="0"/>
              <a:t> (В. Вундт, Г. </a:t>
            </a:r>
            <a:r>
              <a:rPr lang="ru-RU" sz="2000" dirty="0" err="1"/>
              <a:t>Ебінгауз</a:t>
            </a:r>
            <a:r>
              <a:rPr lang="ru-RU" sz="2000" dirty="0"/>
              <a:t>, Е. </a:t>
            </a:r>
            <a:r>
              <a:rPr lang="ru-RU" sz="2000" dirty="0" err="1"/>
              <a:t>Тітченер</a:t>
            </a:r>
            <a:r>
              <a:rPr lang="ru-RU" sz="2000" dirty="0"/>
              <a:t> та </a:t>
            </a:r>
            <a:r>
              <a:rPr lang="ru-RU" sz="2000" dirty="0" err="1"/>
              <a:t>інші</a:t>
            </a:r>
            <a:r>
              <a:rPr lang="ru-RU" sz="2000" dirty="0"/>
              <a:t> </a:t>
            </a:r>
            <a:r>
              <a:rPr lang="ru-RU" sz="2000" dirty="0" err="1"/>
              <a:t>вчені</a:t>
            </a:r>
            <a:r>
              <a:rPr lang="ru-RU" sz="2000" dirty="0"/>
              <a:t>). При великих </a:t>
            </a:r>
            <a:r>
              <a:rPr lang="ru-RU" sz="2000" dirty="0" err="1"/>
              <a:t>психіатричних</a:t>
            </a:r>
            <a:r>
              <a:rPr lang="ru-RU" sz="2000" dirty="0"/>
              <a:t> </a:t>
            </a:r>
            <a:r>
              <a:rPr lang="ru-RU" sz="2000" dirty="0" err="1"/>
              <a:t>клініках</a:t>
            </a:r>
            <a:r>
              <a:rPr lang="ru-RU" sz="2000" dirty="0"/>
              <a:t> в </a:t>
            </a:r>
            <a:r>
              <a:rPr lang="ru-RU" sz="2000" dirty="0" err="1"/>
              <a:t>кінці</a:t>
            </a:r>
            <a:r>
              <a:rPr lang="ru-RU" sz="2000" dirty="0"/>
              <a:t> </a:t>
            </a:r>
            <a:r>
              <a:rPr lang="en-US" sz="2000" dirty="0"/>
              <a:t>XIX </a:t>
            </a:r>
            <a:r>
              <a:rPr lang="ru-RU" sz="2000" dirty="0"/>
              <a:t>ст. почали </a:t>
            </a:r>
            <a:r>
              <a:rPr lang="ru-RU" sz="2000" dirty="0" err="1"/>
              <a:t>організовуватися</a:t>
            </a:r>
            <a:r>
              <a:rPr lang="ru-RU" sz="2000" dirty="0"/>
              <a:t> </a:t>
            </a:r>
            <a:r>
              <a:rPr lang="ru-RU" sz="2000" dirty="0" err="1"/>
              <a:t>психологічні</a:t>
            </a:r>
            <a:r>
              <a:rPr lang="ru-RU" sz="2000" dirty="0"/>
              <a:t> </a:t>
            </a:r>
            <a:r>
              <a:rPr lang="ru-RU" sz="2000" dirty="0" err="1"/>
              <a:t>лабораторії</a:t>
            </a:r>
            <a:r>
              <a:rPr lang="ru-RU" sz="2000" dirty="0"/>
              <a:t>: Е. </a:t>
            </a:r>
            <a:r>
              <a:rPr lang="ru-RU" sz="2000" dirty="0" err="1"/>
              <a:t>Крепеліна</a:t>
            </a:r>
            <a:r>
              <a:rPr lang="ru-RU" sz="2000" dirty="0"/>
              <a:t> в </a:t>
            </a:r>
            <a:r>
              <a:rPr lang="ru-RU" sz="2000" dirty="0" err="1"/>
              <a:t>Німеччині</a:t>
            </a:r>
            <a:r>
              <a:rPr lang="ru-RU" sz="2000" dirty="0"/>
              <a:t> (1879), П. Жане у </a:t>
            </a:r>
            <a:r>
              <a:rPr lang="ru-RU" sz="2000" dirty="0" err="1"/>
              <a:t>Франції</a:t>
            </a:r>
            <a:r>
              <a:rPr lang="ru-RU" sz="2000" dirty="0"/>
              <a:t> (1890). В. Ф. Чижа в </a:t>
            </a:r>
            <a:r>
              <a:rPr lang="ru-RU" sz="2000" dirty="0" err="1"/>
              <a:t>Юр'єва</a:t>
            </a:r>
            <a:r>
              <a:rPr lang="ru-RU" sz="2000" dirty="0"/>
              <a:t>, І. А. </a:t>
            </a:r>
            <a:r>
              <a:rPr lang="ru-RU" sz="2000" dirty="0" err="1"/>
              <a:t>Сікорського</a:t>
            </a:r>
            <a:r>
              <a:rPr lang="ru-RU" sz="2000" dirty="0"/>
              <a:t> в </a:t>
            </a:r>
            <a:r>
              <a:rPr lang="ru-RU" sz="2000" dirty="0" err="1"/>
              <a:t>Києві</a:t>
            </a:r>
            <a:r>
              <a:rPr lang="ru-RU" sz="2000" dirty="0"/>
              <a:t>, П. І. </a:t>
            </a:r>
            <a:r>
              <a:rPr lang="ru-RU" sz="2000" dirty="0" err="1"/>
              <a:t>Ковалевського</a:t>
            </a:r>
            <a:r>
              <a:rPr lang="ru-RU" sz="2000" dirty="0"/>
              <a:t> в </a:t>
            </a:r>
            <a:r>
              <a:rPr lang="ru-RU" sz="2000" dirty="0" err="1"/>
              <a:t>Харкові</a:t>
            </a:r>
            <a:r>
              <a:rPr lang="ru-RU" sz="2000" dirty="0"/>
              <a:t>. Ряд </a:t>
            </a:r>
            <a:r>
              <a:rPr lang="ru-RU" sz="2000" dirty="0" err="1"/>
              <a:t>лабораторій</a:t>
            </a:r>
            <a:r>
              <a:rPr lang="ru-RU" sz="2000" dirty="0"/>
              <a:t> </a:t>
            </a:r>
            <a:r>
              <a:rPr lang="ru-RU" sz="2000" dirty="0" err="1"/>
              <a:t>було</a:t>
            </a:r>
            <a:r>
              <a:rPr lang="ru-RU" sz="2000" dirty="0"/>
              <a:t> </a:t>
            </a:r>
            <a:r>
              <a:rPr lang="ru-RU" sz="2000" dirty="0" err="1"/>
              <a:t>організовано</a:t>
            </a:r>
            <a:r>
              <a:rPr lang="ru-RU" sz="2000" dirty="0"/>
              <a:t> у США та </a:t>
            </a:r>
            <a:r>
              <a:rPr lang="ru-RU" sz="2000" dirty="0" err="1"/>
              <a:t>Англії</a:t>
            </a:r>
            <a:r>
              <a:rPr lang="ru-RU" sz="2000" dirty="0"/>
              <a:t>.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 3. </a:t>
            </a:r>
            <a:r>
              <a:rPr lang="ru-RU" sz="2000" dirty="0" err="1"/>
              <a:t>Вивчення</a:t>
            </a:r>
            <a:r>
              <a:rPr lang="ru-RU" sz="2000" dirty="0"/>
              <a:t> </a:t>
            </a:r>
            <a:r>
              <a:rPr lang="ru-RU" sz="2000" dirty="0" err="1"/>
              <a:t>індивідуальних</a:t>
            </a:r>
            <a:r>
              <a:rPr lang="ru-RU" sz="2000" dirty="0"/>
              <a:t> </a:t>
            </a:r>
            <a:r>
              <a:rPr lang="ru-RU" sz="2000" dirty="0" err="1"/>
              <a:t>відмінностей</a:t>
            </a:r>
            <a:r>
              <a:rPr lang="ru-RU" sz="2000" dirty="0"/>
              <a:t> Ф. </a:t>
            </a:r>
            <a:r>
              <a:rPr lang="ru-RU" sz="2000" dirty="0" err="1"/>
              <a:t>Гальтон</a:t>
            </a:r>
            <a:r>
              <a:rPr lang="ru-RU" sz="2000" dirty="0"/>
              <a:t>, Дж. </a:t>
            </a:r>
            <a:r>
              <a:rPr lang="ru-RU" sz="2000" dirty="0" err="1"/>
              <a:t>Кеттелл</a:t>
            </a:r>
            <a:r>
              <a:rPr lang="ru-RU" sz="2000" dirty="0"/>
              <a:t> в </a:t>
            </a:r>
            <a:r>
              <a:rPr lang="ru-RU" sz="2000" dirty="0" err="1"/>
              <a:t>Англії</a:t>
            </a:r>
            <a:r>
              <a:rPr lang="ru-RU" sz="2000" dirty="0"/>
              <a:t>, А. </a:t>
            </a:r>
            <a:r>
              <a:rPr lang="ru-RU" sz="2000" dirty="0" err="1"/>
              <a:t>Біне</a:t>
            </a:r>
            <a:r>
              <a:rPr lang="ru-RU" sz="2000" dirty="0"/>
              <a:t>, Ф. Симоном у </a:t>
            </a:r>
            <a:r>
              <a:rPr lang="ru-RU" sz="2000" dirty="0" err="1"/>
              <a:t>Франції</a:t>
            </a:r>
            <a:r>
              <a:rPr lang="ru-RU" sz="2000" dirty="0"/>
              <a:t> - початок </a:t>
            </a:r>
            <a:r>
              <a:rPr lang="ru-RU" sz="2000" dirty="0" err="1"/>
              <a:t>застосування</a:t>
            </a:r>
            <a:r>
              <a:rPr lang="ru-RU" sz="2000" dirty="0"/>
              <a:t> </a:t>
            </a:r>
            <a:r>
              <a:rPr lang="ru-RU" sz="2000" dirty="0" err="1"/>
              <a:t>тестів</a:t>
            </a:r>
            <a:r>
              <a:rPr lang="ru-RU" sz="2000" dirty="0"/>
              <a:t> при </a:t>
            </a:r>
            <a:r>
              <a:rPr lang="ru-RU" sz="2000" dirty="0" err="1"/>
              <a:t>дослідженні</a:t>
            </a:r>
            <a:r>
              <a:rPr lang="ru-RU" sz="2000" dirty="0"/>
              <a:t> </a:t>
            </a:r>
            <a:r>
              <a:rPr lang="ru-RU" sz="2000" dirty="0" err="1"/>
              <a:t>психічних</a:t>
            </a:r>
            <a:r>
              <a:rPr lang="ru-RU" sz="2000" dirty="0"/>
              <a:t> </a:t>
            </a:r>
            <a:r>
              <a:rPr lang="ru-RU" sz="2000" dirty="0" err="1"/>
              <a:t>хворих</a:t>
            </a:r>
            <a:r>
              <a:rPr lang="ru-RU" sz="2000" dirty="0"/>
              <a:t>. По </a:t>
            </a:r>
            <a:r>
              <a:rPr lang="ru-RU" sz="2000" dirty="0" err="1"/>
              <a:t>закінченні</a:t>
            </a:r>
            <a:r>
              <a:rPr lang="ru-RU" sz="2000" dirty="0"/>
              <a:t> </a:t>
            </a:r>
            <a:r>
              <a:rPr lang="ru-RU" sz="2000" dirty="0" err="1"/>
              <a:t>Другої</a:t>
            </a:r>
            <a:r>
              <a:rPr lang="ru-RU" sz="2000" dirty="0"/>
              <a:t> </a:t>
            </a:r>
            <a:r>
              <a:rPr lang="ru-RU" sz="2000" dirty="0" err="1"/>
              <a:t>світової</a:t>
            </a:r>
            <a:r>
              <a:rPr lang="ru-RU" sz="2000" dirty="0"/>
              <a:t> </a:t>
            </a:r>
            <a:r>
              <a:rPr lang="ru-RU" sz="2000" dirty="0" err="1"/>
              <a:t>війни</a:t>
            </a:r>
            <a:r>
              <a:rPr lang="ru-RU" sz="2000" dirty="0"/>
              <a:t> в </a:t>
            </a:r>
            <a:r>
              <a:rPr lang="ru-RU" sz="2000" dirty="0" err="1"/>
              <a:t>західній</a:t>
            </a:r>
            <a:r>
              <a:rPr lang="ru-RU" sz="2000" dirty="0"/>
              <a:t> </a:t>
            </a:r>
            <a:r>
              <a:rPr lang="ru-RU" sz="2000" dirty="0" err="1"/>
              <a:t>клінічної</a:t>
            </a:r>
            <a:r>
              <a:rPr lang="ru-RU" sz="2000" dirty="0"/>
              <a:t> </a:t>
            </a:r>
            <a:r>
              <a:rPr lang="ru-RU" sz="2000" dirty="0" err="1"/>
              <a:t>психології</a:t>
            </a:r>
            <a:r>
              <a:rPr lang="ru-RU" sz="2000" dirty="0"/>
              <a:t> </a:t>
            </a:r>
            <a:r>
              <a:rPr lang="ru-RU" sz="2000" dirty="0" err="1"/>
              <a:t>відбувається</a:t>
            </a:r>
            <a:r>
              <a:rPr lang="ru-RU" sz="2000" dirty="0"/>
              <a:t> </a:t>
            </a:r>
            <a:r>
              <a:rPr lang="ru-RU" sz="2000" dirty="0" err="1"/>
              <a:t>зміщення</a:t>
            </a:r>
            <a:r>
              <a:rPr lang="ru-RU" sz="2000" dirty="0"/>
              <a:t> </a:t>
            </a:r>
            <a:r>
              <a:rPr lang="ru-RU" sz="2000" dirty="0" err="1"/>
              <a:t>інтересу</a:t>
            </a:r>
            <a:r>
              <a:rPr lang="ru-RU" sz="2000" dirty="0"/>
              <a:t> з </a:t>
            </a:r>
            <a:r>
              <a:rPr lang="ru-RU" sz="2000" dirty="0" err="1"/>
              <a:t>тестування</a:t>
            </a:r>
            <a:r>
              <a:rPr lang="ru-RU" sz="2000" dirty="0"/>
              <a:t> </a:t>
            </a:r>
            <a:r>
              <a:rPr lang="ru-RU" sz="2000" dirty="0" err="1"/>
              <a:t>інтелекту</a:t>
            </a:r>
            <a:r>
              <a:rPr lang="ru-RU" sz="2000" dirty="0"/>
              <a:t> на </a:t>
            </a:r>
            <a:r>
              <a:rPr lang="ru-RU" sz="2000" dirty="0" err="1"/>
              <a:t>індивідуальні</a:t>
            </a:r>
            <a:r>
              <a:rPr lang="ru-RU" sz="2000" dirty="0"/>
              <a:t> </a:t>
            </a:r>
            <a:r>
              <a:rPr lang="ru-RU" sz="2000" dirty="0" err="1"/>
              <a:t>особливості</a:t>
            </a:r>
            <a:r>
              <a:rPr lang="ru-RU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44620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 4. З 1960-х </a:t>
            </a:r>
            <a:r>
              <a:rPr lang="ru-RU" dirty="0" err="1"/>
              <a:t>рр</a:t>
            </a:r>
            <a:r>
              <a:rPr lang="ru-RU" dirty="0"/>
              <a:t>. в </a:t>
            </a:r>
            <a:r>
              <a:rPr lang="ru-RU" dirty="0" err="1"/>
              <a:t>клінічній</a:t>
            </a:r>
            <a:r>
              <a:rPr lang="ru-RU" dirty="0"/>
              <a:t> </a:t>
            </a:r>
            <a:r>
              <a:rPr lang="ru-RU" dirty="0" err="1"/>
              <a:t>психології</a:t>
            </a:r>
            <a:r>
              <a:rPr lang="ru-RU" dirty="0"/>
              <a:t> </a:t>
            </a:r>
            <a:r>
              <a:rPr lang="ru-RU" dirty="0" err="1"/>
              <a:t>формується</a:t>
            </a:r>
            <a:r>
              <a:rPr lang="ru-RU" dirty="0"/>
              <a:t> </a:t>
            </a:r>
            <a:r>
              <a:rPr lang="ru-RU" dirty="0" err="1"/>
              <a:t>антипсихіатричне</a:t>
            </a:r>
            <a:r>
              <a:rPr lang="ru-RU" dirty="0"/>
              <a:t>, </a:t>
            </a:r>
            <a:r>
              <a:rPr lang="ru-RU" dirty="0" err="1"/>
              <a:t>характерне</a:t>
            </a:r>
            <a:r>
              <a:rPr lang="ru-RU" dirty="0"/>
              <a:t> </a:t>
            </a:r>
            <a:r>
              <a:rPr lang="ru-RU" dirty="0" err="1"/>
              <a:t>проникненням</a:t>
            </a:r>
            <a:r>
              <a:rPr lang="ru-RU" dirty="0"/>
              <a:t> в </a:t>
            </a:r>
            <a:r>
              <a:rPr lang="ru-RU" dirty="0" err="1"/>
              <a:t>цю</a:t>
            </a:r>
            <a:r>
              <a:rPr lang="ru-RU" dirty="0"/>
              <a:t> область </a:t>
            </a:r>
            <a:r>
              <a:rPr lang="ru-RU" dirty="0" err="1"/>
              <a:t>знань</a:t>
            </a:r>
            <a:r>
              <a:rPr lang="ru-RU" dirty="0"/>
              <a:t> </a:t>
            </a:r>
            <a:r>
              <a:rPr lang="ru-RU" dirty="0" err="1"/>
              <a:t>гуманістичних</a:t>
            </a:r>
            <a:r>
              <a:rPr lang="ru-RU" dirty="0"/>
              <a:t> </a:t>
            </a:r>
            <a:r>
              <a:rPr lang="ru-RU" dirty="0" err="1"/>
              <a:t>ідей</a:t>
            </a:r>
            <a:r>
              <a:rPr lang="ru-RU" dirty="0"/>
              <a:t>. </a:t>
            </a:r>
            <a:r>
              <a:rPr lang="ru-RU" dirty="0" err="1"/>
              <a:t>Психотерапія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основною формою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психолога в </a:t>
            </a:r>
            <a:r>
              <a:rPr lang="ru-RU" dirty="0" err="1"/>
              <a:t>клініці</a:t>
            </a:r>
            <a:r>
              <a:rPr lang="ru-RU" dirty="0"/>
              <a:t>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5. </a:t>
            </a:r>
            <a:r>
              <a:rPr lang="ru-RU" dirty="0" err="1"/>
              <a:t>Практичне</a:t>
            </a:r>
            <a:r>
              <a:rPr lang="ru-RU" dirty="0"/>
              <a:t> </a:t>
            </a:r>
            <a:r>
              <a:rPr lang="ru-RU" dirty="0" err="1"/>
              <a:t>прикладне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клінічної</a:t>
            </a:r>
            <a:r>
              <a:rPr lang="ru-RU" dirty="0"/>
              <a:t> </a:t>
            </a:r>
            <a:r>
              <a:rPr lang="ru-RU" dirty="0" err="1"/>
              <a:t>психології</a:t>
            </a:r>
            <a:r>
              <a:rPr lang="ru-RU" dirty="0"/>
              <a:t> </a:t>
            </a:r>
            <a:r>
              <a:rPr lang="ru-RU" dirty="0" err="1"/>
              <a:t>базується</a:t>
            </a:r>
            <a:r>
              <a:rPr lang="ru-RU" dirty="0"/>
              <a:t> на </a:t>
            </a:r>
            <a:r>
              <a:rPr lang="ru-RU" dirty="0" err="1"/>
              <a:t>міцному</a:t>
            </a:r>
            <a:r>
              <a:rPr lang="ru-RU" dirty="0"/>
              <a:t> </a:t>
            </a:r>
            <a:r>
              <a:rPr lang="ru-RU" dirty="0" err="1"/>
              <a:t>фундаменті</a:t>
            </a:r>
            <a:r>
              <a:rPr lang="ru-RU" dirty="0"/>
              <a:t> </a:t>
            </a:r>
            <a:r>
              <a:rPr lang="ru-RU" dirty="0" err="1"/>
              <a:t>праць</a:t>
            </a:r>
            <a:r>
              <a:rPr lang="ru-RU" dirty="0"/>
              <a:t> </a:t>
            </a:r>
            <a:r>
              <a:rPr lang="ru-RU" dirty="0" err="1"/>
              <a:t>вітчизняних</a:t>
            </a:r>
            <a:r>
              <a:rPr lang="ru-RU" dirty="0"/>
              <a:t> </a:t>
            </a:r>
            <a:r>
              <a:rPr lang="ru-RU" dirty="0" err="1"/>
              <a:t>психологів-класиків</a:t>
            </a:r>
            <a:r>
              <a:rPr lang="ru-RU" dirty="0"/>
              <a:t> (</a:t>
            </a:r>
            <a:r>
              <a:rPr lang="ru-RU" dirty="0" err="1"/>
              <a:t>нейро</a:t>
            </a:r>
            <a:r>
              <a:rPr lang="ru-RU" dirty="0"/>
              <a:t>- і </a:t>
            </a:r>
            <a:r>
              <a:rPr lang="ru-RU" dirty="0" err="1"/>
              <a:t>патопсихології</a:t>
            </a:r>
            <a:r>
              <a:rPr lang="ru-RU" dirty="0"/>
              <a:t>) - В. М. Бехтерева, Л. С. </a:t>
            </a:r>
            <a:r>
              <a:rPr lang="ru-RU" dirty="0" err="1"/>
              <a:t>Виготського</a:t>
            </a:r>
            <a:r>
              <a:rPr lang="ru-RU" dirty="0"/>
              <a:t>, Б. В. Зейгарник, А. Р. </a:t>
            </a:r>
            <a:r>
              <a:rPr lang="ru-RU" dirty="0" err="1"/>
              <a:t>Лурія</a:t>
            </a:r>
            <a:r>
              <a:rPr lang="ru-RU" dirty="0"/>
              <a:t>, В. </a:t>
            </a:r>
            <a:r>
              <a:rPr lang="en-US" dirty="0"/>
              <a:t>II . </a:t>
            </a:r>
            <a:r>
              <a:rPr lang="ru-RU" dirty="0"/>
              <a:t>Мясищева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вчених</a:t>
            </a:r>
            <a:r>
              <a:rPr lang="ru-RU" dirty="0"/>
              <a:t>. </a:t>
            </a:r>
            <a:r>
              <a:rPr lang="ru-RU" dirty="0" err="1"/>
              <a:t>Сучасні</a:t>
            </a:r>
            <a:r>
              <a:rPr lang="ru-RU" dirty="0"/>
              <a:t> </a:t>
            </a:r>
            <a:r>
              <a:rPr lang="ru-RU" dirty="0" err="1"/>
              <a:t>клінічні</a:t>
            </a:r>
            <a:r>
              <a:rPr lang="ru-RU" dirty="0"/>
              <a:t> психологи, </a:t>
            </a:r>
            <a:r>
              <a:rPr lang="ru-RU" dirty="0" err="1"/>
              <a:t>зробили</a:t>
            </a:r>
            <a:r>
              <a:rPr lang="ru-RU" dirty="0"/>
              <a:t> великий </a:t>
            </a:r>
            <a:r>
              <a:rPr lang="ru-RU" dirty="0" err="1"/>
              <a:t>внесок</a:t>
            </a:r>
            <a:r>
              <a:rPr lang="ru-RU" dirty="0"/>
              <a:t> у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клінічної</a:t>
            </a:r>
            <a:r>
              <a:rPr lang="ru-RU" dirty="0"/>
              <a:t> </a:t>
            </a:r>
            <a:r>
              <a:rPr lang="ru-RU" dirty="0" err="1"/>
              <a:t>психології</a:t>
            </a:r>
            <a:r>
              <a:rPr lang="ru-RU" dirty="0"/>
              <a:t>, - Є. Д. </a:t>
            </a:r>
            <a:r>
              <a:rPr lang="ru-RU" dirty="0" err="1"/>
              <a:t>Хомська</a:t>
            </a:r>
            <a:r>
              <a:rPr lang="ru-RU" dirty="0"/>
              <a:t>, Б. С. </a:t>
            </a:r>
            <a:r>
              <a:rPr lang="ru-RU" dirty="0" err="1"/>
              <a:t>Братусь</a:t>
            </a:r>
            <a:r>
              <a:rPr lang="ru-RU" dirty="0"/>
              <a:t>, Ю. Ф. Поляков, В. В. </a:t>
            </a:r>
            <a:r>
              <a:rPr lang="ru-RU" dirty="0" err="1"/>
              <a:t>Ніколаєва</a:t>
            </a:r>
            <a:r>
              <a:rPr lang="ru-RU" dirty="0"/>
              <a:t>, Є. Т. Соколова, Л. І. </a:t>
            </a:r>
            <a:r>
              <a:rPr lang="ru-RU" dirty="0" err="1"/>
              <a:t>Московічуте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414755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828836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err="1" smtClean="0"/>
              <a:t>Сараджа</a:t>
            </a:r>
            <a:r>
              <a:rPr lang="ru-RU" sz="2800" dirty="0" smtClean="0"/>
              <a:t>, </a:t>
            </a:r>
            <a:r>
              <a:rPr lang="ru-RU" sz="2800" dirty="0" err="1" smtClean="0"/>
              <a:t>сирійський</a:t>
            </a:r>
            <a:r>
              <a:rPr lang="ru-RU" sz="2800" dirty="0" smtClean="0"/>
              <a:t> </a:t>
            </a:r>
            <a:r>
              <a:rPr lang="ru-RU" sz="2800" dirty="0" err="1" smtClean="0"/>
              <a:t>лікар</a:t>
            </a:r>
            <a:r>
              <a:rPr lang="ru-RU" sz="2800" dirty="0" smtClean="0"/>
              <a:t> говорив хворому: </a:t>
            </a:r>
          </a:p>
          <a:p>
            <a:r>
              <a:rPr lang="ru-RU" sz="2800" dirty="0" smtClean="0"/>
              <a:t>«Дивись, нас </a:t>
            </a:r>
            <a:r>
              <a:rPr lang="ru-RU" sz="2800" dirty="0" err="1" smtClean="0"/>
              <a:t>троє</a:t>
            </a:r>
            <a:r>
              <a:rPr lang="ru-RU" sz="2800" dirty="0" smtClean="0"/>
              <a:t>: Я, </a:t>
            </a:r>
            <a:r>
              <a:rPr lang="ru-RU" sz="2800" dirty="0" err="1" smtClean="0"/>
              <a:t>Ти</a:t>
            </a:r>
            <a:r>
              <a:rPr lang="ru-RU" sz="2800" dirty="0" smtClean="0"/>
              <a:t> і хвороба. </a:t>
            </a:r>
            <a:r>
              <a:rPr lang="ru-RU" sz="2800" dirty="0" err="1" smtClean="0"/>
              <a:t>Якщо</a:t>
            </a:r>
            <a:r>
              <a:rPr lang="ru-RU" sz="2800" dirty="0" smtClean="0"/>
              <a:t> </a:t>
            </a:r>
            <a:r>
              <a:rPr lang="ru-RU" sz="2800" dirty="0" err="1" smtClean="0"/>
              <a:t>Ти</a:t>
            </a:r>
            <a:r>
              <a:rPr lang="ru-RU" sz="2800" dirty="0" smtClean="0"/>
              <a:t> </a:t>
            </a:r>
            <a:r>
              <a:rPr lang="ru-RU" sz="2800" dirty="0" err="1" smtClean="0"/>
              <a:t>будеш</a:t>
            </a:r>
            <a:r>
              <a:rPr lang="ru-RU" sz="2800" dirty="0" smtClean="0"/>
              <a:t> на </a:t>
            </a:r>
            <a:r>
              <a:rPr lang="ru-RU" sz="2800" dirty="0" err="1" smtClean="0"/>
              <a:t>моїй</a:t>
            </a:r>
            <a:r>
              <a:rPr lang="ru-RU" sz="2800" dirty="0" smtClean="0"/>
              <a:t> </a:t>
            </a:r>
            <a:r>
              <a:rPr lang="ru-RU" sz="2800" dirty="0" err="1" smtClean="0"/>
              <a:t>стороні</a:t>
            </a:r>
            <a:r>
              <a:rPr lang="ru-RU" sz="2800" dirty="0" smtClean="0"/>
              <a:t>, нам </a:t>
            </a:r>
            <a:r>
              <a:rPr lang="ru-RU" sz="2800" dirty="0" err="1" smtClean="0"/>
              <a:t>двом</a:t>
            </a:r>
            <a:r>
              <a:rPr lang="ru-RU" sz="2800" dirty="0" smtClean="0"/>
              <a:t> буде </a:t>
            </a:r>
            <a:r>
              <a:rPr lang="ru-RU" sz="2800" dirty="0" err="1" smtClean="0"/>
              <a:t>легше</a:t>
            </a:r>
            <a:r>
              <a:rPr lang="ru-RU" sz="2800" dirty="0" smtClean="0"/>
              <a:t> </a:t>
            </a:r>
            <a:r>
              <a:rPr lang="ru-RU" sz="2800" dirty="0" err="1" smtClean="0"/>
              <a:t>побороти</a:t>
            </a:r>
            <a:r>
              <a:rPr lang="ru-RU" sz="2800" dirty="0" smtClean="0"/>
              <a:t> </a:t>
            </a:r>
            <a:r>
              <a:rPr lang="ru-RU" sz="2800" dirty="0" err="1" smtClean="0"/>
              <a:t>її</a:t>
            </a:r>
            <a:r>
              <a:rPr lang="ru-RU" sz="2800" dirty="0" smtClean="0"/>
              <a:t>».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774735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30</TotalTime>
  <Words>585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NewsPrint</vt:lpstr>
      <vt:lpstr>Клінічна психологія в системі психологічної науки</vt:lpstr>
      <vt:lpstr>Клінічна психологія – галузь психології, що сформувалася на стику з медициною, спрямована на вивчення психопрофілактики захворювань, діагностики хвороб і патологічних станів, психокорекційних форм впливу на процес видужання, на рішення різних експертних питань, а також питань соціальної і трудової реабілітації хворих людей, вивчення психологічних особливостей професійної діяльності медичних працівників, взаємовідносин між ними і хворими. </vt:lpstr>
      <vt:lpstr>Специфічним предметом клінічної психології є дослідження патологічних психічних станів і процесів, у тому числі й у їх соматичних проявах, з одного боку, і психологічних проявів і наслідків патологічних соматичних процесів і явищ – з іншого.</vt:lpstr>
      <vt:lpstr>    Клінічна психологія – це галузь медичної психології, яка спрямована на вирішення діагностичних завдань </vt:lpstr>
      <vt:lpstr>5 етапів в розвитку клінічної психології</vt:lpstr>
      <vt:lpstr> 1. Витоки клінічної психології проглядаються в роботах психіатрів  кінця XIX ст. (Е. Крепелін, Е. Кречмер, І. Брайер, З. Фрейд, Ж.-М. Шарко, П. Жане та інші вчені).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Клінічна психологія в системі психологічної науки</dc:title>
  <dc:creator>Пользователь</dc:creator>
  <cp:lastModifiedBy>Пользователь</cp:lastModifiedBy>
  <cp:revision>3</cp:revision>
  <dcterms:created xsi:type="dcterms:W3CDTF">2023-09-04T19:00:15Z</dcterms:created>
  <dcterms:modified xsi:type="dcterms:W3CDTF">2023-10-05T18:56:10Z</dcterms:modified>
</cp:coreProperties>
</file>