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E09A-8E94-43D6-B667-D1ADB51B134C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7FE0-CBCC-41A7-BEC9-245854E9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E09A-8E94-43D6-B667-D1ADB51B134C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7FE0-CBCC-41A7-BEC9-245854E9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E09A-8E94-43D6-B667-D1ADB51B134C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7FE0-CBCC-41A7-BEC9-245854E9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E09A-8E94-43D6-B667-D1ADB51B134C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7FE0-CBCC-41A7-BEC9-245854E9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E09A-8E94-43D6-B667-D1ADB51B134C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7FE0-CBCC-41A7-BEC9-245854E9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E09A-8E94-43D6-B667-D1ADB51B134C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7FE0-CBCC-41A7-BEC9-245854E9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E09A-8E94-43D6-B667-D1ADB51B134C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7FE0-CBCC-41A7-BEC9-245854E9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E09A-8E94-43D6-B667-D1ADB51B134C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7FE0-CBCC-41A7-BEC9-245854E9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E09A-8E94-43D6-B667-D1ADB51B134C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7FE0-CBCC-41A7-BEC9-245854E9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E09A-8E94-43D6-B667-D1ADB51B134C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7FE0-CBCC-41A7-BEC9-245854E9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E09A-8E94-43D6-B667-D1ADB51B134C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7FE0-CBCC-41A7-BEC9-245854E9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E09A-8E94-43D6-B667-D1ADB51B134C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77FE0-CBCC-41A7-BEC9-245854E9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Трудовий договір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  <p:pic>
        <p:nvPicPr>
          <p:cNvPr id="5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61976"/>
          </a:xfrm>
          <a:prstGeom prst="rect">
            <a:avLst/>
          </a:prstGeom>
        </p:spPr>
      </p:pic>
      <p:pic>
        <p:nvPicPr>
          <p:cNvPr id="6" name="image2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347864" cy="2492896"/>
          </a:xfrm>
          <a:prstGeom prst="rect">
            <a:avLst/>
          </a:prstGeom>
        </p:spPr>
      </p:pic>
      <p:pic>
        <p:nvPicPr>
          <p:cNvPr id="7" name="image4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88224" y="260648"/>
            <a:ext cx="2339752" cy="2232248"/>
          </a:xfrm>
          <a:prstGeom prst="rect">
            <a:avLst/>
          </a:prstGeom>
        </p:spPr>
      </p:pic>
      <p:pic>
        <p:nvPicPr>
          <p:cNvPr id="1028" name="image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3016"/>
            <a:ext cx="3756025" cy="2852737"/>
          </a:xfrm>
          <a:prstGeom prst="rect">
            <a:avLst/>
          </a:prstGeom>
          <a:noFill/>
        </p:spPr>
      </p:pic>
      <p:pic>
        <p:nvPicPr>
          <p:cNvPr id="1027" name="image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457200"/>
            <a:ext cx="1835150" cy="1468438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187624" y="2559241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43525" algn="l"/>
              </a:tabLst>
            </a:pPr>
            <a:r>
              <a:rPr kumimoji="0" lang="en-US" sz="6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Трудовий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</a:t>
            </a:r>
            <a:r>
              <a:rPr kumimoji="0" lang="en-US" sz="6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договір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988"/>
            <a:ext cx="9144000" cy="68619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692696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окремих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випадках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передбачених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законодавством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прийому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особи на роботу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передує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обов'язковий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медичний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огляд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наприклад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осіб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зайняті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важких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роботах, на роботах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із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шкідливими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небезпечними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умовами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latin typeface="Arial" pitchFamily="34" charset="0"/>
                <a:cs typeface="Arial" pitchFamily="34" charset="0"/>
              </a:rPr>
              <a:t>праці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19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364181"/>
            <a:ext cx="9144000" cy="24938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19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792088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88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Права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й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обов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 '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язки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працівників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і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роботодавців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7704856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88"/>
              </a:lnSpc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Кодекс </a:t>
            </a:r>
            <a:r>
              <a:rPr lang="ru-RU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законів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про </a:t>
            </a:r>
            <a:r>
              <a:rPr lang="ru-RU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працю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визначає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обов'язки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працівника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роботодавця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Зазначимо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основні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них.</a:t>
            </a:r>
          </a:p>
          <a:p>
            <a:pPr>
              <a:lnSpc>
                <a:spcPts val="2063"/>
              </a:lnSpc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844824"/>
            <a:ext cx="5688632" cy="366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88"/>
              </a:lnSpc>
            </a:pP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Обов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' 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язки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працівника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528" y="2564904"/>
            <a:ext cx="7648953" cy="80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1988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1) 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добросовісно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виконувати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трудові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обов'язки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ts val="2063"/>
              </a:lnSpc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дотримуватися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трудової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дисципліни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ts val="2088"/>
              </a:lnSpc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дотримуватися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правил 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техніки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безпеки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99592" y="3933056"/>
            <a:ext cx="7200800" cy="5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1988"/>
              </a:lnSpc>
            </a:pPr>
            <a:r>
              <a:rPr lang="ru-RU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Обов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' </a:t>
            </a:r>
            <a:r>
              <a:rPr lang="ru-RU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язки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роботодавця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 </a:t>
            </a:r>
            <a:r>
              <a:rPr lang="ru-RU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власника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або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088"/>
              </a:lnSpc>
            </a:pPr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уповноваженої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ним особи):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229200"/>
            <a:ext cx="8064896" cy="87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88"/>
              </a:lnSpc>
            </a:pPr>
            <a:r>
              <a:rPr lang="ru-RU" sz="2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ru-RU" sz="28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створити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безпечні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28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здорові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умови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ts val="2063"/>
              </a:lnSpc>
            </a:pP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sz="28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своєчасно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сплачувати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заробітну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плату;</a:t>
            </a:r>
            <a:endParaRPr lang="ru-RU" sz="28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988"/>
            <a:ext cx="9144000" cy="6861976"/>
          </a:xfrm>
          <a:prstGeom prst="rect">
            <a:avLst/>
          </a:prstGeom>
        </p:spPr>
      </p:pic>
      <p:pic>
        <p:nvPicPr>
          <p:cNvPr id="3" name="Picture 2" descr="ws_B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0"/>
            <a:ext cx="5740400" cy="749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988"/>
            <a:ext cx="9144000" cy="6861976"/>
          </a:xfrm>
          <a:prstGeom prst="rect">
            <a:avLst/>
          </a:prstGeom>
        </p:spPr>
      </p:pic>
      <p:pic>
        <p:nvPicPr>
          <p:cNvPr id="17410" name="image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57200"/>
            <a:ext cx="1600200" cy="1600200"/>
          </a:xfrm>
          <a:prstGeom prst="rect">
            <a:avLst/>
          </a:prstGeom>
          <a:noFill/>
        </p:spPr>
      </p:pic>
      <p:pic>
        <p:nvPicPr>
          <p:cNvPr id="17409" name="image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5192713"/>
            <a:ext cx="1143000" cy="1143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468688" y="593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0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Висновок :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39553" y="1854171"/>
            <a:ext cx="828092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0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Право на труд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реалізується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через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ринок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робочої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сили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(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ринок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праці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).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Це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особливий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суспільний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механізм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, за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допомогою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якого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продавці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робочої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сили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(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працівники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)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можуть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знайти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потрібну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їм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роботу, а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покупці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робочої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сили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(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роботодавці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) –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найняти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собі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робітників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988"/>
            <a:ext cx="9144000" cy="6861976"/>
          </a:xfrm>
          <a:prstGeom prst="rect">
            <a:avLst/>
          </a:prstGeom>
        </p:spPr>
      </p:pic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260648"/>
            <a:ext cx="8867775" cy="2592288"/>
            <a:chOff x="-7" y="-948"/>
            <a:chExt cx="13965" cy="3871"/>
          </a:xfrm>
        </p:grpSpPr>
        <p:sp>
          <p:nvSpPr>
            <p:cNvPr id="14339" name="Line 3"/>
            <p:cNvSpPr>
              <a:spLocks noChangeShapeType="1"/>
            </p:cNvSpPr>
            <p:nvPr/>
          </p:nvSpPr>
          <p:spPr bwMode="auto">
            <a:xfrm>
              <a:off x="13948" y="2917"/>
              <a:ext cx="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40" name="Line 4"/>
            <p:cNvSpPr>
              <a:spLocks noChangeShapeType="1"/>
            </p:cNvSpPr>
            <p:nvPr/>
          </p:nvSpPr>
          <p:spPr bwMode="auto">
            <a:xfrm>
              <a:off x="-2" y="2917"/>
              <a:ext cx="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0" y="-907"/>
              <a:ext cx="13948" cy="3824"/>
            </a:xfrm>
            <a:prstGeom prst="rect">
              <a:avLst/>
            </a:prstGeom>
            <a:solidFill>
              <a:srgbClr val="000000">
                <a:alpha val="39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0" y="-909"/>
              <a:ext cx="13950" cy="3824"/>
            </a:xfrm>
            <a:custGeom>
              <a:avLst/>
              <a:gdLst/>
              <a:ahLst/>
              <a:cxnLst>
                <a:cxn ang="0">
                  <a:pos x="6974" y="3824"/>
                </a:cxn>
                <a:cxn ang="0">
                  <a:pos x="0" y="3824"/>
                </a:cxn>
                <a:cxn ang="0">
                  <a:pos x="0" y="0"/>
                </a:cxn>
                <a:cxn ang="0">
                  <a:pos x="13950" y="0"/>
                </a:cxn>
                <a:cxn ang="0">
                  <a:pos x="13950" y="3824"/>
                </a:cxn>
                <a:cxn ang="0">
                  <a:pos x="6974" y="3824"/>
                </a:cxn>
              </a:cxnLst>
              <a:rect l="0" t="0" r="r" b="b"/>
              <a:pathLst>
                <a:path w="13950" h="3824">
                  <a:moveTo>
                    <a:pt x="6974" y="3824"/>
                  </a:moveTo>
                  <a:lnTo>
                    <a:pt x="0" y="3824"/>
                  </a:lnTo>
                  <a:lnTo>
                    <a:pt x="0" y="0"/>
                  </a:lnTo>
                  <a:lnTo>
                    <a:pt x="13950" y="0"/>
                  </a:lnTo>
                  <a:lnTo>
                    <a:pt x="13950" y="3824"/>
                  </a:lnTo>
                  <a:lnTo>
                    <a:pt x="6974" y="3824"/>
                  </a:lnTo>
                  <a:close/>
                </a:path>
              </a:pathLst>
            </a:custGeom>
            <a:noFill/>
            <a:ln w="93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>
              <a:off x="-2" y="2885"/>
              <a:ext cx="13952" cy="0"/>
            </a:xfrm>
            <a:prstGeom prst="line">
              <a:avLst/>
            </a:prstGeom>
            <a:noFill/>
            <a:ln w="0">
              <a:solidFill>
                <a:srgbClr val="E4ED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auto">
            <a:xfrm>
              <a:off x="-2" y="2765"/>
              <a:ext cx="13952" cy="120"/>
            </a:xfrm>
            <a:custGeom>
              <a:avLst/>
              <a:gdLst/>
              <a:ahLst/>
              <a:cxnLst>
                <a:cxn ang="0">
                  <a:pos x="13952" y="0"/>
                </a:cxn>
                <a:cxn ang="0">
                  <a:pos x="0" y="0"/>
                </a:cxn>
                <a:cxn ang="0">
                  <a:pos x="0" y="56"/>
                </a:cxn>
                <a:cxn ang="0">
                  <a:pos x="0" y="62"/>
                </a:cxn>
                <a:cxn ang="0">
                  <a:pos x="0" y="120"/>
                </a:cxn>
                <a:cxn ang="0">
                  <a:pos x="13952" y="120"/>
                </a:cxn>
                <a:cxn ang="0">
                  <a:pos x="13952" y="62"/>
                </a:cxn>
                <a:cxn ang="0">
                  <a:pos x="13952" y="56"/>
                </a:cxn>
                <a:cxn ang="0">
                  <a:pos x="13952" y="0"/>
                </a:cxn>
              </a:cxnLst>
              <a:rect l="0" t="0" r="r" b="b"/>
              <a:pathLst>
                <a:path w="13952" h="120">
                  <a:moveTo>
                    <a:pt x="13952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120"/>
                  </a:lnTo>
                  <a:lnTo>
                    <a:pt x="13952" y="120"/>
                  </a:lnTo>
                  <a:lnTo>
                    <a:pt x="13952" y="62"/>
                  </a:lnTo>
                  <a:lnTo>
                    <a:pt x="13952" y="56"/>
                  </a:lnTo>
                  <a:lnTo>
                    <a:pt x="13952" y="0"/>
                  </a:lnTo>
                </a:path>
              </a:pathLst>
            </a:custGeom>
            <a:solidFill>
              <a:srgbClr val="E4E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-2" y="2707"/>
              <a:ext cx="13952" cy="62"/>
            </a:xfrm>
            <a:prstGeom prst="rect">
              <a:avLst/>
            </a:prstGeom>
            <a:solidFill>
              <a:srgbClr val="E3EC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-2" y="2647"/>
              <a:ext cx="13952" cy="64"/>
            </a:xfrm>
            <a:prstGeom prst="rect">
              <a:avLst/>
            </a:prstGeom>
            <a:solidFill>
              <a:srgbClr val="E2EC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>
              <a:off x="-2" y="2589"/>
              <a:ext cx="13952" cy="64"/>
            </a:xfrm>
            <a:prstGeom prst="rect">
              <a:avLst/>
            </a:prstGeom>
            <a:solidFill>
              <a:srgbClr val="E1EB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-2" y="2533"/>
              <a:ext cx="13952" cy="62"/>
            </a:xfrm>
            <a:prstGeom prst="rect">
              <a:avLst/>
            </a:prstGeom>
            <a:solidFill>
              <a:srgbClr val="E0EA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-2" y="2473"/>
              <a:ext cx="13952" cy="64"/>
            </a:xfrm>
            <a:prstGeom prst="rect">
              <a:avLst/>
            </a:prstGeom>
            <a:solidFill>
              <a:srgbClr val="DFEA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>
              <a:off x="-2" y="2415"/>
              <a:ext cx="13952" cy="64"/>
            </a:xfrm>
            <a:prstGeom prst="rect">
              <a:avLst/>
            </a:prstGeom>
            <a:solidFill>
              <a:srgbClr val="DEE9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-2" y="2359"/>
              <a:ext cx="13952" cy="62"/>
            </a:xfrm>
            <a:prstGeom prst="rect">
              <a:avLst/>
            </a:prstGeom>
            <a:solidFill>
              <a:srgbClr val="DDE8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52" name="Rectangle 16"/>
            <p:cNvSpPr>
              <a:spLocks noChangeArrowheads="1"/>
            </p:cNvSpPr>
            <p:nvPr/>
          </p:nvSpPr>
          <p:spPr bwMode="auto">
            <a:xfrm>
              <a:off x="-2" y="2299"/>
              <a:ext cx="13952" cy="64"/>
            </a:xfrm>
            <a:prstGeom prst="rect">
              <a:avLst/>
            </a:prstGeom>
            <a:solidFill>
              <a:srgbClr val="DCE8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53" name="Rectangle 17"/>
            <p:cNvSpPr>
              <a:spLocks noChangeArrowheads="1"/>
            </p:cNvSpPr>
            <p:nvPr/>
          </p:nvSpPr>
          <p:spPr bwMode="auto">
            <a:xfrm>
              <a:off x="-2" y="2241"/>
              <a:ext cx="13952" cy="64"/>
            </a:xfrm>
            <a:prstGeom prst="rect">
              <a:avLst/>
            </a:prstGeom>
            <a:solidFill>
              <a:srgbClr val="DBE7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>
              <a:off x="-2" y="2185"/>
              <a:ext cx="13952" cy="62"/>
            </a:xfrm>
            <a:prstGeom prst="rect">
              <a:avLst/>
            </a:prstGeom>
            <a:solidFill>
              <a:srgbClr val="DAE7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55" name="Rectangle 19"/>
            <p:cNvSpPr>
              <a:spLocks noChangeArrowheads="1"/>
            </p:cNvSpPr>
            <p:nvPr/>
          </p:nvSpPr>
          <p:spPr bwMode="auto">
            <a:xfrm>
              <a:off x="-2" y="2125"/>
              <a:ext cx="13952" cy="64"/>
            </a:xfrm>
            <a:prstGeom prst="rect">
              <a:avLst/>
            </a:prstGeom>
            <a:solidFill>
              <a:srgbClr val="D9E6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56" name="Rectangle 20"/>
            <p:cNvSpPr>
              <a:spLocks noChangeArrowheads="1"/>
            </p:cNvSpPr>
            <p:nvPr/>
          </p:nvSpPr>
          <p:spPr bwMode="auto">
            <a:xfrm>
              <a:off x="-2" y="2067"/>
              <a:ext cx="13952" cy="64"/>
            </a:xfrm>
            <a:prstGeom prst="rect">
              <a:avLst/>
            </a:prstGeom>
            <a:solidFill>
              <a:srgbClr val="D8E5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57" name="Rectangle 21"/>
            <p:cNvSpPr>
              <a:spLocks noChangeArrowheads="1"/>
            </p:cNvSpPr>
            <p:nvPr/>
          </p:nvSpPr>
          <p:spPr bwMode="auto">
            <a:xfrm>
              <a:off x="-2" y="2011"/>
              <a:ext cx="13952" cy="62"/>
            </a:xfrm>
            <a:prstGeom prst="rect">
              <a:avLst/>
            </a:prstGeom>
            <a:solidFill>
              <a:srgbClr val="D7E5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58" name="Rectangle 22"/>
            <p:cNvSpPr>
              <a:spLocks noChangeArrowheads="1"/>
            </p:cNvSpPr>
            <p:nvPr/>
          </p:nvSpPr>
          <p:spPr bwMode="auto">
            <a:xfrm>
              <a:off x="-2" y="1951"/>
              <a:ext cx="13952" cy="64"/>
            </a:xfrm>
            <a:prstGeom prst="rect">
              <a:avLst/>
            </a:prstGeom>
            <a:solidFill>
              <a:srgbClr val="D6E4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59" name="Rectangle 23"/>
            <p:cNvSpPr>
              <a:spLocks noChangeArrowheads="1"/>
            </p:cNvSpPr>
            <p:nvPr/>
          </p:nvSpPr>
          <p:spPr bwMode="auto">
            <a:xfrm>
              <a:off x="-2" y="1893"/>
              <a:ext cx="13952" cy="64"/>
            </a:xfrm>
            <a:prstGeom prst="rect">
              <a:avLst/>
            </a:prstGeom>
            <a:solidFill>
              <a:srgbClr val="D5E3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60" name="Rectangle 24"/>
            <p:cNvSpPr>
              <a:spLocks noChangeArrowheads="1"/>
            </p:cNvSpPr>
            <p:nvPr/>
          </p:nvSpPr>
          <p:spPr bwMode="auto">
            <a:xfrm>
              <a:off x="-2" y="1835"/>
              <a:ext cx="13952" cy="64"/>
            </a:xfrm>
            <a:prstGeom prst="rect">
              <a:avLst/>
            </a:prstGeom>
            <a:solidFill>
              <a:srgbClr val="D4E3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61" name="Rectangle 25"/>
            <p:cNvSpPr>
              <a:spLocks noChangeArrowheads="1"/>
            </p:cNvSpPr>
            <p:nvPr/>
          </p:nvSpPr>
          <p:spPr bwMode="auto">
            <a:xfrm>
              <a:off x="-2" y="1777"/>
              <a:ext cx="13952" cy="64"/>
            </a:xfrm>
            <a:prstGeom prst="rect">
              <a:avLst/>
            </a:prstGeom>
            <a:solidFill>
              <a:srgbClr val="D3E2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62" name="Rectangle 26"/>
            <p:cNvSpPr>
              <a:spLocks noChangeArrowheads="1"/>
            </p:cNvSpPr>
            <p:nvPr/>
          </p:nvSpPr>
          <p:spPr bwMode="auto">
            <a:xfrm>
              <a:off x="-2" y="1719"/>
              <a:ext cx="13952" cy="64"/>
            </a:xfrm>
            <a:prstGeom prst="rect">
              <a:avLst/>
            </a:prstGeom>
            <a:solidFill>
              <a:srgbClr val="D2E2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63" name="Rectangle 27"/>
            <p:cNvSpPr>
              <a:spLocks noChangeArrowheads="1"/>
            </p:cNvSpPr>
            <p:nvPr/>
          </p:nvSpPr>
          <p:spPr bwMode="auto">
            <a:xfrm>
              <a:off x="-2" y="1661"/>
              <a:ext cx="13952" cy="64"/>
            </a:xfrm>
            <a:prstGeom prst="rect">
              <a:avLst/>
            </a:prstGeom>
            <a:solidFill>
              <a:srgbClr val="D1E1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64" name="Rectangle 28"/>
            <p:cNvSpPr>
              <a:spLocks noChangeArrowheads="1"/>
            </p:cNvSpPr>
            <p:nvPr/>
          </p:nvSpPr>
          <p:spPr bwMode="auto">
            <a:xfrm>
              <a:off x="-2" y="1603"/>
              <a:ext cx="13952" cy="64"/>
            </a:xfrm>
            <a:prstGeom prst="rect">
              <a:avLst/>
            </a:prstGeom>
            <a:solidFill>
              <a:srgbClr val="D0E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65" name="Rectangle 29"/>
            <p:cNvSpPr>
              <a:spLocks noChangeArrowheads="1"/>
            </p:cNvSpPr>
            <p:nvPr/>
          </p:nvSpPr>
          <p:spPr bwMode="auto">
            <a:xfrm>
              <a:off x="-2" y="1545"/>
              <a:ext cx="13952" cy="64"/>
            </a:xfrm>
            <a:prstGeom prst="rect">
              <a:avLst/>
            </a:prstGeom>
            <a:solidFill>
              <a:srgbClr val="CFE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66" name="Rectangle 30"/>
            <p:cNvSpPr>
              <a:spLocks noChangeArrowheads="1"/>
            </p:cNvSpPr>
            <p:nvPr/>
          </p:nvSpPr>
          <p:spPr bwMode="auto">
            <a:xfrm>
              <a:off x="-2" y="1487"/>
              <a:ext cx="13952" cy="64"/>
            </a:xfrm>
            <a:prstGeom prst="rect">
              <a:avLst/>
            </a:prstGeom>
            <a:solidFill>
              <a:srgbClr val="CED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67" name="Rectangle 31"/>
            <p:cNvSpPr>
              <a:spLocks noChangeArrowheads="1"/>
            </p:cNvSpPr>
            <p:nvPr/>
          </p:nvSpPr>
          <p:spPr bwMode="auto">
            <a:xfrm>
              <a:off x="-2" y="1431"/>
              <a:ext cx="13952" cy="62"/>
            </a:xfrm>
            <a:prstGeom prst="rect">
              <a:avLst/>
            </a:prstGeom>
            <a:solidFill>
              <a:srgbClr val="CDDE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-2" y="1371"/>
              <a:ext cx="13952" cy="64"/>
            </a:xfrm>
            <a:prstGeom prst="rect">
              <a:avLst/>
            </a:prstGeom>
            <a:solidFill>
              <a:srgbClr val="CCDE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-2" y="1313"/>
              <a:ext cx="13952" cy="64"/>
            </a:xfrm>
            <a:prstGeom prst="rect">
              <a:avLst/>
            </a:prstGeom>
            <a:solidFill>
              <a:srgbClr val="CCDD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70" name="Rectangle 34"/>
            <p:cNvSpPr>
              <a:spLocks noChangeArrowheads="1"/>
            </p:cNvSpPr>
            <p:nvPr/>
          </p:nvSpPr>
          <p:spPr bwMode="auto">
            <a:xfrm>
              <a:off x="-2" y="1255"/>
              <a:ext cx="13952" cy="64"/>
            </a:xfrm>
            <a:prstGeom prst="rect">
              <a:avLst/>
            </a:prstGeom>
            <a:solidFill>
              <a:srgbClr val="CADD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71" name="Rectangle 35"/>
            <p:cNvSpPr>
              <a:spLocks noChangeArrowheads="1"/>
            </p:cNvSpPr>
            <p:nvPr/>
          </p:nvSpPr>
          <p:spPr bwMode="auto">
            <a:xfrm>
              <a:off x="-2" y="1197"/>
              <a:ext cx="13952" cy="64"/>
            </a:xfrm>
            <a:prstGeom prst="rect">
              <a:avLst/>
            </a:prstGeom>
            <a:solidFill>
              <a:srgbClr val="C9DC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72" name="Rectangle 36"/>
            <p:cNvSpPr>
              <a:spLocks noChangeArrowheads="1"/>
            </p:cNvSpPr>
            <p:nvPr/>
          </p:nvSpPr>
          <p:spPr bwMode="auto">
            <a:xfrm>
              <a:off x="-2" y="1139"/>
              <a:ext cx="13952" cy="64"/>
            </a:xfrm>
            <a:prstGeom prst="rect">
              <a:avLst/>
            </a:prstGeom>
            <a:solidFill>
              <a:srgbClr val="C8DB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-2" y="1081"/>
              <a:ext cx="13952" cy="64"/>
            </a:xfrm>
            <a:prstGeom prst="rect">
              <a:avLst/>
            </a:prstGeom>
            <a:solidFill>
              <a:srgbClr val="C7DB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74" name="Rectangle 38"/>
            <p:cNvSpPr>
              <a:spLocks noChangeArrowheads="1"/>
            </p:cNvSpPr>
            <p:nvPr/>
          </p:nvSpPr>
          <p:spPr bwMode="auto">
            <a:xfrm>
              <a:off x="-2" y="1023"/>
              <a:ext cx="13952" cy="64"/>
            </a:xfrm>
            <a:prstGeom prst="rect">
              <a:avLst/>
            </a:prstGeom>
            <a:solidFill>
              <a:srgbClr val="C6DA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75" name="Rectangle 39"/>
            <p:cNvSpPr>
              <a:spLocks noChangeArrowheads="1"/>
            </p:cNvSpPr>
            <p:nvPr/>
          </p:nvSpPr>
          <p:spPr bwMode="auto">
            <a:xfrm>
              <a:off x="-2" y="965"/>
              <a:ext cx="13952" cy="64"/>
            </a:xfrm>
            <a:prstGeom prst="rect">
              <a:avLst/>
            </a:prstGeom>
            <a:solidFill>
              <a:srgbClr val="C5D9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76" name="Rectangle 40"/>
            <p:cNvSpPr>
              <a:spLocks noChangeArrowheads="1"/>
            </p:cNvSpPr>
            <p:nvPr/>
          </p:nvSpPr>
          <p:spPr bwMode="auto">
            <a:xfrm>
              <a:off x="-2" y="907"/>
              <a:ext cx="13952" cy="64"/>
            </a:xfrm>
            <a:prstGeom prst="rect">
              <a:avLst/>
            </a:prstGeom>
            <a:solidFill>
              <a:srgbClr val="C4D9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77" name="Rectangle 41"/>
            <p:cNvSpPr>
              <a:spLocks noChangeArrowheads="1"/>
            </p:cNvSpPr>
            <p:nvPr/>
          </p:nvSpPr>
          <p:spPr bwMode="auto">
            <a:xfrm>
              <a:off x="-2" y="849"/>
              <a:ext cx="13952" cy="64"/>
            </a:xfrm>
            <a:prstGeom prst="rect">
              <a:avLst/>
            </a:prstGeom>
            <a:solidFill>
              <a:srgbClr val="C3D8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78" name="Rectangle 42"/>
            <p:cNvSpPr>
              <a:spLocks noChangeArrowheads="1"/>
            </p:cNvSpPr>
            <p:nvPr/>
          </p:nvSpPr>
          <p:spPr bwMode="auto">
            <a:xfrm>
              <a:off x="-2" y="791"/>
              <a:ext cx="13952" cy="64"/>
            </a:xfrm>
            <a:prstGeom prst="rect">
              <a:avLst/>
            </a:prstGeom>
            <a:solidFill>
              <a:srgbClr val="C2D8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79" name="Rectangle 43"/>
            <p:cNvSpPr>
              <a:spLocks noChangeArrowheads="1"/>
            </p:cNvSpPr>
            <p:nvPr/>
          </p:nvSpPr>
          <p:spPr bwMode="auto">
            <a:xfrm>
              <a:off x="-2" y="733"/>
              <a:ext cx="13952" cy="64"/>
            </a:xfrm>
            <a:prstGeom prst="rect">
              <a:avLst/>
            </a:prstGeom>
            <a:solidFill>
              <a:srgbClr val="C1D7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80" name="Rectangle 44"/>
            <p:cNvSpPr>
              <a:spLocks noChangeArrowheads="1"/>
            </p:cNvSpPr>
            <p:nvPr/>
          </p:nvSpPr>
          <p:spPr bwMode="auto">
            <a:xfrm>
              <a:off x="-2" y="675"/>
              <a:ext cx="13952" cy="64"/>
            </a:xfrm>
            <a:prstGeom prst="rect">
              <a:avLst/>
            </a:prstGeom>
            <a:solidFill>
              <a:srgbClr val="C0D6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-2" y="617"/>
              <a:ext cx="13952" cy="64"/>
            </a:xfrm>
            <a:prstGeom prst="rect">
              <a:avLst/>
            </a:prstGeom>
            <a:solidFill>
              <a:srgbClr val="BFD6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82" name="Rectangle 46"/>
            <p:cNvSpPr>
              <a:spLocks noChangeArrowheads="1"/>
            </p:cNvSpPr>
            <p:nvPr/>
          </p:nvSpPr>
          <p:spPr bwMode="auto">
            <a:xfrm>
              <a:off x="-2" y="559"/>
              <a:ext cx="13952" cy="64"/>
            </a:xfrm>
            <a:prstGeom prst="rect">
              <a:avLst/>
            </a:prstGeom>
            <a:solidFill>
              <a:srgbClr val="BED5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-2" y="501"/>
              <a:ext cx="13952" cy="64"/>
            </a:xfrm>
            <a:prstGeom prst="rect">
              <a:avLst/>
            </a:prstGeom>
            <a:solidFill>
              <a:srgbClr val="BDD4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-2" y="443"/>
              <a:ext cx="13952" cy="64"/>
            </a:xfrm>
            <a:prstGeom prst="rect">
              <a:avLst/>
            </a:prstGeom>
            <a:solidFill>
              <a:srgbClr val="BCD4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85" name="Rectangle 49"/>
            <p:cNvSpPr>
              <a:spLocks noChangeArrowheads="1"/>
            </p:cNvSpPr>
            <p:nvPr/>
          </p:nvSpPr>
          <p:spPr bwMode="auto">
            <a:xfrm>
              <a:off x="-2" y="385"/>
              <a:ext cx="13952" cy="64"/>
            </a:xfrm>
            <a:prstGeom prst="rect">
              <a:avLst/>
            </a:prstGeom>
            <a:solidFill>
              <a:srgbClr val="BBD3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86" name="Rectangle 50"/>
            <p:cNvSpPr>
              <a:spLocks noChangeArrowheads="1"/>
            </p:cNvSpPr>
            <p:nvPr/>
          </p:nvSpPr>
          <p:spPr bwMode="auto">
            <a:xfrm>
              <a:off x="-2" y="327"/>
              <a:ext cx="13952" cy="64"/>
            </a:xfrm>
            <a:prstGeom prst="rect">
              <a:avLst/>
            </a:prstGeom>
            <a:solidFill>
              <a:srgbClr val="BAD3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-2" y="269"/>
              <a:ext cx="13952" cy="64"/>
            </a:xfrm>
            <a:prstGeom prst="rect">
              <a:avLst/>
            </a:prstGeom>
            <a:solidFill>
              <a:srgbClr val="B9D2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88" name="Rectangle 52"/>
            <p:cNvSpPr>
              <a:spLocks noChangeArrowheads="1"/>
            </p:cNvSpPr>
            <p:nvPr/>
          </p:nvSpPr>
          <p:spPr bwMode="auto">
            <a:xfrm>
              <a:off x="-2" y="211"/>
              <a:ext cx="13952" cy="64"/>
            </a:xfrm>
            <a:prstGeom prst="rect">
              <a:avLst/>
            </a:prstGeom>
            <a:solidFill>
              <a:srgbClr val="B8D1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-2" y="153"/>
              <a:ext cx="13952" cy="64"/>
            </a:xfrm>
            <a:prstGeom prst="rect">
              <a:avLst/>
            </a:prstGeom>
            <a:solidFill>
              <a:srgbClr val="B7D1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90" name="Rectangle 54"/>
            <p:cNvSpPr>
              <a:spLocks noChangeArrowheads="1"/>
            </p:cNvSpPr>
            <p:nvPr/>
          </p:nvSpPr>
          <p:spPr bwMode="auto">
            <a:xfrm>
              <a:off x="-2" y="95"/>
              <a:ext cx="13952" cy="64"/>
            </a:xfrm>
            <a:prstGeom prst="rect">
              <a:avLst/>
            </a:prstGeom>
            <a:solidFill>
              <a:srgbClr val="B6D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91" name="Rectangle 55"/>
            <p:cNvSpPr>
              <a:spLocks noChangeArrowheads="1"/>
            </p:cNvSpPr>
            <p:nvPr/>
          </p:nvSpPr>
          <p:spPr bwMode="auto">
            <a:xfrm>
              <a:off x="-2" y="37"/>
              <a:ext cx="13952" cy="64"/>
            </a:xfrm>
            <a:prstGeom prst="rect">
              <a:avLst/>
            </a:prstGeom>
            <a:solidFill>
              <a:srgbClr val="B5C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92" name="Rectangle 56"/>
            <p:cNvSpPr>
              <a:spLocks noChangeArrowheads="1"/>
            </p:cNvSpPr>
            <p:nvPr/>
          </p:nvSpPr>
          <p:spPr bwMode="auto">
            <a:xfrm>
              <a:off x="-2" y="-21"/>
              <a:ext cx="13952" cy="64"/>
            </a:xfrm>
            <a:prstGeom prst="rect">
              <a:avLst/>
            </a:prstGeom>
            <a:solidFill>
              <a:srgbClr val="B4C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93" name="Rectangle 57"/>
            <p:cNvSpPr>
              <a:spLocks noChangeArrowheads="1"/>
            </p:cNvSpPr>
            <p:nvPr/>
          </p:nvSpPr>
          <p:spPr bwMode="auto">
            <a:xfrm>
              <a:off x="-2" y="-79"/>
              <a:ext cx="13952" cy="64"/>
            </a:xfrm>
            <a:prstGeom prst="rect">
              <a:avLst/>
            </a:prstGeom>
            <a:solidFill>
              <a:srgbClr val="B3CE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94" name="Rectangle 58"/>
            <p:cNvSpPr>
              <a:spLocks noChangeArrowheads="1"/>
            </p:cNvSpPr>
            <p:nvPr/>
          </p:nvSpPr>
          <p:spPr bwMode="auto">
            <a:xfrm>
              <a:off x="-2" y="-137"/>
              <a:ext cx="13952" cy="64"/>
            </a:xfrm>
            <a:prstGeom prst="rect">
              <a:avLst/>
            </a:prstGeom>
            <a:solidFill>
              <a:srgbClr val="B2CE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95" name="Rectangle 59"/>
            <p:cNvSpPr>
              <a:spLocks noChangeArrowheads="1"/>
            </p:cNvSpPr>
            <p:nvPr/>
          </p:nvSpPr>
          <p:spPr bwMode="auto">
            <a:xfrm>
              <a:off x="-2" y="-195"/>
              <a:ext cx="13952" cy="64"/>
            </a:xfrm>
            <a:prstGeom prst="rect">
              <a:avLst/>
            </a:prstGeom>
            <a:solidFill>
              <a:srgbClr val="B1CD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96" name="Rectangle 60"/>
            <p:cNvSpPr>
              <a:spLocks noChangeArrowheads="1"/>
            </p:cNvSpPr>
            <p:nvPr/>
          </p:nvSpPr>
          <p:spPr bwMode="auto">
            <a:xfrm>
              <a:off x="-2" y="-253"/>
              <a:ext cx="13952" cy="64"/>
            </a:xfrm>
            <a:prstGeom prst="rect">
              <a:avLst/>
            </a:prstGeom>
            <a:solidFill>
              <a:srgbClr val="B0CC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97" name="Rectangle 61"/>
            <p:cNvSpPr>
              <a:spLocks noChangeArrowheads="1"/>
            </p:cNvSpPr>
            <p:nvPr/>
          </p:nvSpPr>
          <p:spPr bwMode="auto">
            <a:xfrm>
              <a:off x="-2" y="-311"/>
              <a:ext cx="13952" cy="64"/>
            </a:xfrm>
            <a:prstGeom prst="rect">
              <a:avLst/>
            </a:prstGeom>
            <a:solidFill>
              <a:srgbClr val="AFCC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98" name="Rectangle 62"/>
            <p:cNvSpPr>
              <a:spLocks noChangeArrowheads="1"/>
            </p:cNvSpPr>
            <p:nvPr/>
          </p:nvSpPr>
          <p:spPr bwMode="auto">
            <a:xfrm>
              <a:off x="-2" y="-369"/>
              <a:ext cx="13952" cy="64"/>
            </a:xfrm>
            <a:prstGeom prst="rect">
              <a:avLst/>
            </a:prstGeom>
            <a:solidFill>
              <a:srgbClr val="AECC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99" name="Rectangle 63"/>
            <p:cNvSpPr>
              <a:spLocks noChangeArrowheads="1"/>
            </p:cNvSpPr>
            <p:nvPr/>
          </p:nvSpPr>
          <p:spPr bwMode="auto">
            <a:xfrm>
              <a:off x="-2" y="-427"/>
              <a:ext cx="13952" cy="64"/>
            </a:xfrm>
            <a:prstGeom prst="rect">
              <a:avLst/>
            </a:prstGeom>
            <a:solidFill>
              <a:srgbClr val="ADCA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00" name="Rectangle 64"/>
            <p:cNvSpPr>
              <a:spLocks noChangeArrowheads="1"/>
            </p:cNvSpPr>
            <p:nvPr/>
          </p:nvSpPr>
          <p:spPr bwMode="auto">
            <a:xfrm>
              <a:off x="-2" y="-485"/>
              <a:ext cx="13952" cy="64"/>
            </a:xfrm>
            <a:prstGeom prst="rect">
              <a:avLst/>
            </a:prstGeom>
            <a:solidFill>
              <a:srgbClr val="ACCA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01" name="Rectangle 65"/>
            <p:cNvSpPr>
              <a:spLocks noChangeArrowheads="1"/>
            </p:cNvSpPr>
            <p:nvPr/>
          </p:nvSpPr>
          <p:spPr bwMode="auto">
            <a:xfrm>
              <a:off x="-2" y="-543"/>
              <a:ext cx="13952" cy="64"/>
            </a:xfrm>
            <a:prstGeom prst="rect">
              <a:avLst/>
            </a:prstGeom>
            <a:solidFill>
              <a:srgbClr val="ABC9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02" name="Rectangle 66"/>
            <p:cNvSpPr>
              <a:spLocks noChangeArrowheads="1"/>
            </p:cNvSpPr>
            <p:nvPr/>
          </p:nvSpPr>
          <p:spPr bwMode="auto">
            <a:xfrm>
              <a:off x="-2" y="-601"/>
              <a:ext cx="13952" cy="64"/>
            </a:xfrm>
            <a:prstGeom prst="rect">
              <a:avLst/>
            </a:prstGeom>
            <a:solidFill>
              <a:srgbClr val="AAC9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03" name="Rectangle 67"/>
            <p:cNvSpPr>
              <a:spLocks noChangeArrowheads="1"/>
            </p:cNvSpPr>
            <p:nvPr/>
          </p:nvSpPr>
          <p:spPr bwMode="auto">
            <a:xfrm>
              <a:off x="-2" y="-659"/>
              <a:ext cx="13952" cy="64"/>
            </a:xfrm>
            <a:prstGeom prst="rect">
              <a:avLst/>
            </a:prstGeom>
            <a:solidFill>
              <a:srgbClr val="A9C8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04" name="Rectangle 68"/>
            <p:cNvSpPr>
              <a:spLocks noChangeArrowheads="1"/>
            </p:cNvSpPr>
            <p:nvPr/>
          </p:nvSpPr>
          <p:spPr bwMode="auto">
            <a:xfrm>
              <a:off x="-2" y="-717"/>
              <a:ext cx="13952" cy="64"/>
            </a:xfrm>
            <a:prstGeom prst="rect">
              <a:avLst/>
            </a:prstGeom>
            <a:solidFill>
              <a:srgbClr val="A8C7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05" name="Rectangle 69"/>
            <p:cNvSpPr>
              <a:spLocks noChangeArrowheads="1"/>
            </p:cNvSpPr>
            <p:nvPr/>
          </p:nvSpPr>
          <p:spPr bwMode="auto">
            <a:xfrm>
              <a:off x="-2" y="-775"/>
              <a:ext cx="13952" cy="64"/>
            </a:xfrm>
            <a:prstGeom prst="rect">
              <a:avLst/>
            </a:prstGeom>
            <a:solidFill>
              <a:srgbClr val="A7C7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06" name="Rectangle 70"/>
            <p:cNvSpPr>
              <a:spLocks noChangeArrowheads="1"/>
            </p:cNvSpPr>
            <p:nvPr/>
          </p:nvSpPr>
          <p:spPr bwMode="auto">
            <a:xfrm>
              <a:off x="-2" y="-833"/>
              <a:ext cx="13952" cy="64"/>
            </a:xfrm>
            <a:prstGeom prst="rect">
              <a:avLst/>
            </a:prstGeom>
            <a:solidFill>
              <a:srgbClr val="A6C6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07" name="Rectangle 71"/>
            <p:cNvSpPr>
              <a:spLocks noChangeArrowheads="1"/>
            </p:cNvSpPr>
            <p:nvPr/>
          </p:nvSpPr>
          <p:spPr bwMode="auto">
            <a:xfrm>
              <a:off x="-2" y="-891"/>
              <a:ext cx="13952" cy="64"/>
            </a:xfrm>
            <a:prstGeom prst="rect">
              <a:avLst/>
            </a:prstGeom>
            <a:solidFill>
              <a:srgbClr val="A5C5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08" name="Rectangle 72"/>
            <p:cNvSpPr>
              <a:spLocks noChangeArrowheads="1"/>
            </p:cNvSpPr>
            <p:nvPr/>
          </p:nvSpPr>
          <p:spPr bwMode="auto">
            <a:xfrm>
              <a:off x="0" y="-939"/>
              <a:ext cx="13948" cy="54"/>
            </a:xfrm>
            <a:prstGeom prst="rect">
              <a:avLst/>
            </a:prstGeom>
            <a:solidFill>
              <a:srgbClr val="A4C5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09" name="Freeform 73"/>
            <p:cNvSpPr>
              <a:spLocks/>
            </p:cNvSpPr>
            <p:nvPr/>
          </p:nvSpPr>
          <p:spPr bwMode="auto">
            <a:xfrm>
              <a:off x="0" y="-941"/>
              <a:ext cx="13950" cy="3826"/>
            </a:xfrm>
            <a:custGeom>
              <a:avLst/>
              <a:gdLst/>
              <a:ahLst/>
              <a:cxnLst>
                <a:cxn ang="0">
                  <a:pos x="6974" y="3826"/>
                </a:cxn>
                <a:cxn ang="0">
                  <a:pos x="0" y="3826"/>
                </a:cxn>
                <a:cxn ang="0">
                  <a:pos x="0" y="0"/>
                </a:cxn>
                <a:cxn ang="0">
                  <a:pos x="13950" y="0"/>
                </a:cxn>
                <a:cxn ang="0">
                  <a:pos x="13950" y="3826"/>
                </a:cxn>
                <a:cxn ang="0">
                  <a:pos x="6974" y="3826"/>
                </a:cxn>
              </a:cxnLst>
              <a:rect l="0" t="0" r="r" b="b"/>
              <a:pathLst>
                <a:path w="13950" h="3826">
                  <a:moveTo>
                    <a:pt x="6974" y="3826"/>
                  </a:moveTo>
                  <a:lnTo>
                    <a:pt x="0" y="3826"/>
                  </a:lnTo>
                  <a:lnTo>
                    <a:pt x="0" y="0"/>
                  </a:lnTo>
                  <a:lnTo>
                    <a:pt x="13950" y="0"/>
                  </a:lnTo>
                  <a:lnTo>
                    <a:pt x="13950" y="3826"/>
                  </a:lnTo>
                  <a:lnTo>
                    <a:pt x="6974" y="3826"/>
                  </a:lnTo>
                  <a:close/>
                </a:path>
              </a:pathLst>
            </a:custGeom>
            <a:noFill/>
            <a:ln w="9345">
              <a:solidFill>
                <a:srgbClr val="497DB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482" name="Rectangle 1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4410" name="Group 74"/>
          <p:cNvGrpSpPr>
            <a:grpSpLocks/>
          </p:cNvGrpSpPr>
          <p:nvPr/>
        </p:nvGrpSpPr>
        <p:grpSpPr bwMode="auto">
          <a:xfrm>
            <a:off x="-4763" y="457200"/>
            <a:ext cx="8867776" cy="2457450"/>
            <a:chOff x="-7" y="-948"/>
            <a:chExt cx="13965" cy="3871"/>
          </a:xfrm>
        </p:grpSpPr>
        <p:sp>
          <p:nvSpPr>
            <p:cNvPr id="14481" name="Line 145"/>
            <p:cNvSpPr>
              <a:spLocks noChangeShapeType="1"/>
            </p:cNvSpPr>
            <p:nvPr/>
          </p:nvSpPr>
          <p:spPr bwMode="auto">
            <a:xfrm>
              <a:off x="13948" y="2917"/>
              <a:ext cx="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80" name="Line 144"/>
            <p:cNvSpPr>
              <a:spLocks noChangeShapeType="1"/>
            </p:cNvSpPr>
            <p:nvPr/>
          </p:nvSpPr>
          <p:spPr bwMode="auto">
            <a:xfrm>
              <a:off x="-2" y="2917"/>
              <a:ext cx="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79" name="Rectangle 143"/>
            <p:cNvSpPr>
              <a:spLocks noChangeArrowheads="1"/>
            </p:cNvSpPr>
            <p:nvPr/>
          </p:nvSpPr>
          <p:spPr bwMode="auto">
            <a:xfrm>
              <a:off x="0" y="-907"/>
              <a:ext cx="13948" cy="3824"/>
            </a:xfrm>
            <a:prstGeom prst="rect">
              <a:avLst/>
            </a:prstGeom>
            <a:solidFill>
              <a:srgbClr val="000000">
                <a:alpha val="39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78" name="Freeform 142"/>
            <p:cNvSpPr>
              <a:spLocks/>
            </p:cNvSpPr>
            <p:nvPr/>
          </p:nvSpPr>
          <p:spPr bwMode="auto">
            <a:xfrm>
              <a:off x="0" y="-909"/>
              <a:ext cx="13950" cy="3824"/>
            </a:xfrm>
            <a:custGeom>
              <a:avLst/>
              <a:gdLst/>
              <a:ahLst/>
              <a:cxnLst>
                <a:cxn ang="0">
                  <a:pos x="6974" y="3824"/>
                </a:cxn>
                <a:cxn ang="0">
                  <a:pos x="0" y="3824"/>
                </a:cxn>
                <a:cxn ang="0">
                  <a:pos x="0" y="0"/>
                </a:cxn>
                <a:cxn ang="0">
                  <a:pos x="13950" y="0"/>
                </a:cxn>
                <a:cxn ang="0">
                  <a:pos x="13950" y="3824"/>
                </a:cxn>
                <a:cxn ang="0">
                  <a:pos x="6974" y="3824"/>
                </a:cxn>
              </a:cxnLst>
              <a:rect l="0" t="0" r="r" b="b"/>
              <a:pathLst>
                <a:path w="13950" h="3824">
                  <a:moveTo>
                    <a:pt x="6974" y="3824"/>
                  </a:moveTo>
                  <a:lnTo>
                    <a:pt x="0" y="3824"/>
                  </a:lnTo>
                  <a:lnTo>
                    <a:pt x="0" y="0"/>
                  </a:lnTo>
                  <a:lnTo>
                    <a:pt x="13950" y="0"/>
                  </a:lnTo>
                  <a:lnTo>
                    <a:pt x="13950" y="3824"/>
                  </a:lnTo>
                  <a:lnTo>
                    <a:pt x="6974" y="3824"/>
                  </a:lnTo>
                  <a:close/>
                </a:path>
              </a:pathLst>
            </a:custGeom>
            <a:noFill/>
            <a:ln w="93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77" name="Line 141"/>
            <p:cNvSpPr>
              <a:spLocks noChangeShapeType="1"/>
            </p:cNvSpPr>
            <p:nvPr/>
          </p:nvSpPr>
          <p:spPr bwMode="auto">
            <a:xfrm>
              <a:off x="-2" y="2885"/>
              <a:ext cx="13952" cy="0"/>
            </a:xfrm>
            <a:prstGeom prst="line">
              <a:avLst/>
            </a:prstGeom>
            <a:noFill/>
            <a:ln w="0">
              <a:solidFill>
                <a:srgbClr val="E4ED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76" name="Freeform 140"/>
            <p:cNvSpPr>
              <a:spLocks/>
            </p:cNvSpPr>
            <p:nvPr/>
          </p:nvSpPr>
          <p:spPr bwMode="auto">
            <a:xfrm>
              <a:off x="-2" y="2765"/>
              <a:ext cx="13952" cy="120"/>
            </a:xfrm>
            <a:custGeom>
              <a:avLst/>
              <a:gdLst/>
              <a:ahLst/>
              <a:cxnLst>
                <a:cxn ang="0">
                  <a:pos x="13952" y="0"/>
                </a:cxn>
                <a:cxn ang="0">
                  <a:pos x="0" y="0"/>
                </a:cxn>
                <a:cxn ang="0">
                  <a:pos x="0" y="56"/>
                </a:cxn>
                <a:cxn ang="0">
                  <a:pos x="0" y="62"/>
                </a:cxn>
                <a:cxn ang="0">
                  <a:pos x="0" y="120"/>
                </a:cxn>
                <a:cxn ang="0">
                  <a:pos x="13952" y="120"/>
                </a:cxn>
                <a:cxn ang="0">
                  <a:pos x="13952" y="62"/>
                </a:cxn>
                <a:cxn ang="0">
                  <a:pos x="13952" y="56"/>
                </a:cxn>
                <a:cxn ang="0">
                  <a:pos x="13952" y="0"/>
                </a:cxn>
              </a:cxnLst>
              <a:rect l="0" t="0" r="r" b="b"/>
              <a:pathLst>
                <a:path w="13952" h="120">
                  <a:moveTo>
                    <a:pt x="13952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120"/>
                  </a:lnTo>
                  <a:lnTo>
                    <a:pt x="13952" y="120"/>
                  </a:lnTo>
                  <a:lnTo>
                    <a:pt x="13952" y="62"/>
                  </a:lnTo>
                  <a:lnTo>
                    <a:pt x="13952" y="56"/>
                  </a:lnTo>
                  <a:lnTo>
                    <a:pt x="13952" y="0"/>
                  </a:lnTo>
                </a:path>
              </a:pathLst>
            </a:custGeom>
            <a:solidFill>
              <a:srgbClr val="E4E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75" name="Rectangle 139"/>
            <p:cNvSpPr>
              <a:spLocks noChangeArrowheads="1"/>
            </p:cNvSpPr>
            <p:nvPr/>
          </p:nvSpPr>
          <p:spPr bwMode="auto">
            <a:xfrm>
              <a:off x="-2" y="2707"/>
              <a:ext cx="13952" cy="62"/>
            </a:xfrm>
            <a:prstGeom prst="rect">
              <a:avLst/>
            </a:prstGeom>
            <a:solidFill>
              <a:srgbClr val="E3EC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74" name="Rectangle 138"/>
            <p:cNvSpPr>
              <a:spLocks noChangeArrowheads="1"/>
            </p:cNvSpPr>
            <p:nvPr/>
          </p:nvSpPr>
          <p:spPr bwMode="auto">
            <a:xfrm>
              <a:off x="-2" y="2647"/>
              <a:ext cx="13952" cy="64"/>
            </a:xfrm>
            <a:prstGeom prst="rect">
              <a:avLst/>
            </a:prstGeom>
            <a:solidFill>
              <a:srgbClr val="E2EC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73" name="Rectangle 137"/>
            <p:cNvSpPr>
              <a:spLocks noChangeArrowheads="1"/>
            </p:cNvSpPr>
            <p:nvPr/>
          </p:nvSpPr>
          <p:spPr bwMode="auto">
            <a:xfrm>
              <a:off x="-2" y="2589"/>
              <a:ext cx="13952" cy="64"/>
            </a:xfrm>
            <a:prstGeom prst="rect">
              <a:avLst/>
            </a:prstGeom>
            <a:solidFill>
              <a:srgbClr val="E1EB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72" name="Rectangle 136"/>
            <p:cNvSpPr>
              <a:spLocks noChangeArrowheads="1"/>
            </p:cNvSpPr>
            <p:nvPr/>
          </p:nvSpPr>
          <p:spPr bwMode="auto">
            <a:xfrm>
              <a:off x="-2" y="2533"/>
              <a:ext cx="13952" cy="62"/>
            </a:xfrm>
            <a:prstGeom prst="rect">
              <a:avLst/>
            </a:prstGeom>
            <a:solidFill>
              <a:srgbClr val="E0EA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71" name="Rectangle 135"/>
            <p:cNvSpPr>
              <a:spLocks noChangeArrowheads="1"/>
            </p:cNvSpPr>
            <p:nvPr/>
          </p:nvSpPr>
          <p:spPr bwMode="auto">
            <a:xfrm>
              <a:off x="-2" y="2473"/>
              <a:ext cx="13952" cy="64"/>
            </a:xfrm>
            <a:prstGeom prst="rect">
              <a:avLst/>
            </a:prstGeom>
            <a:solidFill>
              <a:srgbClr val="DFEA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70" name="Rectangle 134"/>
            <p:cNvSpPr>
              <a:spLocks noChangeArrowheads="1"/>
            </p:cNvSpPr>
            <p:nvPr/>
          </p:nvSpPr>
          <p:spPr bwMode="auto">
            <a:xfrm>
              <a:off x="-2" y="2415"/>
              <a:ext cx="13952" cy="64"/>
            </a:xfrm>
            <a:prstGeom prst="rect">
              <a:avLst/>
            </a:prstGeom>
            <a:solidFill>
              <a:srgbClr val="DEE9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69" name="Rectangle 133"/>
            <p:cNvSpPr>
              <a:spLocks noChangeArrowheads="1"/>
            </p:cNvSpPr>
            <p:nvPr/>
          </p:nvSpPr>
          <p:spPr bwMode="auto">
            <a:xfrm>
              <a:off x="-2" y="2359"/>
              <a:ext cx="13952" cy="62"/>
            </a:xfrm>
            <a:prstGeom prst="rect">
              <a:avLst/>
            </a:prstGeom>
            <a:solidFill>
              <a:srgbClr val="DDE8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68" name="Rectangle 132"/>
            <p:cNvSpPr>
              <a:spLocks noChangeArrowheads="1"/>
            </p:cNvSpPr>
            <p:nvPr/>
          </p:nvSpPr>
          <p:spPr bwMode="auto">
            <a:xfrm>
              <a:off x="-2" y="2299"/>
              <a:ext cx="13952" cy="64"/>
            </a:xfrm>
            <a:prstGeom prst="rect">
              <a:avLst/>
            </a:prstGeom>
            <a:solidFill>
              <a:srgbClr val="DCE8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67" name="Rectangle 131"/>
            <p:cNvSpPr>
              <a:spLocks noChangeArrowheads="1"/>
            </p:cNvSpPr>
            <p:nvPr/>
          </p:nvSpPr>
          <p:spPr bwMode="auto">
            <a:xfrm>
              <a:off x="-2" y="2241"/>
              <a:ext cx="13952" cy="64"/>
            </a:xfrm>
            <a:prstGeom prst="rect">
              <a:avLst/>
            </a:prstGeom>
            <a:solidFill>
              <a:srgbClr val="DBE7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66" name="Rectangle 130"/>
            <p:cNvSpPr>
              <a:spLocks noChangeArrowheads="1"/>
            </p:cNvSpPr>
            <p:nvPr/>
          </p:nvSpPr>
          <p:spPr bwMode="auto">
            <a:xfrm>
              <a:off x="-2" y="2185"/>
              <a:ext cx="13952" cy="62"/>
            </a:xfrm>
            <a:prstGeom prst="rect">
              <a:avLst/>
            </a:prstGeom>
            <a:solidFill>
              <a:srgbClr val="DAE7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65" name="Rectangle 129"/>
            <p:cNvSpPr>
              <a:spLocks noChangeArrowheads="1"/>
            </p:cNvSpPr>
            <p:nvPr/>
          </p:nvSpPr>
          <p:spPr bwMode="auto">
            <a:xfrm>
              <a:off x="-2" y="2125"/>
              <a:ext cx="13952" cy="64"/>
            </a:xfrm>
            <a:prstGeom prst="rect">
              <a:avLst/>
            </a:prstGeom>
            <a:solidFill>
              <a:srgbClr val="D9E6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64" name="Rectangle 128"/>
            <p:cNvSpPr>
              <a:spLocks noChangeArrowheads="1"/>
            </p:cNvSpPr>
            <p:nvPr/>
          </p:nvSpPr>
          <p:spPr bwMode="auto">
            <a:xfrm>
              <a:off x="-2" y="2067"/>
              <a:ext cx="13952" cy="64"/>
            </a:xfrm>
            <a:prstGeom prst="rect">
              <a:avLst/>
            </a:prstGeom>
            <a:solidFill>
              <a:srgbClr val="D8E5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63" name="Rectangle 127"/>
            <p:cNvSpPr>
              <a:spLocks noChangeArrowheads="1"/>
            </p:cNvSpPr>
            <p:nvPr/>
          </p:nvSpPr>
          <p:spPr bwMode="auto">
            <a:xfrm>
              <a:off x="-2" y="2011"/>
              <a:ext cx="13952" cy="62"/>
            </a:xfrm>
            <a:prstGeom prst="rect">
              <a:avLst/>
            </a:prstGeom>
            <a:solidFill>
              <a:srgbClr val="D7E5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62" name="Rectangle 126"/>
            <p:cNvSpPr>
              <a:spLocks noChangeArrowheads="1"/>
            </p:cNvSpPr>
            <p:nvPr/>
          </p:nvSpPr>
          <p:spPr bwMode="auto">
            <a:xfrm>
              <a:off x="-2" y="1951"/>
              <a:ext cx="13952" cy="64"/>
            </a:xfrm>
            <a:prstGeom prst="rect">
              <a:avLst/>
            </a:prstGeom>
            <a:solidFill>
              <a:srgbClr val="D6E4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61" name="Rectangle 125"/>
            <p:cNvSpPr>
              <a:spLocks noChangeArrowheads="1"/>
            </p:cNvSpPr>
            <p:nvPr/>
          </p:nvSpPr>
          <p:spPr bwMode="auto">
            <a:xfrm>
              <a:off x="-2" y="1893"/>
              <a:ext cx="13952" cy="64"/>
            </a:xfrm>
            <a:prstGeom prst="rect">
              <a:avLst/>
            </a:prstGeom>
            <a:solidFill>
              <a:srgbClr val="D5E3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60" name="Rectangle 124"/>
            <p:cNvSpPr>
              <a:spLocks noChangeArrowheads="1"/>
            </p:cNvSpPr>
            <p:nvPr/>
          </p:nvSpPr>
          <p:spPr bwMode="auto">
            <a:xfrm>
              <a:off x="-2" y="1835"/>
              <a:ext cx="13952" cy="64"/>
            </a:xfrm>
            <a:prstGeom prst="rect">
              <a:avLst/>
            </a:prstGeom>
            <a:solidFill>
              <a:srgbClr val="D4E3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59" name="Rectangle 123"/>
            <p:cNvSpPr>
              <a:spLocks noChangeArrowheads="1"/>
            </p:cNvSpPr>
            <p:nvPr/>
          </p:nvSpPr>
          <p:spPr bwMode="auto">
            <a:xfrm>
              <a:off x="-2" y="1777"/>
              <a:ext cx="13952" cy="64"/>
            </a:xfrm>
            <a:prstGeom prst="rect">
              <a:avLst/>
            </a:prstGeom>
            <a:solidFill>
              <a:srgbClr val="D3E2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58" name="Rectangle 122"/>
            <p:cNvSpPr>
              <a:spLocks noChangeArrowheads="1"/>
            </p:cNvSpPr>
            <p:nvPr/>
          </p:nvSpPr>
          <p:spPr bwMode="auto">
            <a:xfrm>
              <a:off x="-2" y="1719"/>
              <a:ext cx="13952" cy="64"/>
            </a:xfrm>
            <a:prstGeom prst="rect">
              <a:avLst/>
            </a:prstGeom>
            <a:solidFill>
              <a:srgbClr val="D2E2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57" name="Rectangle 121"/>
            <p:cNvSpPr>
              <a:spLocks noChangeArrowheads="1"/>
            </p:cNvSpPr>
            <p:nvPr/>
          </p:nvSpPr>
          <p:spPr bwMode="auto">
            <a:xfrm>
              <a:off x="-2" y="1661"/>
              <a:ext cx="13952" cy="64"/>
            </a:xfrm>
            <a:prstGeom prst="rect">
              <a:avLst/>
            </a:prstGeom>
            <a:solidFill>
              <a:srgbClr val="D1E1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56" name="Rectangle 120"/>
            <p:cNvSpPr>
              <a:spLocks noChangeArrowheads="1"/>
            </p:cNvSpPr>
            <p:nvPr/>
          </p:nvSpPr>
          <p:spPr bwMode="auto">
            <a:xfrm>
              <a:off x="-2" y="1603"/>
              <a:ext cx="13952" cy="64"/>
            </a:xfrm>
            <a:prstGeom prst="rect">
              <a:avLst/>
            </a:prstGeom>
            <a:solidFill>
              <a:srgbClr val="D0E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55" name="Rectangle 119"/>
            <p:cNvSpPr>
              <a:spLocks noChangeArrowheads="1"/>
            </p:cNvSpPr>
            <p:nvPr/>
          </p:nvSpPr>
          <p:spPr bwMode="auto">
            <a:xfrm>
              <a:off x="-2" y="1545"/>
              <a:ext cx="13952" cy="64"/>
            </a:xfrm>
            <a:prstGeom prst="rect">
              <a:avLst/>
            </a:prstGeom>
            <a:solidFill>
              <a:srgbClr val="CFE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54" name="Rectangle 118"/>
            <p:cNvSpPr>
              <a:spLocks noChangeArrowheads="1"/>
            </p:cNvSpPr>
            <p:nvPr/>
          </p:nvSpPr>
          <p:spPr bwMode="auto">
            <a:xfrm>
              <a:off x="-2" y="1487"/>
              <a:ext cx="13952" cy="64"/>
            </a:xfrm>
            <a:prstGeom prst="rect">
              <a:avLst/>
            </a:prstGeom>
            <a:solidFill>
              <a:srgbClr val="CED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53" name="Rectangle 117"/>
            <p:cNvSpPr>
              <a:spLocks noChangeArrowheads="1"/>
            </p:cNvSpPr>
            <p:nvPr/>
          </p:nvSpPr>
          <p:spPr bwMode="auto">
            <a:xfrm>
              <a:off x="-2" y="1431"/>
              <a:ext cx="13952" cy="62"/>
            </a:xfrm>
            <a:prstGeom prst="rect">
              <a:avLst/>
            </a:prstGeom>
            <a:solidFill>
              <a:srgbClr val="CDDE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52" name="Rectangle 116"/>
            <p:cNvSpPr>
              <a:spLocks noChangeArrowheads="1"/>
            </p:cNvSpPr>
            <p:nvPr/>
          </p:nvSpPr>
          <p:spPr bwMode="auto">
            <a:xfrm>
              <a:off x="-2" y="1371"/>
              <a:ext cx="13952" cy="64"/>
            </a:xfrm>
            <a:prstGeom prst="rect">
              <a:avLst/>
            </a:prstGeom>
            <a:solidFill>
              <a:srgbClr val="CCDE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51" name="Rectangle 115"/>
            <p:cNvSpPr>
              <a:spLocks noChangeArrowheads="1"/>
            </p:cNvSpPr>
            <p:nvPr/>
          </p:nvSpPr>
          <p:spPr bwMode="auto">
            <a:xfrm>
              <a:off x="-2" y="1313"/>
              <a:ext cx="13952" cy="64"/>
            </a:xfrm>
            <a:prstGeom prst="rect">
              <a:avLst/>
            </a:prstGeom>
            <a:solidFill>
              <a:srgbClr val="CCDD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50" name="Rectangle 114"/>
            <p:cNvSpPr>
              <a:spLocks noChangeArrowheads="1"/>
            </p:cNvSpPr>
            <p:nvPr/>
          </p:nvSpPr>
          <p:spPr bwMode="auto">
            <a:xfrm>
              <a:off x="-2" y="1255"/>
              <a:ext cx="13952" cy="64"/>
            </a:xfrm>
            <a:prstGeom prst="rect">
              <a:avLst/>
            </a:prstGeom>
            <a:solidFill>
              <a:srgbClr val="CADD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49" name="Rectangle 113"/>
            <p:cNvSpPr>
              <a:spLocks noChangeArrowheads="1"/>
            </p:cNvSpPr>
            <p:nvPr/>
          </p:nvSpPr>
          <p:spPr bwMode="auto">
            <a:xfrm>
              <a:off x="-2" y="1197"/>
              <a:ext cx="13952" cy="64"/>
            </a:xfrm>
            <a:prstGeom prst="rect">
              <a:avLst/>
            </a:prstGeom>
            <a:solidFill>
              <a:srgbClr val="C9DC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48" name="Rectangle 112"/>
            <p:cNvSpPr>
              <a:spLocks noChangeArrowheads="1"/>
            </p:cNvSpPr>
            <p:nvPr/>
          </p:nvSpPr>
          <p:spPr bwMode="auto">
            <a:xfrm>
              <a:off x="-2" y="1139"/>
              <a:ext cx="13952" cy="64"/>
            </a:xfrm>
            <a:prstGeom prst="rect">
              <a:avLst/>
            </a:prstGeom>
            <a:solidFill>
              <a:srgbClr val="C8DB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47" name="Rectangle 111"/>
            <p:cNvSpPr>
              <a:spLocks noChangeArrowheads="1"/>
            </p:cNvSpPr>
            <p:nvPr/>
          </p:nvSpPr>
          <p:spPr bwMode="auto">
            <a:xfrm>
              <a:off x="-2" y="1081"/>
              <a:ext cx="13952" cy="64"/>
            </a:xfrm>
            <a:prstGeom prst="rect">
              <a:avLst/>
            </a:prstGeom>
            <a:solidFill>
              <a:srgbClr val="C7DB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46" name="Rectangle 110"/>
            <p:cNvSpPr>
              <a:spLocks noChangeArrowheads="1"/>
            </p:cNvSpPr>
            <p:nvPr/>
          </p:nvSpPr>
          <p:spPr bwMode="auto">
            <a:xfrm>
              <a:off x="-2" y="1023"/>
              <a:ext cx="13952" cy="64"/>
            </a:xfrm>
            <a:prstGeom prst="rect">
              <a:avLst/>
            </a:prstGeom>
            <a:solidFill>
              <a:srgbClr val="C6DA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45" name="Rectangle 109"/>
            <p:cNvSpPr>
              <a:spLocks noChangeArrowheads="1"/>
            </p:cNvSpPr>
            <p:nvPr/>
          </p:nvSpPr>
          <p:spPr bwMode="auto">
            <a:xfrm>
              <a:off x="-2" y="965"/>
              <a:ext cx="13952" cy="64"/>
            </a:xfrm>
            <a:prstGeom prst="rect">
              <a:avLst/>
            </a:prstGeom>
            <a:solidFill>
              <a:srgbClr val="C5D9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44" name="Rectangle 108"/>
            <p:cNvSpPr>
              <a:spLocks noChangeArrowheads="1"/>
            </p:cNvSpPr>
            <p:nvPr/>
          </p:nvSpPr>
          <p:spPr bwMode="auto">
            <a:xfrm>
              <a:off x="-2" y="907"/>
              <a:ext cx="13952" cy="64"/>
            </a:xfrm>
            <a:prstGeom prst="rect">
              <a:avLst/>
            </a:prstGeom>
            <a:solidFill>
              <a:srgbClr val="C4D9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43" name="Rectangle 107"/>
            <p:cNvSpPr>
              <a:spLocks noChangeArrowheads="1"/>
            </p:cNvSpPr>
            <p:nvPr/>
          </p:nvSpPr>
          <p:spPr bwMode="auto">
            <a:xfrm>
              <a:off x="-2" y="849"/>
              <a:ext cx="13952" cy="64"/>
            </a:xfrm>
            <a:prstGeom prst="rect">
              <a:avLst/>
            </a:prstGeom>
            <a:solidFill>
              <a:srgbClr val="C3D8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42" name="Rectangle 106"/>
            <p:cNvSpPr>
              <a:spLocks noChangeArrowheads="1"/>
            </p:cNvSpPr>
            <p:nvPr/>
          </p:nvSpPr>
          <p:spPr bwMode="auto">
            <a:xfrm>
              <a:off x="-2" y="791"/>
              <a:ext cx="13952" cy="64"/>
            </a:xfrm>
            <a:prstGeom prst="rect">
              <a:avLst/>
            </a:prstGeom>
            <a:solidFill>
              <a:srgbClr val="C2D8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41" name="Rectangle 105"/>
            <p:cNvSpPr>
              <a:spLocks noChangeArrowheads="1"/>
            </p:cNvSpPr>
            <p:nvPr/>
          </p:nvSpPr>
          <p:spPr bwMode="auto">
            <a:xfrm>
              <a:off x="-2" y="733"/>
              <a:ext cx="13952" cy="64"/>
            </a:xfrm>
            <a:prstGeom prst="rect">
              <a:avLst/>
            </a:prstGeom>
            <a:solidFill>
              <a:srgbClr val="C1D7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40" name="Rectangle 104"/>
            <p:cNvSpPr>
              <a:spLocks noChangeArrowheads="1"/>
            </p:cNvSpPr>
            <p:nvPr/>
          </p:nvSpPr>
          <p:spPr bwMode="auto">
            <a:xfrm>
              <a:off x="-2" y="675"/>
              <a:ext cx="13952" cy="64"/>
            </a:xfrm>
            <a:prstGeom prst="rect">
              <a:avLst/>
            </a:prstGeom>
            <a:solidFill>
              <a:srgbClr val="C0D6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39" name="Rectangle 103"/>
            <p:cNvSpPr>
              <a:spLocks noChangeArrowheads="1"/>
            </p:cNvSpPr>
            <p:nvPr/>
          </p:nvSpPr>
          <p:spPr bwMode="auto">
            <a:xfrm>
              <a:off x="-2" y="617"/>
              <a:ext cx="13952" cy="64"/>
            </a:xfrm>
            <a:prstGeom prst="rect">
              <a:avLst/>
            </a:prstGeom>
            <a:solidFill>
              <a:srgbClr val="BFD6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38" name="Rectangle 102"/>
            <p:cNvSpPr>
              <a:spLocks noChangeArrowheads="1"/>
            </p:cNvSpPr>
            <p:nvPr/>
          </p:nvSpPr>
          <p:spPr bwMode="auto">
            <a:xfrm>
              <a:off x="-2" y="559"/>
              <a:ext cx="13952" cy="64"/>
            </a:xfrm>
            <a:prstGeom prst="rect">
              <a:avLst/>
            </a:prstGeom>
            <a:solidFill>
              <a:srgbClr val="BED5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37" name="Rectangle 101"/>
            <p:cNvSpPr>
              <a:spLocks noChangeArrowheads="1"/>
            </p:cNvSpPr>
            <p:nvPr/>
          </p:nvSpPr>
          <p:spPr bwMode="auto">
            <a:xfrm>
              <a:off x="-2" y="501"/>
              <a:ext cx="13952" cy="64"/>
            </a:xfrm>
            <a:prstGeom prst="rect">
              <a:avLst/>
            </a:prstGeom>
            <a:solidFill>
              <a:srgbClr val="BDD4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36" name="Rectangle 100"/>
            <p:cNvSpPr>
              <a:spLocks noChangeArrowheads="1"/>
            </p:cNvSpPr>
            <p:nvPr/>
          </p:nvSpPr>
          <p:spPr bwMode="auto">
            <a:xfrm>
              <a:off x="-2" y="443"/>
              <a:ext cx="13952" cy="64"/>
            </a:xfrm>
            <a:prstGeom prst="rect">
              <a:avLst/>
            </a:prstGeom>
            <a:solidFill>
              <a:srgbClr val="BCD4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35" name="Rectangle 99"/>
            <p:cNvSpPr>
              <a:spLocks noChangeArrowheads="1"/>
            </p:cNvSpPr>
            <p:nvPr/>
          </p:nvSpPr>
          <p:spPr bwMode="auto">
            <a:xfrm>
              <a:off x="-2" y="385"/>
              <a:ext cx="13952" cy="64"/>
            </a:xfrm>
            <a:prstGeom prst="rect">
              <a:avLst/>
            </a:prstGeom>
            <a:solidFill>
              <a:srgbClr val="BBD3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34" name="Rectangle 98"/>
            <p:cNvSpPr>
              <a:spLocks noChangeArrowheads="1"/>
            </p:cNvSpPr>
            <p:nvPr/>
          </p:nvSpPr>
          <p:spPr bwMode="auto">
            <a:xfrm>
              <a:off x="-2" y="327"/>
              <a:ext cx="13952" cy="64"/>
            </a:xfrm>
            <a:prstGeom prst="rect">
              <a:avLst/>
            </a:prstGeom>
            <a:solidFill>
              <a:srgbClr val="BAD3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33" name="Rectangle 97"/>
            <p:cNvSpPr>
              <a:spLocks noChangeArrowheads="1"/>
            </p:cNvSpPr>
            <p:nvPr/>
          </p:nvSpPr>
          <p:spPr bwMode="auto">
            <a:xfrm>
              <a:off x="-2" y="269"/>
              <a:ext cx="13952" cy="64"/>
            </a:xfrm>
            <a:prstGeom prst="rect">
              <a:avLst/>
            </a:prstGeom>
            <a:solidFill>
              <a:srgbClr val="B9D2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32" name="Rectangle 96"/>
            <p:cNvSpPr>
              <a:spLocks noChangeArrowheads="1"/>
            </p:cNvSpPr>
            <p:nvPr/>
          </p:nvSpPr>
          <p:spPr bwMode="auto">
            <a:xfrm>
              <a:off x="-2" y="211"/>
              <a:ext cx="13952" cy="64"/>
            </a:xfrm>
            <a:prstGeom prst="rect">
              <a:avLst/>
            </a:prstGeom>
            <a:solidFill>
              <a:srgbClr val="B8D1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31" name="Rectangle 95"/>
            <p:cNvSpPr>
              <a:spLocks noChangeArrowheads="1"/>
            </p:cNvSpPr>
            <p:nvPr/>
          </p:nvSpPr>
          <p:spPr bwMode="auto">
            <a:xfrm>
              <a:off x="-2" y="153"/>
              <a:ext cx="13952" cy="64"/>
            </a:xfrm>
            <a:prstGeom prst="rect">
              <a:avLst/>
            </a:prstGeom>
            <a:solidFill>
              <a:srgbClr val="B7D1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30" name="Rectangle 94"/>
            <p:cNvSpPr>
              <a:spLocks noChangeArrowheads="1"/>
            </p:cNvSpPr>
            <p:nvPr/>
          </p:nvSpPr>
          <p:spPr bwMode="auto">
            <a:xfrm>
              <a:off x="-2" y="95"/>
              <a:ext cx="13952" cy="64"/>
            </a:xfrm>
            <a:prstGeom prst="rect">
              <a:avLst/>
            </a:prstGeom>
            <a:solidFill>
              <a:srgbClr val="B6D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29" name="Rectangle 93"/>
            <p:cNvSpPr>
              <a:spLocks noChangeArrowheads="1"/>
            </p:cNvSpPr>
            <p:nvPr/>
          </p:nvSpPr>
          <p:spPr bwMode="auto">
            <a:xfrm>
              <a:off x="-2" y="37"/>
              <a:ext cx="13952" cy="64"/>
            </a:xfrm>
            <a:prstGeom prst="rect">
              <a:avLst/>
            </a:prstGeom>
            <a:solidFill>
              <a:srgbClr val="B5C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28" name="Rectangle 92"/>
            <p:cNvSpPr>
              <a:spLocks noChangeArrowheads="1"/>
            </p:cNvSpPr>
            <p:nvPr/>
          </p:nvSpPr>
          <p:spPr bwMode="auto">
            <a:xfrm>
              <a:off x="-2" y="-21"/>
              <a:ext cx="13952" cy="64"/>
            </a:xfrm>
            <a:prstGeom prst="rect">
              <a:avLst/>
            </a:prstGeom>
            <a:solidFill>
              <a:srgbClr val="B4C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27" name="Rectangle 91"/>
            <p:cNvSpPr>
              <a:spLocks noChangeArrowheads="1"/>
            </p:cNvSpPr>
            <p:nvPr/>
          </p:nvSpPr>
          <p:spPr bwMode="auto">
            <a:xfrm>
              <a:off x="-2" y="-79"/>
              <a:ext cx="13952" cy="64"/>
            </a:xfrm>
            <a:prstGeom prst="rect">
              <a:avLst/>
            </a:prstGeom>
            <a:solidFill>
              <a:srgbClr val="B3CE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26" name="Rectangle 90"/>
            <p:cNvSpPr>
              <a:spLocks noChangeArrowheads="1"/>
            </p:cNvSpPr>
            <p:nvPr/>
          </p:nvSpPr>
          <p:spPr bwMode="auto">
            <a:xfrm>
              <a:off x="-2" y="-137"/>
              <a:ext cx="13952" cy="64"/>
            </a:xfrm>
            <a:prstGeom prst="rect">
              <a:avLst/>
            </a:prstGeom>
            <a:solidFill>
              <a:srgbClr val="B2CE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25" name="Rectangle 89"/>
            <p:cNvSpPr>
              <a:spLocks noChangeArrowheads="1"/>
            </p:cNvSpPr>
            <p:nvPr/>
          </p:nvSpPr>
          <p:spPr bwMode="auto">
            <a:xfrm>
              <a:off x="-2" y="-195"/>
              <a:ext cx="13952" cy="64"/>
            </a:xfrm>
            <a:prstGeom prst="rect">
              <a:avLst/>
            </a:prstGeom>
            <a:solidFill>
              <a:srgbClr val="B1CD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24" name="Rectangle 88"/>
            <p:cNvSpPr>
              <a:spLocks noChangeArrowheads="1"/>
            </p:cNvSpPr>
            <p:nvPr/>
          </p:nvSpPr>
          <p:spPr bwMode="auto">
            <a:xfrm>
              <a:off x="-2" y="-253"/>
              <a:ext cx="13952" cy="64"/>
            </a:xfrm>
            <a:prstGeom prst="rect">
              <a:avLst/>
            </a:prstGeom>
            <a:solidFill>
              <a:srgbClr val="B0CC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23" name="Rectangle 87"/>
            <p:cNvSpPr>
              <a:spLocks noChangeArrowheads="1"/>
            </p:cNvSpPr>
            <p:nvPr/>
          </p:nvSpPr>
          <p:spPr bwMode="auto">
            <a:xfrm>
              <a:off x="-2" y="-311"/>
              <a:ext cx="13952" cy="64"/>
            </a:xfrm>
            <a:prstGeom prst="rect">
              <a:avLst/>
            </a:prstGeom>
            <a:solidFill>
              <a:srgbClr val="AFCC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22" name="Rectangle 86"/>
            <p:cNvSpPr>
              <a:spLocks noChangeArrowheads="1"/>
            </p:cNvSpPr>
            <p:nvPr/>
          </p:nvSpPr>
          <p:spPr bwMode="auto">
            <a:xfrm>
              <a:off x="-2" y="-369"/>
              <a:ext cx="13952" cy="64"/>
            </a:xfrm>
            <a:prstGeom prst="rect">
              <a:avLst/>
            </a:prstGeom>
            <a:solidFill>
              <a:srgbClr val="AECC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21" name="Rectangle 85"/>
            <p:cNvSpPr>
              <a:spLocks noChangeArrowheads="1"/>
            </p:cNvSpPr>
            <p:nvPr/>
          </p:nvSpPr>
          <p:spPr bwMode="auto">
            <a:xfrm>
              <a:off x="-2" y="-427"/>
              <a:ext cx="13952" cy="64"/>
            </a:xfrm>
            <a:prstGeom prst="rect">
              <a:avLst/>
            </a:prstGeom>
            <a:solidFill>
              <a:srgbClr val="ADCA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20" name="Rectangle 84"/>
            <p:cNvSpPr>
              <a:spLocks noChangeArrowheads="1"/>
            </p:cNvSpPr>
            <p:nvPr/>
          </p:nvSpPr>
          <p:spPr bwMode="auto">
            <a:xfrm>
              <a:off x="-2" y="-485"/>
              <a:ext cx="13952" cy="64"/>
            </a:xfrm>
            <a:prstGeom prst="rect">
              <a:avLst/>
            </a:prstGeom>
            <a:solidFill>
              <a:srgbClr val="ACCA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19" name="Rectangle 83"/>
            <p:cNvSpPr>
              <a:spLocks noChangeArrowheads="1"/>
            </p:cNvSpPr>
            <p:nvPr/>
          </p:nvSpPr>
          <p:spPr bwMode="auto">
            <a:xfrm>
              <a:off x="-2" y="-543"/>
              <a:ext cx="13952" cy="64"/>
            </a:xfrm>
            <a:prstGeom prst="rect">
              <a:avLst/>
            </a:prstGeom>
            <a:solidFill>
              <a:srgbClr val="ABC9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18" name="Rectangle 82"/>
            <p:cNvSpPr>
              <a:spLocks noChangeArrowheads="1"/>
            </p:cNvSpPr>
            <p:nvPr/>
          </p:nvSpPr>
          <p:spPr bwMode="auto">
            <a:xfrm>
              <a:off x="-2" y="-601"/>
              <a:ext cx="13952" cy="64"/>
            </a:xfrm>
            <a:prstGeom prst="rect">
              <a:avLst/>
            </a:prstGeom>
            <a:solidFill>
              <a:srgbClr val="AAC9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17" name="Rectangle 81"/>
            <p:cNvSpPr>
              <a:spLocks noChangeArrowheads="1"/>
            </p:cNvSpPr>
            <p:nvPr/>
          </p:nvSpPr>
          <p:spPr bwMode="auto">
            <a:xfrm>
              <a:off x="-2" y="-659"/>
              <a:ext cx="13952" cy="64"/>
            </a:xfrm>
            <a:prstGeom prst="rect">
              <a:avLst/>
            </a:prstGeom>
            <a:solidFill>
              <a:srgbClr val="A9C8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16" name="Rectangle 80"/>
            <p:cNvSpPr>
              <a:spLocks noChangeArrowheads="1"/>
            </p:cNvSpPr>
            <p:nvPr/>
          </p:nvSpPr>
          <p:spPr bwMode="auto">
            <a:xfrm>
              <a:off x="-2" y="-717"/>
              <a:ext cx="13952" cy="64"/>
            </a:xfrm>
            <a:prstGeom prst="rect">
              <a:avLst/>
            </a:prstGeom>
            <a:solidFill>
              <a:srgbClr val="A8C7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15" name="Rectangle 79"/>
            <p:cNvSpPr>
              <a:spLocks noChangeArrowheads="1"/>
            </p:cNvSpPr>
            <p:nvPr/>
          </p:nvSpPr>
          <p:spPr bwMode="auto">
            <a:xfrm>
              <a:off x="-2" y="-775"/>
              <a:ext cx="13952" cy="64"/>
            </a:xfrm>
            <a:prstGeom prst="rect">
              <a:avLst/>
            </a:prstGeom>
            <a:solidFill>
              <a:srgbClr val="A7C7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14" name="Rectangle 78"/>
            <p:cNvSpPr>
              <a:spLocks noChangeArrowheads="1"/>
            </p:cNvSpPr>
            <p:nvPr/>
          </p:nvSpPr>
          <p:spPr bwMode="auto">
            <a:xfrm>
              <a:off x="-2" y="-833"/>
              <a:ext cx="13952" cy="64"/>
            </a:xfrm>
            <a:prstGeom prst="rect">
              <a:avLst/>
            </a:prstGeom>
            <a:solidFill>
              <a:srgbClr val="A6C6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13" name="Rectangle 77"/>
            <p:cNvSpPr>
              <a:spLocks noChangeArrowheads="1"/>
            </p:cNvSpPr>
            <p:nvPr/>
          </p:nvSpPr>
          <p:spPr bwMode="auto">
            <a:xfrm>
              <a:off x="-2" y="-891"/>
              <a:ext cx="13952" cy="64"/>
            </a:xfrm>
            <a:prstGeom prst="rect">
              <a:avLst/>
            </a:prstGeom>
            <a:solidFill>
              <a:srgbClr val="A5C5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12" name="Rectangle 76"/>
            <p:cNvSpPr>
              <a:spLocks noChangeArrowheads="1"/>
            </p:cNvSpPr>
            <p:nvPr/>
          </p:nvSpPr>
          <p:spPr bwMode="auto">
            <a:xfrm>
              <a:off x="0" y="-939"/>
              <a:ext cx="13948" cy="54"/>
            </a:xfrm>
            <a:prstGeom prst="rect">
              <a:avLst/>
            </a:prstGeom>
            <a:solidFill>
              <a:srgbClr val="A4C5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11" name="Freeform 75"/>
            <p:cNvSpPr>
              <a:spLocks/>
            </p:cNvSpPr>
            <p:nvPr/>
          </p:nvSpPr>
          <p:spPr bwMode="auto">
            <a:xfrm>
              <a:off x="0" y="-941"/>
              <a:ext cx="13950" cy="3826"/>
            </a:xfrm>
            <a:custGeom>
              <a:avLst/>
              <a:gdLst/>
              <a:ahLst/>
              <a:cxnLst>
                <a:cxn ang="0">
                  <a:pos x="6974" y="3826"/>
                </a:cxn>
                <a:cxn ang="0">
                  <a:pos x="0" y="3826"/>
                </a:cxn>
                <a:cxn ang="0">
                  <a:pos x="0" y="0"/>
                </a:cxn>
                <a:cxn ang="0">
                  <a:pos x="13950" y="0"/>
                </a:cxn>
                <a:cxn ang="0">
                  <a:pos x="13950" y="3826"/>
                </a:cxn>
                <a:cxn ang="0">
                  <a:pos x="6974" y="3826"/>
                </a:cxn>
              </a:cxnLst>
              <a:rect l="0" t="0" r="r" b="b"/>
              <a:pathLst>
                <a:path w="13950" h="3826">
                  <a:moveTo>
                    <a:pt x="6974" y="3826"/>
                  </a:moveTo>
                  <a:lnTo>
                    <a:pt x="0" y="3826"/>
                  </a:lnTo>
                  <a:lnTo>
                    <a:pt x="0" y="0"/>
                  </a:lnTo>
                  <a:lnTo>
                    <a:pt x="13950" y="0"/>
                  </a:lnTo>
                  <a:lnTo>
                    <a:pt x="13950" y="3826"/>
                  </a:lnTo>
                  <a:lnTo>
                    <a:pt x="6974" y="3826"/>
                  </a:lnTo>
                  <a:close/>
                </a:path>
              </a:pathLst>
            </a:custGeom>
            <a:noFill/>
            <a:ln w="9345">
              <a:solidFill>
                <a:srgbClr val="497DB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483" name="Rectangle 147"/>
          <p:cNvSpPr>
            <a:spLocks noChangeArrowheads="1"/>
          </p:cNvSpPr>
          <p:nvPr/>
        </p:nvSpPr>
        <p:spPr bwMode="auto">
          <a:xfrm>
            <a:off x="530225" y="262527"/>
            <a:ext cx="8146231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Згідно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</a:t>
            </a: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із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</a:t>
            </a: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Конституцією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</a:t>
            </a: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України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</a:t>
            </a: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кожний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</a:t>
            </a: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громадян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</a:t>
            </a: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має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право на </a:t>
            </a: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працю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(ст.43)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9" name="image5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3140968"/>
            <a:ext cx="4818490" cy="3108960"/>
          </a:xfrm>
          <a:prstGeom prst="rect">
            <a:avLst/>
          </a:prstGeom>
        </p:spPr>
      </p:pic>
      <p:pic>
        <p:nvPicPr>
          <p:cNvPr id="150" name="image6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64088" y="3356992"/>
            <a:ext cx="3601941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976"/>
            <a:ext cx="9144000" cy="6861976"/>
          </a:xfrm>
          <a:prstGeom prst="rect">
            <a:avLst/>
          </a:prstGeom>
        </p:spPr>
      </p:pic>
      <p:sp>
        <p:nvSpPr>
          <p:cNvPr id="25741" name="Text Box 141"/>
          <p:cNvSpPr txBox="1">
            <a:spLocks noChangeArrowheads="1"/>
          </p:cNvSpPr>
          <p:nvPr/>
        </p:nvSpPr>
        <p:spPr bwMode="auto">
          <a:xfrm>
            <a:off x="1397000" y="82550"/>
            <a:ext cx="649763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onotype Corsiva" pitchFamily="66" charset="0"/>
              <a:cs typeface="Monotype Corsiva" pitchFamily="66" charset="0"/>
            </a:endParaRPr>
          </a:p>
        </p:txBody>
      </p:sp>
      <p:sp>
        <p:nvSpPr>
          <p:cNvPr id="25746" name="Rectangle 1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747" name="Rectangle 147"/>
          <p:cNvSpPr>
            <a:spLocks noChangeArrowheads="1"/>
          </p:cNvSpPr>
          <p:nvPr/>
        </p:nvSpPr>
        <p:spPr bwMode="auto">
          <a:xfrm>
            <a:off x="827584" y="568424"/>
            <a:ext cx="777686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Трудовий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договір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—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це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угода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між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працівником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однієї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сторони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власником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підприємства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іншої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0" name="image7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9672" y="4005064"/>
            <a:ext cx="5688632" cy="23774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976"/>
            <a:ext cx="9144000" cy="68619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54360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Працівник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зобов'язується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роботу,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визначену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цією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угодою,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дотримуватися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трудового</a:t>
            </a:r>
          </a:p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розпорядку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власник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установи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уповноважений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зобов'язується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виплачувати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працівникові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заробітну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плату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забезпечувати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передбачені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законодавством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працю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колективним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договором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угодою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8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6136" y="260648"/>
            <a:ext cx="2560320" cy="2560320"/>
          </a:xfrm>
          <a:prstGeom prst="rect">
            <a:avLst/>
          </a:prstGeom>
        </p:spPr>
      </p:pic>
      <p:pic>
        <p:nvPicPr>
          <p:cNvPr id="6" name="image9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6136" y="4005064"/>
            <a:ext cx="2608028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988"/>
            <a:ext cx="9144000" cy="6861976"/>
          </a:xfrm>
          <a:prstGeom prst="rect">
            <a:avLst/>
          </a:prstGeom>
        </p:spPr>
      </p:pic>
      <p:pic>
        <p:nvPicPr>
          <p:cNvPr id="3" name="Picture 3" descr="ws_B4"/>
          <p:cNvPicPr>
            <a:picLocks noChangeAspect="1" noChangeArrowheads="1"/>
          </p:cNvPicPr>
          <p:nvPr/>
        </p:nvPicPr>
        <p:blipFill>
          <a:blip r:embed="rId3" cstate="print"/>
          <a:srcRect b="1389"/>
          <a:stretch>
            <a:fillRect/>
          </a:stretch>
        </p:blipFill>
        <p:spPr bwMode="auto">
          <a:xfrm>
            <a:off x="1259632" y="548680"/>
            <a:ext cx="6540500" cy="573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976"/>
            <a:ext cx="9144000" cy="6861976"/>
          </a:xfrm>
          <a:prstGeom prst="rect">
            <a:avLst/>
          </a:prstGeom>
        </p:spPr>
      </p:pic>
      <p:sp>
        <p:nvSpPr>
          <p:cNvPr id="92" name="Прямоугольник 91"/>
          <p:cNvSpPr/>
          <p:nvPr/>
        </p:nvSpPr>
        <p:spPr>
          <a:xfrm>
            <a:off x="395536" y="188640"/>
            <a:ext cx="531033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latin typeface="Arial" pitchFamily="34" charset="0"/>
              <a:cs typeface="Arial" pitchFamily="34" charset="0"/>
            </a:endParaRPr>
          </a:p>
          <a:p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Додаткові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умови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договору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—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це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випробування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час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прийняття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на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роботу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суміщення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професій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соціально-побутові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пільги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житло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дитячий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садок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соціально-побутові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пільгисуміщення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професій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організація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громадського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харчування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тощо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67" name="image14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0112" y="404664"/>
            <a:ext cx="3240197" cy="2952328"/>
          </a:xfrm>
          <a:prstGeom prst="rect">
            <a:avLst/>
          </a:prstGeom>
        </p:spPr>
      </p:pic>
      <p:pic>
        <p:nvPicPr>
          <p:cNvPr id="268" name="image15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2120" y="3789040"/>
            <a:ext cx="3168352" cy="24808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976"/>
            <a:ext cx="9144000" cy="68619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26064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договорів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7" name="image1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836712"/>
            <a:ext cx="2565400" cy="2879725"/>
          </a:xfrm>
          <a:prstGeom prst="rect">
            <a:avLst/>
          </a:prstGeom>
          <a:noFill/>
        </p:spPr>
      </p:pic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2852936"/>
            <a:ext cx="622818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безстроковий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—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укладається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невизначений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строк;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4365104"/>
            <a:ext cx="88204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строковий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—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укладається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певний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строк,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що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встановлюється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за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згодою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сторін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1268760"/>
            <a:ext cx="67322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onotype Corsiva" pitchFamily="66" charset="0"/>
              <a:cs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укладений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на час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виконання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певної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Monotype Corsiva" pitchFamily="66" charset="0"/>
              </a:rPr>
              <a:t>роботи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988"/>
            <a:ext cx="9144000" cy="68619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Строковий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трудовий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договір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перетворюється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безстроковий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якщо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закінчення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раніше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обумовленого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строку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трудові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відносини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тривають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ні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власник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підприємства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, установи,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організації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уповноважений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ним орган,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ні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працівник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виявили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ініціативи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щодо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припинення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18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0032" y="332656"/>
            <a:ext cx="4052245" cy="2454843"/>
          </a:xfrm>
          <a:prstGeom prst="rect">
            <a:avLst/>
          </a:prstGeom>
        </p:spPr>
      </p:pic>
      <p:pic>
        <p:nvPicPr>
          <p:cNvPr id="5" name="Picture 14" descr="Картинки по запросу трудовий договi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645024"/>
            <a:ext cx="3238293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1976"/>
          </a:xfrm>
          <a:prstGeom prst="rect">
            <a:avLst/>
          </a:prstGeom>
        </p:spPr>
      </p:pic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323528" y="1196752"/>
            <a:ext cx="882047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69875" algn="l"/>
              </a:tabLs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Black" pitchFamily="34" charset="0"/>
                <a:cs typeface="Arial" pitchFamily="34" charset="0"/>
              </a:rPr>
              <a:t>заява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Black" pitchFamily="34" charset="0"/>
                <a:cs typeface="Arial" pitchFamily="34" charset="0"/>
              </a:rPr>
              <a:t>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onotype Corsiva" pitchFamily="66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Arial" pitchFamily="34" charset="0"/>
              </a:rPr>
              <a:t>паспорт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Arial" pitchFamily="34" charset="0"/>
              </a:rPr>
              <a:t>або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Arial" pitchFamily="34" charset="0"/>
              </a:rPr>
              <a:t>свідоцтво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Arial" pitchFamily="34" charset="0"/>
              </a:rPr>
              <a:t> про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Arial" pitchFamily="34" charset="0"/>
              </a:rPr>
              <a:t>народження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onotype Corsiva" pitchFamily="66" charset="0"/>
                <a:cs typeface="Arial" pitchFamily="34" charset="0"/>
              </a:rPr>
              <a:t> (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подають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неповнолітні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lang="ru-RU" sz="2800" b="1" dirty="0" err="1">
                <a:latin typeface="Arial" pitchFamily="34" charset="0"/>
                <a:cs typeface="Arial" pitchFamily="34" charset="0"/>
              </a:rPr>
              <a:t>військовий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	квиток	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приписне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свідоцтво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;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Трудова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книжка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якщо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вона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є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окумент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про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професійну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підготовку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або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освіту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260648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прийомі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на роботу особи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подають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такі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документи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13" descr="Картинки по запросу трудовий договi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691328"/>
            <a:ext cx="2645903" cy="2166672"/>
          </a:xfrm>
          <a:prstGeom prst="rect">
            <a:avLst/>
          </a:prstGeom>
          <a:noFill/>
        </p:spPr>
      </p:pic>
      <p:pic>
        <p:nvPicPr>
          <p:cNvPr id="26" name="Picture 3" descr="ws_A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581128"/>
            <a:ext cx="363589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 descr="ws_B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3136"/>
            <a:ext cx="3141644" cy="22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353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лёлик</dc:creator>
  <cp:lastModifiedBy>1</cp:lastModifiedBy>
  <cp:revision>12</cp:revision>
  <dcterms:created xsi:type="dcterms:W3CDTF">2017-12-12T16:49:53Z</dcterms:created>
  <dcterms:modified xsi:type="dcterms:W3CDTF">2018-09-25T05:34:04Z</dcterms:modified>
</cp:coreProperties>
</file>