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40CA681-6C60-4837-AEC0-5FF450F36778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5CE0CC8-593C-4894-9E6C-FE9E601F86F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1200" dirty="0" err="1" smtClean="0"/>
              <a:t>Ст.викл.</a:t>
            </a:r>
            <a:r>
              <a:rPr lang="uk-UA" dirty="0" err="1" smtClean="0"/>
              <a:t>Вронська</a:t>
            </a:r>
            <a:r>
              <a:rPr lang="uk-UA" dirty="0" smtClean="0"/>
              <a:t> В.М.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3" y="2420889"/>
            <a:ext cx="6912768" cy="2025346"/>
          </a:xfrm>
        </p:spPr>
        <p:txBody>
          <a:bodyPr/>
          <a:lstStyle/>
          <a:p>
            <a:r>
              <a:rPr lang="ru-RU" sz="2000" dirty="0" smtClean="0"/>
              <a:t>ТЕМА: ПОНЯТТЯ «МОТИВ» ТА «МОТИВАЦІЯ»</a:t>
            </a:r>
            <a:r>
              <a:rPr lang="uk-UA" sz="2000" dirty="0"/>
              <a:t> навчальна дисципліна» Проблеми мотивації поведінки та діяльності людини»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2854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Порівняння термінів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Мотив - </a:t>
            </a:r>
            <a:r>
              <a:rPr lang="ru-RU" dirty="0" err="1"/>
              <a:t>це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 (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).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Мотивація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рушійних</a:t>
            </a:r>
            <a:r>
              <a:rPr lang="ru-RU" dirty="0"/>
              <a:t> сил,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заохочують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спрямовану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223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5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Мотиваційний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Перша </a:t>
            </a:r>
            <a:r>
              <a:rPr lang="ru-RU" dirty="0" err="1" smtClean="0"/>
              <a:t>стадія</a:t>
            </a:r>
            <a:r>
              <a:rPr lang="ru-RU" dirty="0" smtClean="0"/>
              <a:t>. Потреба </a:t>
            </a:r>
            <a:r>
              <a:rPr lang="ru-RU" dirty="0" err="1" smtClean="0"/>
              <a:t>виникає</a:t>
            </a:r>
            <a:r>
              <a:rPr lang="ru-RU" dirty="0" smtClean="0"/>
              <a:t> і </a:t>
            </a:r>
            <a:r>
              <a:rPr lang="ru-RU" dirty="0" err="1" smtClean="0"/>
              <a:t>починає</a:t>
            </a:r>
            <a:r>
              <a:rPr lang="ru-RU" dirty="0" smtClean="0"/>
              <a:t> «</a:t>
            </a:r>
            <a:r>
              <a:rPr lang="ru-RU" dirty="0" err="1" smtClean="0"/>
              <a:t>вимагати</a:t>
            </a:r>
            <a:r>
              <a:rPr lang="ru-RU" dirty="0" smtClean="0"/>
              <a:t>»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знайшов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і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якісь</a:t>
            </a:r>
            <a:r>
              <a:rPr lang="ru-RU" dirty="0" smtClean="0"/>
              <a:t> кроки для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Друга </a:t>
            </a:r>
            <a:r>
              <a:rPr lang="ru-RU" dirty="0" err="1" smtClean="0"/>
              <a:t>стадія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потреба «</a:t>
            </a:r>
            <a:r>
              <a:rPr lang="ru-RU" dirty="0" err="1" smtClean="0"/>
              <a:t>помічена</a:t>
            </a:r>
            <a:r>
              <a:rPr lang="ru-RU" dirty="0" smtClean="0"/>
              <a:t>» </a:t>
            </a:r>
            <a:r>
              <a:rPr lang="ru-RU" dirty="0" err="1" smtClean="0"/>
              <a:t>людиною</a:t>
            </a:r>
            <a:r>
              <a:rPr lang="ru-RU" dirty="0" smtClean="0"/>
              <a:t> (а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і не </a:t>
            </a:r>
            <a:r>
              <a:rPr lang="ru-RU" dirty="0" err="1" smtClean="0"/>
              <a:t>помітити</a:t>
            </a:r>
            <a:r>
              <a:rPr lang="ru-RU" dirty="0" smtClean="0"/>
              <a:t>),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(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придушення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err="1" smtClean="0"/>
              <a:t>Третя</a:t>
            </a:r>
            <a:r>
              <a:rPr lang="ru-RU" dirty="0" smtClean="0"/>
              <a:t> </a:t>
            </a:r>
            <a:r>
              <a:rPr lang="ru-RU" dirty="0" err="1" smtClean="0"/>
              <a:t>стадія</a:t>
            </a:r>
            <a:r>
              <a:rPr lang="ru-RU" dirty="0" smtClean="0"/>
              <a:t>. Людина </a:t>
            </a:r>
            <a:r>
              <a:rPr lang="ru-RU" dirty="0" err="1" smtClean="0"/>
              <a:t>визначає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задовольнить</a:t>
            </a:r>
            <a:r>
              <a:rPr lang="ru-RU" dirty="0" smtClean="0"/>
              <a:t> потребу,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і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отримане</a:t>
            </a:r>
            <a:r>
              <a:rPr lang="ru-RU" dirty="0" smtClean="0"/>
              <a:t> </a:t>
            </a:r>
            <a:r>
              <a:rPr lang="ru-RU" dirty="0" err="1" smtClean="0"/>
              <a:t>наявну</a:t>
            </a:r>
            <a:r>
              <a:rPr lang="ru-RU" dirty="0" smtClean="0"/>
              <a:t> потребу </a:t>
            </a:r>
            <a:r>
              <a:rPr lang="ru-RU" dirty="0" err="1" smtClean="0"/>
              <a:t>задовольнить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Четверта</a:t>
            </a:r>
            <a:r>
              <a:rPr lang="ru-RU" dirty="0" smtClean="0"/>
              <a:t> </a:t>
            </a:r>
            <a:r>
              <a:rPr lang="ru-RU" dirty="0" err="1" smtClean="0"/>
              <a:t>стадія</a:t>
            </a:r>
            <a:r>
              <a:rPr lang="ru-RU" dirty="0" smtClean="0"/>
              <a:t>. Людина </a:t>
            </a:r>
            <a:r>
              <a:rPr lang="ru-RU" dirty="0" err="1" smtClean="0"/>
              <a:t>витрачає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,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. На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 мети (</a:t>
            </a:r>
            <a:r>
              <a:rPr lang="ru-RU" dirty="0" err="1" smtClean="0"/>
              <a:t>стадія</a:t>
            </a:r>
            <a:r>
              <a:rPr lang="ru-RU" dirty="0" smtClean="0"/>
              <a:t> 3)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змінитися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П’ята</a:t>
            </a:r>
            <a:r>
              <a:rPr lang="ru-RU" dirty="0" smtClean="0"/>
              <a:t> </a:t>
            </a:r>
            <a:r>
              <a:rPr lang="ru-RU" dirty="0" err="1" smtClean="0"/>
              <a:t>стадія</a:t>
            </a:r>
            <a:r>
              <a:rPr lang="ru-RU" dirty="0" smtClean="0"/>
              <a:t>. Людина </a:t>
            </a:r>
            <a:r>
              <a:rPr lang="ru-RU" dirty="0" err="1" smtClean="0"/>
              <a:t>отримує</a:t>
            </a:r>
            <a:r>
              <a:rPr lang="ru-RU" dirty="0" smtClean="0"/>
              <a:t> результат. </a:t>
            </a:r>
            <a:r>
              <a:rPr lang="ru-RU" dirty="0" err="1" smtClean="0"/>
              <a:t>З’ясовується</a:t>
            </a:r>
            <a:r>
              <a:rPr lang="ru-RU" dirty="0" smtClean="0"/>
              <a:t>,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дало </a:t>
            </a:r>
            <a:r>
              <a:rPr lang="ru-RU" dirty="0" err="1" smtClean="0"/>
              <a:t>бажаний</a:t>
            </a:r>
            <a:r>
              <a:rPr lang="ru-RU" dirty="0" smtClean="0"/>
              <a:t> результат. Потреба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зникнути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зберегтися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посилитися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результат </a:t>
            </a:r>
            <a:r>
              <a:rPr lang="ru-RU" dirty="0" err="1" smtClean="0"/>
              <a:t>задовільний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припиняє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до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потреб.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продовжує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і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по </a:t>
            </a:r>
            <a:r>
              <a:rPr lang="ru-RU" dirty="0" err="1" smtClean="0"/>
              <a:t>усуненню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потреб.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09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47799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мотивація</a:t>
            </a:r>
            <a:r>
              <a:rPr lang="ru-RU" dirty="0"/>
              <a:t> в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значеннях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• як систему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(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інтереси</a:t>
            </a:r>
            <a:r>
              <a:rPr lang="ru-RU" dirty="0"/>
              <a:t>, потреби, </a:t>
            </a:r>
            <a:r>
              <a:rPr lang="ru-RU" dirty="0" err="1"/>
              <a:t>мотиви</a:t>
            </a:r>
            <a:r>
              <a:rPr lang="ru-RU" dirty="0"/>
              <a:t>, </a:t>
            </a:r>
            <a:r>
              <a:rPr lang="ru-RU" dirty="0" err="1"/>
              <a:t>наміри</a:t>
            </a:r>
            <a:r>
              <a:rPr lang="ru-RU" dirty="0"/>
              <a:t>);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як характеристику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поведінкову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309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три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мотивів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1) </a:t>
            </a:r>
            <a:r>
              <a:rPr lang="ru-RU" dirty="0" err="1" smtClean="0"/>
              <a:t>прості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потяги, </a:t>
            </a:r>
            <a:r>
              <a:rPr lang="ru-RU" dirty="0" err="1" smtClean="0"/>
              <a:t>бажання</a:t>
            </a:r>
            <a:r>
              <a:rPr lang="ru-RU" dirty="0" smtClean="0"/>
              <a:t>, </a:t>
            </a:r>
            <a:r>
              <a:rPr lang="ru-RU" dirty="0" err="1" smtClean="0"/>
              <a:t>хотіння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складні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, </a:t>
            </a:r>
            <a:r>
              <a:rPr lang="ru-RU" dirty="0" err="1" smtClean="0"/>
              <a:t>схильності</a:t>
            </a:r>
            <a:r>
              <a:rPr lang="ru-RU" dirty="0" smtClean="0"/>
              <a:t>, </a:t>
            </a:r>
            <a:r>
              <a:rPr lang="ru-RU" dirty="0" err="1" smtClean="0"/>
              <a:t>ідеали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випадкові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, </a:t>
            </a:r>
            <a:r>
              <a:rPr lang="ru-RU" dirty="0" err="1" smtClean="0"/>
              <a:t>звички</a:t>
            </a:r>
            <a:r>
              <a:rPr lang="ru-RU" dirty="0" smtClean="0"/>
              <a:t> й </a:t>
            </a:r>
            <a:r>
              <a:rPr lang="ru-RU" dirty="0" err="1" smtClean="0"/>
              <a:t>афекти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78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Мотиваційна</a:t>
            </a:r>
            <a:r>
              <a:rPr lang="ru-RU" dirty="0" smtClean="0"/>
              <a:t> сфера є </a:t>
            </a:r>
            <a:r>
              <a:rPr lang="ru-RU" dirty="0" err="1" smtClean="0"/>
              <a:t>складним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.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за </a:t>
            </a:r>
            <a:r>
              <a:rPr lang="ru-RU" dirty="0" err="1" smtClean="0"/>
              <a:t>змістом</a:t>
            </a:r>
            <a:r>
              <a:rPr lang="ru-RU" dirty="0" smtClean="0"/>
              <a:t>, але й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усвідомленості</a:t>
            </a:r>
            <a:r>
              <a:rPr lang="ru-RU" dirty="0" smtClean="0"/>
              <a:t>, стійкості.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05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до курсу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060848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	Бандура </a:t>
            </a:r>
            <a:r>
              <a:rPr lang="ru-RU" dirty="0" err="1" smtClean="0"/>
              <a:t>А.В.Теорія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научіння</a:t>
            </a:r>
            <a:r>
              <a:rPr lang="ru-RU" dirty="0" smtClean="0"/>
              <a:t>. –СПб.: </a:t>
            </a:r>
            <a:r>
              <a:rPr lang="ru-RU" dirty="0" err="1" smtClean="0"/>
              <a:t>Євразія</a:t>
            </a:r>
            <a:r>
              <a:rPr lang="ru-RU" dirty="0" smtClean="0"/>
              <a:t>, 2020 –320с.</a:t>
            </a:r>
          </a:p>
          <a:p>
            <a:r>
              <a:rPr lang="ru-RU" dirty="0" smtClean="0"/>
              <a:t>2.	</a:t>
            </a:r>
            <a:r>
              <a:rPr lang="ru-RU" dirty="0" err="1" smtClean="0"/>
              <a:t>Гордєєва</a:t>
            </a:r>
            <a:r>
              <a:rPr lang="ru-RU" dirty="0" smtClean="0"/>
              <a:t> </a:t>
            </a:r>
            <a:r>
              <a:rPr lang="ru-RU" dirty="0" err="1" smtClean="0"/>
              <a:t>Т.О.Психологія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. –К.: </a:t>
            </a:r>
            <a:r>
              <a:rPr lang="ru-RU" dirty="0" err="1" smtClean="0"/>
              <a:t>Знання</a:t>
            </a:r>
            <a:r>
              <a:rPr lang="ru-RU" dirty="0" smtClean="0"/>
              <a:t>, 2015. –336</a:t>
            </a:r>
          </a:p>
          <a:p>
            <a:r>
              <a:rPr lang="ru-RU" dirty="0" smtClean="0"/>
              <a:t>3.	Дмитренко А.К. </a:t>
            </a:r>
            <a:r>
              <a:rPr lang="ru-RU" dirty="0" err="1" smtClean="0"/>
              <a:t>Мотиваційні</a:t>
            </a:r>
            <a:r>
              <a:rPr lang="ru-RU" dirty="0" smtClean="0"/>
              <a:t> та </a:t>
            </a:r>
            <a:r>
              <a:rPr lang="ru-RU" dirty="0" err="1" smtClean="0"/>
              <a:t>світоглядні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психолога // Практична </a:t>
            </a:r>
            <a:r>
              <a:rPr lang="ru-RU" dirty="0" err="1" smtClean="0"/>
              <a:t>психологія</a:t>
            </a:r>
            <a:r>
              <a:rPr lang="ru-RU" dirty="0" smtClean="0"/>
              <a:t> та </a:t>
            </a:r>
            <a:r>
              <a:rPr lang="ru-RU" dirty="0" err="1" smtClean="0"/>
              <a:t>соціальна</a:t>
            </a:r>
            <a:r>
              <a:rPr lang="ru-RU" dirty="0" smtClean="0"/>
              <a:t> робота. - 2002. -№4.-с. 31-33.</a:t>
            </a:r>
          </a:p>
          <a:p>
            <a:r>
              <a:rPr lang="ru-RU" dirty="0" smtClean="0"/>
              <a:t>4.	</a:t>
            </a:r>
            <a:r>
              <a:rPr lang="ru-RU" dirty="0" err="1" smtClean="0"/>
              <a:t>Занюк</a:t>
            </a:r>
            <a:r>
              <a:rPr lang="ru-RU" dirty="0" smtClean="0"/>
              <a:t> С.С.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та </a:t>
            </a:r>
            <a:r>
              <a:rPr lang="ru-RU" dirty="0" err="1" smtClean="0"/>
              <a:t>емоцій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 для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гуманіт</a:t>
            </a:r>
            <a:r>
              <a:rPr lang="ru-RU" dirty="0" smtClean="0"/>
              <a:t>. </a:t>
            </a:r>
            <a:r>
              <a:rPr lang="ru-RU" dirty="0" err="1" smtClean="0"/>
              <a:t>факультетів</a:t>
            </a:r>
            <a:r>
              <a:rPr lang="ru-RU" dirty="0" smtClean="0"/>
              <a:t> ВНЗ. - </a:t>
            </a:r>
            <a:r>
              <a:rPr lang="ru-RU" dirty="0" err="1" smtClean="0"/>
              <a:t>Луцьк</a:t>
            </a:r>
            <a:r>
              <a:rPr lang="ru-RU" dirty="0" smtClean="0"/>
              <a:t>: Ред.-вид. </a:t>
            </a:r>
            <a:r>
              <a:rPr lang="ru-RU" dirty="0" err="1" smtClean="0"/>
              <a:t>відд</a:t>
            </a:r>
            <a:r>
              <a:rPr lang="ru-RU" dirty="0" smtClean="0"/>
              <a:t>. Волин. </a:t>
            </a:r>
            <a:r>
              <a:rPr lang="ru-RU" dirty="0" err="1" smtClean="0"/>
              <a:t>держ</a:t>
            </a:r>
            <a:r>
              <a:rPr lang="ru-RU" dirty="0" smtClean="0"/>
              <a:t>. ун-ту </a:t>
            </a:r>
            <a:r>
              <a:rPr lang="ru-RU" dirty="0" err="1" smtClean="0"/>
              <a:t>їм</a:t>
            </a:r>
            <a:r>
              <a:rPr lang="ru-RU" dirty="0" smtClean="0"/>
              <a:t>.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, 2007.- 180с.</a:t>
            </a:r>
          </a:p>
          <a:p>
            <a:r>
              <a:rPr lang="ru-RU" dirty="0" smtClean="0"/>
              <a:t>5.	 </a:t>
            </a:r>
            <a:r>
              <a:rPr lang="ru-RU" dirty="0" err="1" smtClean="0"/>
              <a:t>Занюк</a:t>
            </a:r>
            <a:r>
              <a:rPr lang="ru-RU" dirty="0" smtClean="0"/>
              <a:t> С.С.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. - К.: </a:t>
            </a:r>
            <a:r>
              <a:rPr lang="ru-RU" dirty="0" err="1" smtClean="0"/>
              <a:t>Либідь</a:t>
            </a:r>
            <a:r>
              <a:rPr lang="ru-RU" dirty="0" smtClean="0"/>
              <a:t>, 2012. - 304с.</a:t>
            </a:r>
          </a:p>
          <a:p>
            <a:r>
              <a:rPr lang="ru-RU" dirty="0" smtClean="0"/>
              <a:t>6.	</a:t>
            </a:r>
            <a:r>
              <a:rPr lang="ru-RU" dirty="0" err="1" smtClean="0"/>
              <a:t>Хекхаузен</a:t>
            </a:r>
            <a:r>
              <a:rPr lang="ru-RU" dirty="0" smtClean="0"/>
              <a:t> Х., </a:t>
            </a:r>
            <a:r>
              <a:rPr lang="ru-RU" dirty="0" err="1" smtClean="0"/>
              <a:t>Мотивація</a:t>
            </a:r>
            <a:r>
              <a:rPr lang="ru-RU" dirty="0" smtClean="0"/>
              <a:t> і </a:t>
            </a:r>
            <a:r>
              <a:rPr lang="ru-RU" dirty="0" err="1" smtClean="0"/>
              <a:t>діяльність</a:t>
            </a:r>
            <a:r>
              <a:rPr lang="ru-RU" dirty="0" smtClean="0"/>
              <a:t>, 2-е </a:t>
            </a:r>
            <a:r>
              <a:rPr lang="ru-RU" dirty="0" err="1" smtClean="0"/>
              <a:t>видання</a:t>
            </a:r>
            <a:r>
              <a:rPr lang="ru-RU" dirty="0" smtClean="0"/>
              <a:t>, </a:t>
            </a:r>
            <a:r>
              <a:rPr lang="ru-RU" dirty="0" err="1" smtClean="0"/>
              <a:t>Луганськ</a:t>
            </a:r>
            <a:r>
              <a:rPr lang="ru-RU" dirty="0" smtClean="0"/>
              <a:t> "</a:t>
            </a:r>
            <a:r>
              <a:rPr lang="ru-RU" dirty="0" err="1" smtClean="0"/>
              <a:t>Знання</a:t>
            </a:r>
            <a:r>
              <a:rPr lang="ru-RU" dirty="0" smtClean="0"/>
              <a:t>" 2003. –112с.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021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</TotalTime>
  <Words>332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ТЕМА: ПОНЯТТЯ «МОТИВ» ТА «МОТИВАЦІЯ» навчальна дисципліна» Проблеми мотивації поведінки та діяльності людини» </vt:lpstr>
      <vt:lpstr>Порівняння термінів</vt:lpstr>
      <vt:lpstr>Презентация PowerPoint</vt:lpstr>
      <vt:lpstr>Поняття мотивація в психології використовують у двох значеннях:</vt:lpstr>
      <vt:lpstr>Презентация PowerPoint</vt:lpstr>
      <vt:lpstr>Презентация PowerPoint</vt:lpstr>
      <vt:lpstr>Література до курсу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ПОНЯТТЯ «МОТИВ» ТА «МОТИВАЦІЯ» навчальна дисципліна» Проблеми мотивації поведінки та діяльності людини»</dc:title>
  <dc:creator>Пользователь</dc:creator>
  <cp:lastModifiedBy>Пользователь</cp:lastModifiedBy>
  <cp:revision>2</cp:revision>
  <dcterms:created xsi:type="dcterms:W3CDTF">2023-09-26T03:40:41Z</dcterms:created>
  <dcterms:modified xsi:type="dcterms:W3CDTF">2023-09-26T03:52:35Z</dcterms:modified>
</cp:coreProperties>
</file>