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635" r:id="rId3"/>
    <p:sldId id="1649" r:id="rId4"/>
    <p:sldId id="1656" r:id="rId5"/>
    <p:sldId id="1657" r:id="rId6"/>
    <p:sldId id="1651" r:id="rId7"/>
    <p:sldId id="1650" r:id="rId8"/>
    <p:sldId id="1652" r:id="rId9"/>
    <p:sldId id="1653" r:id="rId10"/>
    <p:sldId id="1658" r:id="rId11"/>
    <p:sldId id="1659" r:id="rId12"/>
    <p:sldId id="1654" r:id="rId13"/>
    <p:sldId id="1664" r:id="rId14"/>
    <p:sldId id="1665" r:id="rId15"/>
    <p:sldId id="1660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100" i="1" noProof="0" dirty="0"/>
            <a:t>редагувати текст;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1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1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100" i="1" noProof="0" dirty="0"/>
            <a:t>здійснювати пошук по словах або фразах;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1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1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100" i="1" noProof="0" dirty="0">
              <a:solidFill>
                <a:srgbClr val="002060"/>
              </a:solidFill>
            </a:rPr>
            <a:t>зберігати його в компактнішій формі;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1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10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100" i="1" noProof="0" dirty="0"/>
            <a:t>демонструвати або роздруковувати матеріал, не втрачаючи якості;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10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100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100" i="1" noProof="0" dirty="0"/>
            <a:t>аналізувати інформацію;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10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100" i="1"/>
        </a:p>
      </dgm:t>
    </dgm:pt>
    <dgm:pt modelId="{E29BF3B8-B2B1-4305-A0C4-6C203A46E7F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100" i="1" noProof="0" dirty="0"/>
            <a:t>застосовувати до тексту електронний переклад, форматування або перетворення в мовлення.</a:t>
          </a:r>
        </a:p>
      </dgm:t>
    </dgm:pt>
    <dgm:pt modelId="{74702223-E8FB-47AC-8036-57C12647B521}" type="parTrans" cxnId="{4C6C8C84-24E7-491F-908A-BFD4A72DB596}">
      <dgm:prSet/>
      <dgm:spPr/>
      <dgm:t>
        <a:bodyPr/>
        <a:lstStyle/>
        <a:p>
          <a:endParaRPr lang="uk-UA" sz="2100"/>
        </a:p>
      </dgm:t>
    </dgm:pt>
    <dgm:pt modelId="{C2D9835A-5CBA-4B0D-9193-C82E8AFEB6DB}" type="sibTrans" cxnId="{4C6C8C84-24E7-491F-908A-BFD4A72DB596}">
      <dgm:prSet/>
      <dgm:spPr/>
      <dgm:t>
        <a:bodyPr/>
        <a:lstStyle/>
        <a:p>
          <a:endParaRPr lang="uk-UA" sz="210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21700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 custScaleY="121700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 custScaleY="121700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 custScaleY="121700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 custScaleY="121700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2C32C0B2-3292-46E9-8E5E-2087E4B3110A}" type="pres">
      <dgm:prSet presAssocID="{E29BF3B8-B2B1-4305-A0C4-6C203A46E7F2}" presName="text_6" presStyleLbl="node1" presStyleIdx="5" presStyleCnt="6" custScaleY="121700">
        <dgm:presLayoutVars>
          <dgm:bulletEnabled val="1"/>
        </dgm:presLayoutVars>
      </dgm:prSet>
      <dgm:spPr/>
    </dgm:pt>
    <dgm:pt modelId="{9B6B9719-CB44-45F2-AB8F-563EDBB68F0A}" type="pres">
      <dgm:prSet presAssocID="{E29BF3B8-B2B1-4305-A0C4-6C203A46E7F2}" presName="accent_6" presStyleCnt="0"/>
      <dgm:spPr/>
    </dgm:pt>
    <dgm:pt modelId="{F018A0AF-674D-49D1-A47B-E21DA5EAE958}" type="pres">
      <dgm:prSet presAssocID="{E29BF3B8-B2B1-4305-A0C4-6C203A46E7F2}" presName="accentRepeatNode" presStyleLbl="solidFgAcc1" presStyleIdx="5" presStyleCnt="6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61D41E21-1793-4F96-BFD1-4F58CA6EEE75}" type="presOf" srcId="{E29BF3B8-B2B1-4305-A0C4-6C203A46E7F2}" destId="{2C32C0B2-3292-46E9-8E5E-2087E4B3110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4C6C8C84-24E7-491F-908A-BFD4A72DB596}" srcId="{BD77BD33-EC30-46AC-BD24-401E734F8176}" destId="{E29BF3B8-B2B1-4305-A0C4-6C203A46E7F2}" srcOrd="5" destOrd="0" parTransId="{74702223-E8FB-47AC-8036-57C12647B521}" sibTransId="{C2D9835A-5CBA-4B0D-9193-C82E8AFEB6DB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91F48308-0F48-40F5-80DD-07C8023A4CB2}" type="presParOf" srcId="{0B7B7FCB-7340-4C8C-9CEC-44D83247E09F}" destId="{2C32C0B2-3292-46E9-8E5E-2087E4B3110A}" srcOrd="11" destOrd="0" presId="urn:microsoft.com/office/officeart/2008/layout/VerticalCurvedList"/>
    <dgm:cxn modelId="{5DD0CA8D-2B55-4D88-B8AF-BDD6FC445956}" type="presParOf" srcId="{0B7B7FCB-7340-4C8C-9CEC-44D83247E09F}" destId="{9B6B9719-CB44-45F2-AB8F-563EDBB68F0A}" srcOrd="12" destOrd="0" presId="urn:microsoft.com/office/officeart/2008/layout/VerticalCurvedList"/>
    <dgm:cxn modelId="{C1B0D569-3101-490C-B932-775578C36C70}" type="presParOf" srcId="{9B6B9719-CB44-45F2-AB8F-563EDBB68F0A}" destId="{F018A0AF-674D-49D1-A47B-E21DA5EAE9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Сканування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Розпізнавання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Збереження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розмір області сканування</a:t>
          </a:r>
          <a:r>
            <a:rPr lang="uk-UA" i="1" dirty="0"/>
            <a:t>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i="1" dirty="0" err="1"/>
            <a:t>роздільна</a:t>
          </a:r>
          <a:r>
            <a:rPr lang="ru-RU" b="1" i="1" dirty="0"/>
            <a:t> </a:t>
          </a:r>
          <a:r>
            <a:rPr lang="ru-RU" b="1" i="1" dirty="0" err="1"/>
            <a:t>здатність</a:t>
          </a:r>
          <a:r>
            <a:rPr lang="ru-RU" b="1" i="1" dirty="0"/>
            <a:t> </a:t>
          </a:r>
          <a:r>
            <a:rPr lang="ru-RU" i="1" dirty="0"/>
            <a:t>(</a:t>
          </a:r>
          <a:r>
            <a:rPr lang="ru-RU" i="1" dirty="0" err="1"/>
            <a:t>від</a:t>
          </a:r>
          <a:r>
            <a:rPr lang="ru-RU" i="1" dirty="0"/>
            <a:t> 600 до </a:t>
          </a:r>
          <a:r>
            <a:rPr lang="ru-RU" i="1" dirty="0" err="1"/>
            <a:t>більш</a:t>
          </a:r>
          <a:r>
            <a:rPr lang="ru-RU" i="1" dirty="0"/>
            <a:t> </a:t>
          </a:r>
          <a:r>
            <a:rPr lang="ru-RU" i="1" dirty="0" err="1"/>
            <a:t>ніж</a:t>
          </a:r>
          <a:r>
            <a:rPr lang="ru-RU" i="1" dirty="0"/>
            <a:t> 6400 </a:t>
          </a:r>
          <a:r>
            <a:rPr lang="ru-RU" i="1" dirty="0" err="1"/>
            <a:t>точок</a:t>
          </a:r>
          <a:r>
            <a:rPr lang="ru-RU" i="1" dirty="0"/>
            <a:t> на дюйм);</a:t>
          </a:r>
          <a:endParaRPr lang="uk-UA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швидкість сканування </a:t>
          </a:r>
          <a:r>
            <a:rPr lang="uk-UA" i="1" dirty="0">
              <a:solidFill>
                <a:srgbClr val="002060"/>
              </a:solidFill>
            </a:rPr>
            <a:t>(5-20 с).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33616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33616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 custScaleY="133616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143975" y="-787967"/>
          <a:ext cx="6125748" cy="6125748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66187" y="187621"/>
          <a:ext cx="7237843" cy="5829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021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noProof="0" dirty="0"/>
            <a:t>редагувати текст;</a:t>
          </a:r>
        </a:p>
      </dsp:txBody>
      <dsp:txXfrm>
        <a:off x="366187" y="187621"/>
        <a:ext cx="7237843" cy="582948"/>
      </dsp:txXfrm>
    </dsp:sp>
    <dsp:sp modelId="{27878C57-BBF6-4C22-88FA-1C3D4933722D}">
      <dsp:nvSpPr>
        <dsp:cNvPr id="0" name=""/>
        <dsp:cNvSpPr/>
      </dsp:nvSpPr>
      <dsp:spPr>
        <a:xfrm>
          <a:off x="66810" y="179717"/>
          <a:ext cx="598755" cy="598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0201" y="906036"/>
          <a:ext cx="6843829" cy="58294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021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noProof="0" dirty="0"/>
            <a:t>здійснювати пошук по словах або фразах;</a:t>
          </a:r>
        </a:p>
      </dsp:txBody>
      <dsp:txXfrm>
        <a:off x="760201" y="906036"/>
        <a:ext cx="6843829" cy="582948"/>
      </dsp:txXfrm>
    </dsp:sp>
    <dsp:sp modelId="{E63EBB38-5984-4F74-98F1-254621592311}">
      <dsp:nvSpPr>
        <dsp:cNvPr id="0" name=""/>
        <dsp:cNvSpPr/>
      </dsp:nvSpPr>
      <dsp:spPr>
        <a:xfrm>
          <a:off x="460824" y="898133"/>
          <a:ext cx="598755" cy="598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40374" y="1624452"/>
          <a:ext cx="6663657" cy="5829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021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noProof="0" dirty="0">
              <a:solidFill>
                <a:srgbClr val="002060"/>
              </a:solidFill>
            </a:rPr>
            <a:t>зберігати його в компактнішій формі;</a:t>
          </a:r>
        </a:p>
      </dsp:txBody>
      <dsp:txXfrm>
        <a:off x="940374" y="1624452"/>
        <a:ext cx="6663657" cy="582948"/>
      </dsp:txXfrm>
    </dsp:sp>
    <dsp:sp modelId="{D13D7DA6-9D1E-4150-A6AE-C6ABC36166D5}">
      <dsp:nvSpPr>
        <dsp:cNvPr id="0" name=""/>
        <dsp:cNvSpPr/>
      </dsp:nvSpPr>
      <dsp:spPr>
        <a:xfrm>
          <a:off x="640996" y="1616548"/>
          <a:ext cx="598755" cy="598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40374" y="2342412"/>
          <a:ext cx="6663657" cy="5829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021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noProof="0" dirty="0"/>
            <a:t>демонструвати або роздруковувати матеріал, не втрачаючи якості;</a:t>
          </a:r>
        </a:p>
      </dsp:txBody>
      <dsp:txXfrm>
        <a:off x="940374" y="2342412"/>
        <a:ext cx="6663657" cy="582948"/>
      </dsp:txXfrm>
    </dsp:sp>
    <dsp:sp modelId="{AA2029A9-878F-42BF-A694-5944B1AD983E}">
      <dsp:nvSpPr>
        <dsp:cNvPr id="0" name=""/>
        <dsp:cNvSpPr/>
      </dsp:nvSpPr>
      <dsp:spPr>
        <a:xfrm>
          <a:off x="640996" y="2334509"/>
          <a:ext cx="598755" cy="598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760201" y="3060828"/>
          <a:ext cx="6843829" cy="582948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021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noProof="0" dirty="0"/>
            <a:t>аналізувати інформацію;</a:t>
          </a:r>
        </a:p>
      </dsp:txBody>
      <dsp:txXfrm>
        <a:off x="760201" y="3060828"/>
        <a:ext cx="6843829" cy="582948"/>
      </dsp:txXfrm>
    </dsp:sp>
    <dsp:sp modelId="{0589A8B4-BF53-4D85-9C3C-5A5EA39FC1AC}">
      <dsp:nvSpPr>
        <dsp:cNvPr id="0" name=""/>
        <dsp:cNvSpPr/>
      </dsp:nvSpPr>
      <dsp:spPr>
        <a:xfrm>
          <a:off x="460824" y="3052924"/>
          <a:ext cx="598755" cy="598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2C0B2-3292-46E9-8E5E-2087E4B3110A}">
      <dsp:nvSpPr>
        <dsp:cNvPr id="0" name=""/>
        <dsp:cNvSpPr/>
      </dsp:nvSpPr>
      <dsp:spPr>
        <a:xfrm>
          <a:off x="366187" y="3779243"/>
          <a:ext cx="7237843" cy="582948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021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noProof="0" dirty="0"/>
            <a:t>застосовувати до тексту електронний переклад, форматування або перетворення в мовлення.</a:t>
          </a:r>
        </a:p>
      </dsp:txBody>
      <dsp:txXfrm>
        <a:off x="366187" y="3779243"/>
        <a:ext cx="7237843" cy="582948"/>
      </dsp:txXfrm>
    </dsp:sp>
    <dsp:sp modelId="{F018A0AF-674D-49D1-A47B-E21DA5EAE958}">
      <dsp:nvSpPr>
        <dsp:cNvPr id="0" name=""/>
        <dsp:cNvSpPr/>
      </dsp:nvSpPr>
      <dsp:spPr>
        <a:xfrm>
          <a:off x="66810" y="3771339"/>
          <a:ext cx="598755" cy="598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5377370" cy="1368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i="1" kern="1200" dirty="0">
              <a:solidFill>
                <a:srgbClr val="002060"/>
              </a:solidFill>
            </a:rPr>
            <a:t>Сканування</a:t>
          </a:r>
        </a:p>
      </dsp:txBody>
      <dsp:txXfrm>
        <a:off x="0" y="0"/>
        <a:ext cx="3981067" cy="1368253"/>
      </dsp:txXfrm>
    </dsp:sp>
    <dsp:sp modelId="{BD948475-3A72-4282-A7E2-E1FA6E7405A3}">
      <dsp:nvSpPr>
        <dsp:cNvPr id="0" name=""/>
        <dsp:cNvSpPr/>
      </dsp:nvSpPr>
      <dsp:spPr>
        <a:xfrm>
          <a:off x="474473" y="1596295"/>
          <a:ext cx="5377370" cy="13682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i="1" kern="1200" dirty="0"/>
            <a:t>Розпізнавання</a:t>
          </a:r>
        </a:p>
      </dsp:txBody>
      <dsp:txXfrm>
        <a:off x="474473" y="1596295"/>
        <a:ext cx="4013531" cy="1368253"/>
      </dsp:txXfrm>
    </dsp:sp>
    <dsp:sp modelId="{1145D2C8-A92A-4865-87E9-A87784D21A56}">
      <dsp:nvSpPr>
        <dsp:cNvPr id="0" name=""/>
        <dsp:cNvSpPr/>
      </dsp:nvSpPr>
      <dsp:spPr>
        <a:xfrm>
          <a:off x="948947" y="3192591"/>
          <a:ext cx="5377370" cy="1368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i="1" kern="1200" noProof="0" dirty="0"/>
            <a:t>Збереження</a:t>
          </a:r>
        </a:p>
      </dsp:txBody>
      <dsp:txXfrm>
        <a:off x="948947" y="3192591"/>
        <a:ext cx="4013531" cy="1368253"/>
      </dsp:txXfrm>
    </dsp:sp>
    <dsp:sp modelId="{DDE98724-F0BF-42B0-9DD4-2E7B480097DD}">
      <dsp:nvSpPr>
        <dsp:cNvPr id="0" name=""/>
        <dsp:cNvSpPr/>
      </dsp:nvSpPr>
      <dsp:spPr>
        <a:xfrm>
          <a:off x="4488005" y="1037592"/>
          <a:ext cx="889364" cy="889364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b="1" i="1" kern="1200"/>
        </a:p>
      </dsp:txBody>
      <dsp:txXfrm>
        <a:off x="4488005" y="1037592"/>
        <a:ext cx="889364" cy="889364"/>
      </dsp:txXfrm>
    </dsp:sp>
    <dsp:sp modelId="{35679B1A-FF17-4F85-9F41-FE26B7B9FE9C}">
      <dsp:nvSpPr>
        <dsp:cNvPr id="0" name=""/>
        <dsp:cNvSpPr/>
      </dsp:nvSpPr>
      <dsp:spPr>
        <a:xfrm>
          <a:off x="4962479" y="2624766"/>
          <a:ext cx="889364" cy="889364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b="1" i="1" kern="1200"/>
        </a:p>
      </dsp:txBody>
      <dsp:txXfrm>
        <a:off x="4962479" y="2624766"/>
        <a:ext cx="889364" cy="889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066298" y="-776158"/>
          <a:ext cx="6033473" cy="6033473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622049" y="297477"/>
          <a:ext cx="7434888" cy="1197508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38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/>
            <a:t>розмір області сканування</a:t>
          </a:r>
          <a:r>
            <a:rPr lang="uk-UA" sz="2800" i="1" kern="1200" dirty="0"/>
            <a:t>;</a:t>
          </a:r>
        </a:p>
      </dsp:txBody>
      <dsp:txXfrm>
        <a:off x="622049" y="297477"/>
        <a:ext cx="7434888" cy="1197508"/>
      </dsp:txXfrm>
    </dsp:sp>
    <dsp:sp modelId="{27878C57-BBF6-4C22-88FA-1C3D4933722D}">
      <dsp:nvSpPr>
        <dsp:cNvPr id="0" name=""/>
        <dsp:cNvSpPr/>
      </dsp:nvSpPr>
      <dsp:spPr>
        <a:xfrm>
          <a:off x="61904" y="336086"/>
          <a:ext cx="1120289" cy="1120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47829" y="1641823"/>
          <a:ext cx="7109108" cy="119750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38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 err="1"/>
            <a:t>роздільна</a:t>
          </a:r>
          <a:r>
            <a:rPr lang="ru-RU" sz="2800" b="1" i="1" kern="1200" dirty="0"/>
            <a:t> </a:t>
          </a:r>
          <a:r>
            <a:rPr lang="ru-RU" sz="2800" b="1" i="1" kern="1200" dirty="0" err="1"/>
            <a:t>здатність</a:t>
          </a:r>
          <a:r>
            <a:rPr lang="ru-RU" sz="2800" b="1" i="1" kern="1200" dirty="0"/>
            <a:t> </a:t>
          </a:r>
          <a:r>
            <a:rPr lang="ru-RU" sz="2800" i="1" kern="1200" dirty="0"/>
            <a:t>(</a:t>
          </a:r>
          <a:r>
            <a:rPr lang="ru-RU" sz="2800" i="1" kern="1200" dirty="0" err="1"/>
            <a:t>від</a:t>
          </a:r>
          <a:r>
            <a:rPr lang="ru-RU" sz="2800" i="1" kern="1200" dirty="0"/>
            <a:t> 600 до </a:t>
          </a:r>
          <a:r>
            <a:rPr lang="ru-RU" sz="2800" i="1" kern="1200" dirty="0" err="1"/>
            <a:t>більш</a:t>
          </a:r>
          <a:r>
            <a:rPr lang="ru-RU" sz="2800" i="1" kern="1200" dirty="0"/>
            <a:t> </a:t>
          </a:r>
          <a:r>
            <a:rPr lang="ru-RU" sz="2800" i="1" kern="1200" dirty="0" err="1"/>
            <a:t>ніж</a:t>
          </a:r>
          <a:r>
            <a:rPr lang="ru-RU" sz="2800" i="1" kern="1200" dirty="0"/>
            <a:t> 6400 </a:t>
          </a:r>
          <a:r>
            <a:rPr lang="ru-RU" sz="2800" i="1" kern="1200" dirty="0" err="1"/>
            <a:t>точок</a:t>
          </a:r>
          <a:r>
            <a:rPr lang="ru-RU" sz="2800" i="1" kern="1200" dirty="0"/>
            <a:t> на дюйм);</a:t>
          </a:r>
          <a:endParaRPr lang="uk-UA" sz="2800" i="1" kern="1200" dirty="0"/>
        </a:p>
      </dsp:txBody>
      <dsp:txXfrm>
        <a:off x="947829" y="1641823"/>
        <a:ext cx="7109108" cy="1197508"/>
      </dsp:txXfrm>
    </dsp:sp>
    <dsp:sp modelId="{E63EBB38-5984-4F74-98F1-254621592311}">
      <dsp:nvSpPr>
        <dsp:cNvPr id="0" name=""/>
        <dsp:cNvSpPr/>
      </dsp:nvSpPr>
      <dsp:spPr>
        <a:xfrm>
          <a:off x="387684" y="1680433"/>
          <a:ext cx="1120289" cy="1120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22049" y="2986170"/>
          <a:ext cx="7434888" cy="11975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38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>
              <a:solidFill>
                <a:srgbClr val="002060"/>
              </a:solidFill>
            </a:rPr>
            <a:t>швидкість сканування </a:t>
          </a:r>
          <a:r>
            <a:rPr lang="uk-UA" sz="2800" i="1" kern="1200" dirty="0">
              <a:solidFill>
                <a:srgbClr val="002060"/>
              </a:solidFill>
            </a:rPr>
            <a:t>(5-20 с).</a:t>
          </a:r>
        </a:p>
      </dsp:txBody>
      <dsp:txXfrm>
        <a:off x="622049" y="2986170"/>
        <a:ext cx="7434888" cy="1197508"/>
      </dsp:txXfrm>
    </dsp:sp>
    <dsp:sp modelId="{D13D7DA6-9D1E-4150-A6AE-C6ABC36166D5}">
      <dsp:nvSpPr>
        <dsp:cNvPr id="0" name=""/>
        <dsp:cNvSpPr/>
      </dsp:nvSpPr>
      <dsp:spPr>
        <a:xfrm>
          <a:off x="61904" y="3024780"/>
          <a:ext cx="1120289" cy="1120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05.03.2023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4586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ОCR-технології  для розпізнавання паперових документів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47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document, refresh, reload icon">
            <a:extLst>
              <a:ext uri="{FF2B5EF4-FFF2-40B4-BE49-F238E27FC236}">
                <a16:creationId xmlns:a16="http://schemas.microsoft.com/office/drawing/2014/main" id="{F918B6B7-B05B-4F85-A92B-1053A30BE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3718" r="3822" b="3718"/>
          <a:stretch/>
        </p:blipFill>
        <p:spPr bwMode="auto">
          <a:xfrm>
            <a:off x="6387465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в’язане зображення">
            <a:extLst>
              <a:ext uri="{FF2B5EF4-FFF2-40B4-BE49-F238E27FC236}">
                <a16:creationId xmlns:a16="http://schemas.microsoft.com/office/drawing/2014/main" id="{DFB1698D-7DDC-4CEC-8F13-4A87CD636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44" y="3678938"/>
            <a:ext cx="2299832" cy="22998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DE1CF-2EF4-4A13-B786-DEE9E765777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Основними властивостями </a:t>
            </a:r>
            <a:r>
              <a:rPr lang="uk-UA" sz="2800" b="1" i="1" kern="0" dirty="0">
                <a:solidFill>
                  <a:srgbClr val="FFFF00"/>
                </a:solidFill>
              </a:rPr>
              <a:t>сканерів</a:t>
            </a:r>
            <a:r>
              <a:rPr lang="uk-UA" sz="2800" b="1" i="1" kern="0" dirty="0">
                <a:solidFill>
                  <a:srgbClr val="FFFFFF"/>
                </a:solidFill>
              </a:rPr>
              <a:t> є: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1A1686B-7858-47B0-BE62-58A0A23A3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873962"/>
              </p:ext>
            </p:extLst>
          </p:nvPr>
        </p:nvGraphicFramePr>
        <p:xfrm>
          <a:off x="3783985" y="1947669"/>
          <a:ext cx="8118713" cy="448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ttp://ecx.images-amazon.com/images/I/713HnVNFeFL._SL1500_.jpg">
            <a:extLst>
              <a:ext uri="{FF2B5EF4-FFF2-40B4-BE49-F238E27FC236}">
                <a16:creationId xmlns:a16="http://schemas.microsoft.com/office/drawing/2014/main" id="{15A9F652-DA3F-433E-BAAC-1FE8672D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3200" y1="19105" x2="85200" y2="19952"/>
                        <a14:foregroundMark x1="7400" y1="20435" x2="54067" y2="33253"/>
                        <a14:foregroundMark x1="54867" y1="33615" x2="90733" y2="25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916735"/>
            <a:ext cx="4543172" cy="250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Програмне забезпечення </a:t>
            </a:r>
            <a:r>
              <a:rPr lang="ru-RU" sz="2700" b="1" i="1" kern="0" dirty="0">
                <a:solidFill>
                  <a:schemeClr val="bg1"/>
                </a:solidFill>
              </a:rPr>
              <a:t>для </a:t>
            </a:r>
            <a:r>
              <a:rPr lang="uk-UA" sz="2700" b="1" i="1" kern="0" dirty="0">
                <a:solidFill>
                  <a:schemeClr val="bg1"/>
                </a:solidFill>
              </a:rPr>
              <a:t>розпізнавання документів: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81B7E1A-974F-4294-A17B-1629D2BDE412}"/>
              </a:ext>
            </a:extLst>
          </p:cNvPr>
          <p:cNvSpPr/>
          <p:nvPr/>
        </p:nvSpPr>
        <p:spPr>
          <a:xfrm>
            <a:off x="72007" y="1862206"/>
            <a:ext cx="3973050" cy="7905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>
                <a:solidFill>
                  <a:srgbClr val="FFFFFF"/>
                </a:solidFill>
              </a:rPr>
              <a:t>ABBYY FineReader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CB9AFB4-342A-46BA-A946-6C173861424A}"/>
              </a:ext>
            </a:extLst>
          </p:cNvPr>
          <p:cNvSpPr/>
          <p:nvPr/>
        </p:nvSpPr>
        <p:spPr>
          <a:xfrm>
            <a:off x="4110552" y="1862206"/>
            <a:ext cx="3973050" cy="7905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 err="1">
                <a:solidFill>
                  <a:srgbClr val="FFFFFF"/>
                </a:solidFill>
              </a:rPr>
              <a:t>Freemore</a:t>
            </a:r>
            <a:r>
              <a:rPr lang="en-AU" sz="2800" b="1" i="1" kern="0" dirty="0">
                <a:solidFill>
                  <a:srgbClr val="FFFFFF"/>
                </a:solidFill>
              </a:rPr>
              <a:t> OCR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15313B1-CBCE-432F-8468-1594A9AFBA2D}"/>
              </a:ext>
            </a:extLst>
          </p:cNvPr>
          <p:cNvSpPr/>
          <p:nvPr/>
        </p:nvSpPr>
        <p:spPr>
          <a:xfrm>
            <a:off x="8149100" y="1862206"/>
            <a:ext cx="3973050" cy="7905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kern="0" dirty="0" err="1">
                <a:solidFill>
                  <a:srgbClr val="FFFFFF"/>
                </a:solidFill>
              </a:rPr>
              <a:t>Readiris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C0F73A-B3E9-4727-8983-3F08E6A465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914" y="2713148"/>
            <a:ext cx="3153235" cy="3795560"/>
          </a:xfrm>
          <a:prstGeom prst="rect">
            <a:avLst/>
          </a:prstGeom>
        </p:spPr>
      </p:pic>
      <p:pic>
        <p:nvPicPr>
          <p:cNvPr id="1026" name="Picture 2" descr="Результат пошуку зображень за запитом &quot;Freemore OCR&quot;">
            <a:extLst>
              <a:ext uri="{FF2B5EF4-FFF2-40B4-BE49-F238E27FC236}">
                <a16:creationId xmlns:a16="http://schemas.microsoft.com/office/drawing/2014/main" id="{8015C850-75CB-41E2-AAAB-D25BE5DF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59" y="2713148"/>
            <a:ext cx="2706281" cy="37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Readiris&quot;">
            <a:extLst>
              <a:ext uri="{FF2B5EF4-FFF2-40B4-BE49-F238E27FC236}">
                <a16:creationId xmlns:a16="http://schemas.microsoft.com/office/drawing/2014/main" id="{7E6D8FEE-8EC2-4079-9821-722C222CC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01" y="2713148"/>
            <a:ext cx="2694847" cy="37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Онлайнові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сервіси </a:t>
            </a:r>
            <a:r>
              <a:rPr lang="ru-RU" sz="2800" b="1" i="1" kern="0" dirty="0">
                <a:solidFill>
                  <a:schemeClr val="bg1"/>
                </a:solidFill>
              </a:rPr>
              <a:t>для </a:t>
            </a:r>
            <a:r>
              <a:rPr lang="uk-UA" sz="2800" b="1" i="1" kern="0" dirty="0">
                <a:solidFill>
                  <a:schemeClr val="bg1"/>
                </a:solidFill>
              </a:rPr>
              <a:t>розпізнавання документів: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E166A-4C20-48F1-9939-0CFEC21088A1}"/>
              </a:ext>
            </a:extLst>
          </p:cNvPr>
          <p:cNvSpPr txBox="1"/>
          <p:nvPr/>
        </p:nvSpPr>
        <p:spPr>
          <a:xfrm>
            <a:off x="247202" y="1815197"/>
            <a:ext cx="1187494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AU" sz="2800" b="1" i="1" kern="0" dirty="0">
                <a:solidFill>
                  <a:schemeClr val="bg1"/>
                </a:solidFill>
              </a:rPr>
              <a:t>FineReader Online</a:t>
            </a:r>
            <a:r>
              <a:rPr lang="uk-UA" sz="2800" b="1" i="1" kern="0" dirty="0">
                <a:solidFill>
                  <a:schemeClr val="bg1"/>
                </a:solidFill>
              </a:rPr>
              <a:t> (</a:t>
            </a:r>
            <a:r>
              <a:rPr lang="en-AU" sz="2800" b="1" i="1" kern="0" dirty="0">
                <a:solidFill>
                  <a:schemeClr val="bg1"/>
                </a:solidFill>
              </a:rPr>
              <a:t>finereaderonline.com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  <a:endParaRPr lang="en-AU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53A95-D1DB-48A7-B53B-95D6484408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9575" y="2433631"/>
            <a:ext cx="8652850" cy="397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6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Онлайнові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сервіси </a:t>
            </a:r>
            <a:r>
              <a:rPr lang="ru-RU" sz="2800" b="1" i="1" kern="0" dirty="0">
                <a:solidFill>
                  <a:schemeClr val="bg1"/>
                </a:solidFill>
              </a:rPr>
              <a:t>для </a:t>
            </a:r>
            <a:r>
              <a:rPr lang="uk-UA" sz="2800" b="1" i="1" kern="0" dirty="0">
                <a:solidFill>
                  <a:schemeClr val="bg1"/>
                </a:solidFill>
              </a:rPr>
              <a:t>розпізнавання документів: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E166A-4C20-48F1-9939-0CFEC21088A1}"/>
              </a:ext>
            </a:extLst>
          </p:cNvPr>
          <p:cNvSpPr txBox="1"/>
          <p:nvPr/>
        </p:nvSpPr>
        <p:spPr>
          <a:xfrm>
            <a:off x="247202" y="1815197"/>
            <a:ext cx="1187494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Img2txt </a:t>
            </a: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en-AU" sz="2800" b="1" i="1" kern="0" dirty="0">
                <a:solidFill>
                  <a:schemeClr val="bg1"/>
                </a:solidFill>
              </a:rPr>
              <a:t>img2txt.com/</a:t>
            </a:r>
            <a:r>
              <a:rPr lang="en-AU" sz="2800" b="1" i="1" kern="0" dirty="0" err="1">
                <a:solidFill>
                  <a:schemeClr val="bg1"/>
                </a:solidFill>
              </a:rPr>
              <a:t>uk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  <a:endParaRPr lang="en-AU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785F6-BE2C-4B15-AAFE-1C019E781B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9072" y="2433632"/>
            <a:ext cx="9113856" cy="409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6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Онлайнові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сервіси </a:t>
            </a:r>
            <a:r>
              <a:rPr lang="ru-RU" sz="2800" b="1" i="1" kern="0" dirty="0">
                <a:solidFill>
                  <a:schemeClr val="bg1"/>
                </a:solidFill>
              </a:rPr>
              <a:t>для </a:t>
            </a:r>
            <a:r>
              <a:rPr lang="uk-UA" sz="2800" b="1" i="1" kern="0" dirty="0">
                <a:solidFill>
                  <a:schemeClr val="bg1"/>
                </a:solidFill>
              </a:rPr>
              <a:t>розпізнавання документів: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E166A-4C20-48F1-9939-0CFEC21088A1}"/>
              </a:ext>
            </a:extLst>
          </p:cNvPr>
          <p:cNvSpPr txBox="1"/>
          <p:nvPr/>
        </p:nvSpPr>
        <p:spPr>
          <a:xfrm>
            <a:off x="247202" y="1815197"/>
            <a:ext cx="1187494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SODA PDF OCR </a:t>
            </a: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en-AU" sz="2800" b="1" i="1" kern="0" dirty="0">
                <a:solidFill>
                  <a:schemeClr val="bg1"/>
                </a:solidFill>
              </a:rPr>
              <a:t>sodapdf.com/</a:t>
            </a:r>
            <a:r>
              <a:rPr lang="en-AU" sz="2800" b="1" i="1" kern="0" dirty="0" err="1">
                <a:solidFill>
                  <a:schemeClr val="bg1"/>
                </a:solidFill>
              </a:rPr>
              <a:t>ocr</a:t>
            </a:r>
            <a:r>
              <a:rPr lang="en-AU" sz="2800" b="1" i="1" kern="0" dirty="0">
                <a:solidFill>
                  <a:schemeClr val="bg1"/>
                </a:solidFill>
              </a:rPr>
              <a:t>-pdf/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  <a:endParaRPr lang="en-AU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4C0591-68F2-48E9-94CE-DDAC4719FF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2488986"/>
            <a:ext cx="12050142" cy="395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Додатки для смартфонів: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8F6F3C-AAA6-4352-84F3-2A8CC814D4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558" y="1825886"/>
            <a:ext cx="10940885" cy="470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5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47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document, refresh, reload icon">
            <a:extLst>
              <a:ext uri="{FF2B5EF4-FFF2-40B4-BE49-F238E27FC236}">
                <a16:creationId xmlns:a16="http://schemas.microsoft.com/office/drawing/2014/main" id="{5925F7CD-3BCE-40B0-8CFA-51221FB2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63" y="3586556"/>
            <a:ext cx="2484596" cy="24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ов’язане зображення">
            <a:extLst>
              <a:ext uri="{FF2B5EF4-FFF2-40B4-BE49-F238E27FC236}">
                <a16:creationId xmlns:a16="http://schemas.microsoft.com/office/drawing/2014/main" id="{DDCF29B4-7168-46C5-99E8-4D8862C5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44" y="3678938"/>
            <a:ext cx="2299832" cy="22998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Визначте поняття, які ви вже вивчали та які ще вам не відомі: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AE40B8-9E61-442B-9CB5-41423253CF02}"/>
              </a:ext>
            </a:extLst>
          </p:cNvPr>
          <p:cNvSpPr txBox="1"/>
          <p:nvPr/>
        </p:nvSpPr>
        <p:spPr>
          <a:xfrm>
            <a:off x="72008" y="2237872"/>
            <a:ext cx="11432637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Електронний документообіг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A27259-FFF1-4F4A-A8C6-FA150738C407}"/>
              </a:ext>
            </a:extLst>
          </p:cNvPr>
          <p:cNvSpPr txBox="1"/>
          <p:nvPr/>
        </p:nvSpPr>
        <p:spPr>
          <a:xfrm>
            <a:off x="68770" y="2817317"/>
            <a:ext cx="11432637" cy="4924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Електронний цифровий підпис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1231A6-D08B-4BA5-8EE5-A6913D4741EF}"/>
              </a:ext>
            </a:extLst>
          </p:cNvPr>
          <p:cNvSpPr txBox="1"/>
          <p:nvPr/>
        </p:nvSpPr>
        <p:spPr>
          <a:xfrm>
            <a:off x="68770" y="3423560"/>
            <a:ext cx="11432637" cy="4924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Особистий та відкритий ключі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F641E-A2AA-413B-AF7F-0EA518D0CF56}"/>
              </a:ext>
            </a:extLst>
          </p:cNvPr>
          <p:cNvSpPr txBox="1"/>
          <p:nvPr/>
        </p:nvSpPr>
        <p:spPr>
          <a:xfrm>
            <a:off x="67691" y="4029803"/>
            <a:ext cx="11432637" cy="4924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Сертифікат відкритого ключа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A8496F-E928-44CD-A740-3B2C7402BBE1}"/>
              </a:ext>
            </a:extLst>
          </p:cNvPr>
          <p:cNvSpPr txBox="1"/>
          <p:nvPr/>
        </p:nvSpPr>
        <p:spPr>
          <a:xfrm>
            <a:off x="67798" y="4635184"/>
            <a:ext cx="11432637" cy="4770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002060"/>
                </a:solidFill>
              </a:rPr>
              <a:t>ОСR-технології для розпізнавання паперових документів 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98CD3A4A-1E7C-4E54-9008-1F2B0E5A1242}"/>
              </a:ext>
            </a:extLst>
          </p:cNvPr>
          <p:cNvSpPr/>
          <p:nvPr/>
        </p:nvSpPr>
        <p:spPr>
          <a:xfrm>
            <a:off x="11590020" y="2233894"/>
            <a:ext cx="529972" cy="4936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3A919A36-55DA-4346-ABC4-D0C1DFBFCBA7}"/>
              </a:ext>
            </a:extLst>
          </p:cNvPr>
          <p:cNvSpPr/>
          <p:nvPr/>
        </p:nvSpPr>
        <p:spPr>
          <a:xfrm>
            <a:off x="11586888" y="2817317"/>
            <a:ext cx="529972" cy="482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14B97568-7C71-45DF-BFDD-B5CD75289002}"/>
              </a:ext>
            </a:extLst>
          </p:cNvPr>
          <p:cNvSpPr/>
          <p:nvPr/>
        </p:nvSpPr>
        <p:spPr>
          <a:xfrm>
            <a:off x="11586888" y="3418287"/>
            <a:ext cx="529972" cy="492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FFFFFF"/>
                </a:solidFill>
              </a:rPr>
              <a:t>+</a:t>
            </a:r>
            <a:endParaRPr lang="uk-UA" sz="3600" b="1" kern="0" dirty="0">
              <a:solidFill>
                <a:srgbClr val="FFFFFF"/>
              </a:solidFill>
            </a:endParaRP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C99B59E0-3971-4251-BCAB-FBF2C30C9A42}"/>
              </a:ext>
            </a:extLst>
          </p:cNvPr>
          <p:cNvSpPr/>
          <p:nvPr/>
        </p:nvSpPr>
        <p:spPr>
          <a:xfrm>
            <a:off x="11586888" y="4028940"/>
            <a:ext cx="529972" cy="4924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FFFFFF"/>
                </a:solidFill>
              </a:rPr>
              <a:t>+</a:t>
            </a:r>
            <a:endParaRPr lang="uk-UA" sz="3600" b="1" kern="0" dirty="0">
              <a:solidFill>
                <a:srgbClr val="FFFFFF"/>
              </a:solidFill>
            </a:endParaRP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05552A83-57DD-4781-9C5A-4E8BFBC29C04}"/>
              </a:ext>
            </a:extLst>
          </p:cNvPr>
          <p:cNvSpPr/>
          <p:nvPr/>
        </p:nvSpPr>
        <p:spPr>
          <a:xfrm>
            <a:off x="11586888" y="4618595"/>
            <a:ext cx="529972" cy="4936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F2235E-4BF5-415E-A9AC-32F4E2281FFE}"/>
              </a:ext>
            </a:extLst>
          </p:cNvPr>
          <p:cNvSpPr txBox="1"/>
          <p:nvPr/>
        </p:nvSpPr>
        <p:spPr>
          <a:xfrm>
            <a:off x="67691" y="5230730"/>
            <a:ext cx="11432637" cy="47705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Забезпечення конфіденційності електронних документів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6F25C6-4153-485D-9C96-735C5B1C46A2}"/>
              </a:ext>
            </a:extLst>
          </p:cNvPr>
          <p:cNvSpPr txBox="1"/>
          <p:nvPr/>
        </p:nvSpPr>
        <p:spPr>
          <a:xfrm>
            <a:off x="66612" y="5836973"/>
            <a:ext cx="11432637" cy="47705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chemeClr val="bg1"/>
                </a:solidFill>
              </a:rPr>
              <a:t>Електронний офіс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055DE6C2-605E-4C53-93CA-6D14C2D8211E}"/>
              </a:ext>
            </a:extLst>
          </p:cNvPr>
          <p:cNvSpPr/>
          <p:nvPr/>
        </p:nvSpPr>
        <p:spPr>
          <a:xfrm>
            <a:off x="11585809" y="5225458"/>
            <a:ext cx="529972" cy="4770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0DCE2767-E613-4FA4-8D93-EE72B388DB05}"/>
              </a:ext>
            </a:extLst>
          </p:cNvPr>
          <p:cNvSpPr/>
          <p:nvPr/>
        </p:nvSpPr>
        <p:spPr>
          <a:xfrm>
            <a:off x="11585809" y="5836111"/>
            <a:ext cx="529972" cy="4770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rgbClr val="FFFF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888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EED56E-5F73-4B8B-96A3-36D6E1DCE02E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Оптичне розпізнавання 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AU" sz="2800" b="1" i="1" kern="0" dirty="0">
                <a:solidFill>
                  <a:srgbClr val="FFFFFF"/>
                </a:solidFill>
              </a:rPr>
              <a:t>optical character recognition, OCR) — </a:t>
            </a:r>
            <a:r>
              <a:rPr lang="uk-UA" sz="2800" b="1" i="1" kern="0" dirty="0">
                <a:solidFill>
                  <a:srgbClr val="FFFFFF"/>
                </a:solidFill>
              </a:rPr>
              <a:t>це механічне або електронне переведення збереженого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E918C18-0BE3-443D-AA61-6BCE5D06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OCR&quot;">
            <a:extLst>
              <a:ext uri="{FF2B5EF4-FFF2-40B4-BE49-F238E27FC236}">
                <a16:creationId xmlns:a16="http://schemas.microsoft.com/office/drawing/2014/main" id="{81F068E5-F5CC-4087-B927-7DCF0747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/>
          <a:stretch/>
        </p:blipFill>
        <p:spPr bwMode="auto">
          <a:xfrm>
            <a:off x="6193136" y="2738880"/>
            <a:ext cx="5929014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8D6A69-0685-4387-A300-F657AB909BB5}"/>
              </a:ext>
            </a:extLst>
          </p:cNvPr>
          <p:cNvSpPr txBox="1"/>
          <p:nvPr/>
        </p:nvSpPr>
        <p:spPr>
          <a:xfrm>
            <a:off x="1403648" y="2581747"/>
            <a:ext cx="4595218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рукописного, машинописного або друкованого тексту в послідовність кодів, що використовують для представлення в текстовому редакторі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549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Оптичне розпізнавання тексту дозволяє:</a:t>
            </a:r>
          </a:p>
        </p:txBody>
      </p:sp>
      <p:pic>
        <p:nvPicPr>
          <p:cNvPr id="6146" name="Picture 2" descr="Пов’язане зображення">
            <a:extLst>
              <a:ext uri="{FF2B5EF4-FFF2-40B4-BE49-F238E27FC236}">
                <a16:creationId xmlns:a16="http://schemas.microsoft.com/office/drawing/2014/main" id="{057EBE77-C7CD-428E-B422-D2686246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863566"/>
            <a:ext cx="4620572" cy="43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2539A93-0CB1-4679-A2DC-A94FF15C9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019027"/>
              </p:ext>
            </p:extLst>
          </p:nvPr>
        </p:nvGraphicFramePr>
        <p:xfrm>
          <a:off x="4360985" y="1711388"/>
          <a:ext cx="7666891" cy="454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11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18A0AF-674D-49D1-A47B-E21DA5EAE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F018A0AF-674D-49D1-A47B-E21DA5EAE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32C0B2-3292-46E9-8E5E-2087E4B31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2C32C0B2-3292-46E9-8E5E-2087E4B31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точки зору дій над зображеннями, </a:t>
            </a:r>
            <a:r>
              <a:rPr lang="en-AU" sz="2800" b="1" i="1" kern="0" dirty="0">
                <a:solidFill>
                  <a:schemeClr val="bg1"/>
                </a:solidFill>
              </a:rPr>
              <a:t>OCR-</a:t>
            </a:r>
            <a:r>
              <a:rPr lang="uk-UA" sz="2800" b="1" i="1" kern="0" dirty="0">
                <a:solidFill>
                  <a:schemeClr val="bg1"/>
                </a:solidFill>
              </a:rPr>
              <a:t>система повинна розбити сторінку на блоки, що являють собою: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2F494-FB3C-4FCF-B5F6-F2D40832FB4D}"/>
              </a:ext>
            </a:extLst>
          </p:cNvPr>
          <p:cNvSpPr txBox="1"/>
          <p:nvPr/>
        </p:nvSpPr>
        <p:spPr>
          <a:xfrm>
            <a:off x="70929" y="4152380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Найскладніший та трудомісткий процес розпізнання пов’язаний з текстом, оскільки при його ідентифікації потрібно враховувати особливості вирівнювання тексту, наявності декількох колонок та інші елементи форматування.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DB2B935F-AE73-4F17-9E6D-55BBE98FA179}"/>
              </a:ext>
            </a:extLst>
          </p:cNvPr>
          <p:cNvGrpSpPr/>
          <p:nvPr/>
        </p:nvGrpSpPr>
        <p:grpSpPr>
          <a:xfrm>
            <a:off x="72008" y="2126213"/>
            <a:ext cx="4304344" cy="2006556"/>
            <a:chOff x="72008" y="2126213"/>
            <a:chExt cx="4304344" cy="2006556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D104D44A-03FA-43EC-98DE-3D0772EDD816}"/>
                </a:ext>
              </a:extLst>
            </p:cNvPr>
            <p:cNvSpPr/>
            <p:nvPr/>
          </p:nvSpPr>
          <p:spPr>
            <a:xfrm>
              <a:off x="72008" y="2274183"/>
              <a:ext cx="2640712" cy="17150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текстовий зміст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7170" name="Picture 2" descr="document, text icon">
              <a:extLst>
                <a:ext uri="{FF2B5EF4-FFF2-40B4-BE49-F238E27FC236}">
                  <a16:creationId xmlns:a16="http://schemas.microsoft.com/office/drawing/2014/main" id="{939C93EF-03C7-4366-B805-84C873E4C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796" y="2126213"/>
              <a:ext cx="2006556" cy="2006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5FE10840-75CA-44A1-8ABF-4A88EF5C0EB6}"/>
              </a:ext>
            </a:extLst>
          </p:cNvPr>
          <p:cNvGrpSpPr/>
          <p:nvPr/>
        </p:nvGrpSpPr>
        <p:grpSpPr>
          <a:xfrm>
            <a:off x="4110553" y="2274183"/>
            <a:ext cx="3918517" cy="1715013"/>
            <a:chOff x="4110553" y="2274183"/>
            <a:chExt cx="3918517" cy="1715013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8421CDA0-3E6B-4848-A551-4FBEB8F8515B}"/>
                </a:ext>
              </a:extLst>
            </p:cNvPr>
            <p:cNvSpPr/>
            <p:nvPr/>
          </p:nvSpPr>
          <p:spPr>
            <a:xfrm>
              <a:off x="4110553" y="2274183"/>
              <a:ext cx="2117527" cy="17150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графіку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7172" name="Picture 4" descr="Результат пошуку зображень за запитом &quot;picture icon&quot;">
              <a:extLst>
                <a:ext uri="{FF2B5EF4-FFF2-40B4-BE49-F238E27FC236}">
                  <a16:creationId xmlns:a16="http://schemas.microsoft.com/office/drawing/2014/main" id="{1B99ED47-1197-405F-9067-F682B679F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5933" y="2276059"/>
              <a:ext cx="1713137" cy="171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C778DD5C-45EB-4EA6-B753-822DDD8ED738}"/>
              </a:ext>
            </a:extLst>
          </p:cNvPr>
          <p:cNvGrpSpPr/>
          <p:nvPr/>
        </p:nvGrpSpPr>
        <p:grpSpPr>
          <a:xfrm>
            <a:off x="8149101" y="2274183"/>
            <a:ext cx="4042899" cy="1734624"/>
            <a:chOff x="8149101" y="2274183"/>
            <a:chExt cx="4042899" cy="1734624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B2FB6332-75E5-4876-8C1C-7C98678556D1}"/>
                </a:ext>
              </a:extLst>
            </p:cNvPr>
            <p:cNvSpPr/>
            <p:nvPr/>
          </p:nvSpPr>
          <p:spPr>
            <a:xfrm>
              <a:off x="8149101" y="2274183"/>
              <a:ext cx="2308275" cy="17150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таблиці та інші елементи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7174" name="Picture 6" descr="document, overlay, table icon">
              <a:extLst>
                <a:ext uri="{FF2B5EF4-FFF2-40B4-BE49-F238E27FC236}">
                  <a16:creationId xmlns:a16="http://schemas.microsoft.com/office/drawing/2014/main" id="{E344ECE6-45CB-44E0-AEDD-C9BFD0031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7376" y="2274183"/>
              <a:ext cx="1734624" cy="1734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Методи розпізнавання тексту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8EF9A8E-6E17-430F-B346-1EE92768F300}"/>
              </a:ext>
            </a:extLst>
          </p:cNvPr>
          <p:cNvSpPr/>
          <p:nvPr/>
        </p:nvSpPr>
        <p:spPr>
          <a:xfrm>
            <a:off x="72006" y="1852153"/>
            <a:ext cx="7588633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Шаблонний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метод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2818F7C-7643-4F2B-936F-1A1BE1645D76}"/>
              </a:ext>
            </a:extLst>
          </p:cNvPr>
          <p:cNvSpPr/>
          <p:nvPr/>
        </p:nvSpPr>
        <p:spPr>
          <a:xfrm>
            <a:off x="72006" y="3276984"/>
            <a:ext cx="7588633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Структурний метод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88CD224-3768-4CE5-BFFA-892941E9A7F7}"/>
              </a:ext>
            </a:extLst>
          </p:cNvPr>
          <p:cNvSpPr/>
          <p:nvPr/>
        </p:nvSpPr>
        <p:spPr>
          <a:xfrm>
            <a:off x="72006" y="4829033"/>
            <a:ext cx="7588633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rgbClr val="FFFFFF"/>
                </a:solidFill>
              </a:rPr>
              <a:t>Ознаковий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FF"/>
                </a:solidFill>
              </a:rPr>
              <a:t>метод</a:t>
            </a:r>
          </a:p>
        </p:txBody>
      </p:sp>
      <p:pic>
        <p:nvPicPr>
          <p:cNvPr id="8196" name="Picture 4" descr="Результат пошуку зображень за запитом &quot;scan text vector&quot;">
            <a:extLst>
              <a:ext uri="{FF2B5EF4-FFF2-40B4-BE49-F238E27FC236}">
                <a16:creationId xmlns:a16="http://schemas.microsoft.com/office/drawing/2014/main" id="{F40783BD-E052-486C-8873-72B260363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"/>
          <a:stretch/>
        </p:blipFill>
        <p:spPr bwMode="auto">
          <a:xfrm>
            <a:off x="7795685" y="1852153"/>
            <a:ext cx="4324308" cy="42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Сучасні програми з </a:t>
            </a:r>
            <a:r>
              <a:rPr lang="en-AU" sz="2800" b="1" i="1" kern="0" dirty="0">
                <a:solidFill>
                  <a:schemeClr val="bg1"/>
                </a:solidFill>
              </a:rPr>
              <a:t>OCR </a:t>
            </a:r>
            <a:r>
              <a:rPr lang="uk-UA" sz="2800" b="1" i="1" kern="0" dirty="0">
                <a:solidFill>
                  <a:schemeClr val="bg1"/>
                </a:solidFill>
              </a:rPr>
              <a:t>вміють: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619C9-15A6-4C36-B947-A7005B61547A}"/>
              </a:ext>
            </a:extLst>
          </p:cNvPr>
          <p:cNvSpPr txBox="1"/>
          <p:nvPr/>
        </p:nvSpPr>
        <p:spPr>
          <a:xfrm>
            <a:off x="247202" y="1815197"/>
            <a:ext cx="1187494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розпізнавати тексти, набрані не лише різними шрифтами, але написані екзотичними, у тому числі і рукописними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D8DCB-32E0-4195-9473-E018320564D3}"/>
              </a:ext>
            </a:extLst>
          </p:cNvPr>
          <p:cNvSpPr txBox="1"/>
          <p:nvPr/>
        </p:nvSpPr>
        <p:spPr>
          <a:xfrm>
            <a:off x="247202" y="3295406"/>
            <a:ext cx="11874948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коректно</a:t>
            </a:r>
            <a:r>
              <a:rPr lang="uk-UA" sz="2800" b="1" i="1" kern="0" dirty="0">
                <a:solidFill>
                  <a:schemeClr val="bg1"/>
                </a:solidFill>
              </a:rPr>
              <a:t> працювати з текстами, які містять слова на декількох мовах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414DB-D555-43E1-BDC5-9120AFCEED56}"/>
              </a:ext>
            </a:extLst>
          </p:cNvPr>
          <p:cNvSpPr txBox="1"/>
          <p:nvPr/>
        </p:nvSpPr>
        <p:spPr>
          <a:xfrm>
            <a:off x="247201" y="4344727"/>
            <a:ext cx="759631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розпізнавати таблиці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C4631-5FA8-4F1D-BB07-1B6A2FB7D7C4}"/>
              </a:ext>
            </a:extLst>
          </p:cNvPr>
          <p:cNvSpPr txBox="1"/>
          <p:nvPr/>
        </p:nvSpPr>
        <p:spPr>
          <a:xfrm>
            <a:off x="247201" y="4963161"/>
            <a:ext cx="7596319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розпізнавати нечітко набрані чи написані тексти</a:t>
            </a:r>
          </a:p>
        </p:txBody>
      </p:sp>
      <p:pic>
        <p:nvPicPr>
          <p:cNvPr id="9222" name="Picture 6" descr="Пов’язане зображення">
            <a:extLst>
              <a:ext uri="{FF2B5EF4-FFF2-40B4-BE49-F238E27FC236}">
                <a16:creationId xmlns:a16="http://schemas.microsoft.com/office/drawing/2014/main" id="{FC57971A-BFF8-4EB8-AE62-39B6ACE1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4325221"/>
            <a:ext cx="4095750" cy="23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Етапи розпізнавання тексту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4051A58-3D4A-43BF-9C35-9CFD05C42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426561"/>
              </p:ext>
            </p:extLst>
          </p:nvPr>
        </p:nvGraphicFramePr>
        <p:xfrm>
          <a:off x="69850" y="1964323"/>
          <a:ext cx="6326318" cy="456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4" descr="Результат пошуку зображень за запитом &quot;OCR vector&quot;">
            <a:extLst>
              <a:ext uri="{FF2B5EF4-FFF2-40B4-BE49-F238E27FC236}">
                <a16:creationId xmlns:a16="http://schemas.microsoft.com/office/drawing/2014/main" id="{60AF3048-C6C5-4DB6-BCB7-44188778E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r="5129"/>
          <a:stretch/>
        </p:blipFill>
        <p:spPr bwMode="auto">
          <a:xfrm>
            <a:off x="6584958" y="1801823"/>
            <a:ext cx="5537192" cy="472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ОCR-технології для розпізнавання паперових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70A3D6-1C62-4F08-A4C7-F5438D2E2F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Пристрої для сканування паперових документів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сканери</a:t>
            </a:r>
            <a:r>
              <a:rPr lang="uk-UA" sz="2800" b="1" i="1" kern="0" dirty="0">
                <a:solidFill>
                  <a:schemeClr val="bg1"/>
                </a:solidFill>
              </a:rPr>
              <a:t> поділяються на: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0969E-F3EC-47C8-A00D-4C7B3ED2A0BA}"/>
              </a:ext>
            </a:extLst>
          </p:cNvPr>
          <p:cNvSpPr txBox="1"/>
          <p:nvPr/>
        </p:nvSpPr>
        <p:spPr>
          <a:xfrm>
            <a:off x="72008" y="2237118"/>
            <a:ext cx="315753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Планшетні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DEA5D-03DC-4F26-8A3E-42C9FBD781D2}"/>
              </a:ext>
            </a:extLst>
          </p:cNvPr>
          <p:cNvSpPr txBox="1"/>
          <p:nvPr/>
        </p:nvSpPr>
        <p:spPr>
          <a:xfrm>
            <a:off x="3370325" y="2237118"/>
            <a:ext cx="315753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протяжним механізмом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00B20-D085-4901-96E1-B0BD59E49964}"/>
              </a:ext>
            </a:extLst>
          </p:cNvPr>
          <p:cNvSpPr txBox="1"/>
          <p:nvPr/>
        </p:nvSpPr>
        <p:spPr>
          <a:xfrm>
            <a:off x="6668643" y="2237118"/>
            <a:ext cx="185124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Ручні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964D0-79F5-406C-9267-78762C69F325}"/>
              </a:ext>
            </a:extLst>
          </p:cNvPr>
          <p:cNvSpPr txBox="1"/>
          <p:nvPr/>
        </p:nvSpPr>
        <p:spPr>
          <a:xfrm>
            <a:off x="8660675" y="2237118"/>
            <a:ext cx="346147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Скан</a:t>
            </a:r>
            <a:r>
              <a:rPr lang="uk-UA" sz="2800" b="1" i="1" kern="0" dirty="0">
                <a:solidFill>
                  <a:srgbClr val="FFFFFF"/>
                </a:solidFill>
              </a:rPr>
              <a:t>-камери</a:t>
            </a:r>
          </a:p>
        </p:txBody>
      </p:sp>
      <p:pic>
        <p:nvPicPr>
          <p:cNvPr id="10" name="Picture 2" descr="http://scanner.tkat.ru/data/seotext/72/1_prev.jpg">
            <a:extLst>
              <a:ext uri="{FF2B5EF4-FFF2-40B4-BE49-F238E27FC236}">
                <a16:creationId xmlns:a16="http://schemas.microsoft.com/office/drawing/2014/main" id="{11705306-3345-496B-8940-1D9D23BE9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544145"/>
            <a:ext cx="3157530" cy="23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3dnews.ru/assets/external/illustrations/2014/11/16/905269/sc1.png">
            <a:extLst>
              <a:ext uri="{FF2B5EF4-FFF2-40B4-BE49-F238E27FC236}">
                <a16:creationId xmlns:a16="http://schemas.microsoft.com/office/drawing/2014/main" id="{4ED78347-1337-4948-9B6D-65B62B69E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6154"/>
          <a:stretch/>
        </p:blipFill>
        <p:spPr bwMode="auto">
          <a:xfrm>
            <a:off x="3297755" y="3239772"/>
            <a:ext cx="3370887" cy="3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gimg.dt00.net/goods/12460/1246071/79410258big.jpg">
            <a:extLst>
              <a:ext uri="{FF2B5EF4-FFF2-40B4-BE49-F238E27FC236}">
                <a16:creationId xmlns:a16="http://schemas.microsoft.com/office/drawing/2014/main" id="{6C873F23-F29D-43A3-B177-618B5C2A5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7425" y="3036146"/>
            <a:ext cx="1793679" cy="22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g01.a.alicdn.com/kf/HTB1l1.HJpXXXXbFaXXXq6xXFXXXc/2-0-Mega-Pixel-1600-x-1200-USB2-0-cam&amp;eacute;ra-couleur-Scanner-Portable-Handy-haute-vitesse.jpg">
            <a:extLst>
              <a:ext uri="{FF2B5EF4-FFF2-40B4-BE49-F238E27FC236}">
                <a16:creationId xmlns:a16="http://schemas.microsoft.com/office/drawing/2014/main" id="{AF907257-BBAC-4086-ABA5-930984292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09533" y="3191225"/>
            <a:ext cx="3512617" cy="285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216917</TotalTime>
  <Words>488</Words>
  <Application>Microsoft Office PowerPoint</Application>
  <PresentationFormat>Широкий екран</PresentationFormat>
  <Paragraphs>96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Comic Sans MS</vt:lpstr>
      <vt:lpstr>Times New Roman</vt:lpstr>
      <vt:lpstr>Verdana</vt:lpstr>
      <vt:lpstr>Wingdings</vt:lpstr>
      <vt:lpstr>Тема Office</vt:lpstr>
      <vt:lpstr>ОCR-технології  для розпізнавання паперових документів</vt:lpstr>
      <vt:lpstr>Актуалізація опорних знань і життєвого досвіду</vt:lpstr>
      <vt:lpstr>ОCR-технології  для розпізнавання паперових документів</vt:lpstr>
      <vt:lpstr>ОCR-технології  для розпізнавання паперових документів</vt:lpstr>
      <vt:lpstr>ОCR-технології  для розпізнавання паперових документів</vt:lpstr>
      <vt:lpstr>ОCR-технології  для розпізнавання паперових документів</vt:lpstr>
      <vt:lpstr>ОCR-технології  для розпізнавання паперових документів</vt:lpstr>
      <vt:lpstr>ОCR-технології  для розпізнавання паперових документів</vt:lpstr>
      <vt:lpstr>ОCR-технології для розпізнавання паперових документів</vt:lpstr>
      <vt:lpstr>ОCR-технології  для розпізнавання паперових документів</vt:lpstr>
      <vt:lpstr>ОCR-технології  для розпізнавання паперових документів</vt:lpstr>
      <vt:lpstr>ОCR-технології  для розпізнавання паперових документів</vt:lpstr>
      <vt:lpstr>ОCR-технології  для розпізнавання паперових документів</vt:lpstr>
      <vt:lpstr>ОCR-технології  для розпізнавання паперових документів</vt:lpstr>
      <vt:lpstr>ОCR-технології  для розпізнавання паперових документів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Olena</cp:lastModifiedBy>
  <cp:revision>958</cp:revision>
  <dcterms:created xsi:type="dcterms:W3CDTF">2016-06-06T19:48:43Z</dcterms:created>
  <dcterms:modified xsi:type="dcterms:W3CDTF">2023-03-04T22:50:53Z</dcterms:modified>
</cp:coreProperties>
</file>