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2" r:id="rId3"/>
    <p:sldId id="273" r:id="rId4"/>
    <p:sldId id="274" r:id="rId5"/>
    <p:sldId id="275" r:id="rId6"/>
    <p:sldId id="276" r:id="rId7"/>
    <p:sldId id="279" r:id="rId8"/>
    <p:sldId id="282" r:id="rId9"/>
    <p:sldId id="283" r:id="rId10"/>
    <p:sldId id="286" r:id="rId11"/>
    <p:sldId id="284" r:id="rId12"/>
    <p:sldId id="287" r:id="rId13"/>
    <p:sldId id="289" r:id="rId14"/>
    <p:sldId id="290" r:id="rId15"/>
    <p:sldId id="291" r:id="rId16"/>
    <p:sldId id="280" r:id="rId17"/>
    <p:sldId id="292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CFF"/>
    <a:srgbClr val="3333CC"/>
    <a:srgbClr val="D9EFF7"/>
    <a:srgbClr val="CC0099"/>
    <a:srgbClr val="E3A7D8"/>
    <a:srgbClr val="44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27896-D454-4D4A-B027-892BD001C71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F3484-B199-46EA-9C46-FE37B252E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9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4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48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81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10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7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91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54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52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1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6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65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56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8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52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99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46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3484-B199-46EA-9C46-FE37B252E95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4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9BCD-0B12-47E2-B4C5-ABB53D40809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3528-C51C-44A1-B7BA-FAD223630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5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9BCD-0B12-47E2-B4C5-ABB53D40809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3528-C51C-44A1-B7BA-FAD223630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5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9BCD-0B12-47E2-B4C5-ABB53D40809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3528-C51C-44A1-B7BA-FAD223630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3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9BCD-0B12-47E2-B4C5-ABB53D40809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3528-C51C-44A1-B7BA-FAD223630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6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9BCD-0B12-47E2-B4C5-ABB53D40809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3528-C51C-44A1-B7BA-FAD223630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9BCD-0B12-47E2-B4C5-ABB53D40809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3528-C51C-44A1-B7BA-FAD223630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9BCD-0B12-47E2-B4C5-ABB53D40809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3528-C51C-44A1-B7BA-FAD223630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2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9BCD-0B12-47E2-B4C5-ABB53D40809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3528-C51C-44A1-B7BA-FAD223630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1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9BCD-0B12-47E2-B4C5-ABB53D40809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3528-C51C-44A1-B7BA-FAD223630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1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9BCD-0B12-47E2-B4C5-ABB53D40809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3528-C51C-44A1-B7BA-FAD223630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3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9BCD-0B12-47E2-B4C5-ABB53D40809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3528-C51C-44A1-B7BA-FAD223630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9BCD-0B12-47E2-B4C5-ABB53D40809A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13528-C51C-44A1-B7BA-FAD223630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6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370" y="333605"/>
            <a:ext cx="113501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 Antiqua" panose="02040602050305030304" pitchFamily="18" charset="0"/>
              </a:rPr>
              <a:t>Фірмовий </a:t>
            </a:r>
            <a:r>
              <a:rPr lang="uk-UA" sz="5400" b="1" dirty="0" smtClean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 Antiqua" panose="02040602050305030304" pitchFamily="18" charset="0"/>
              </a:rPr>
              <a:t>стиль: напрямки, стилі, тренди. </a:t>
            </a:r>
            <a:endParaRPr lang="uk-UA" sz="5400" b="1" dirty="0">
              <a:ln w="0">
                <a:solidFill>
                  <a:schemeClr val="bg2">
                    <a:lumMod val="25000"/>
                  </a:schemeClr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Школа цифрового мистецтва &quot;АРТ-ДИЗАЙН&quot; | Громадський Проект Бориспі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36" y="2663780"/>
            <a:ext cx="4918620" cy="3250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70812" y="4604619"/>
            <a:ext cx="332014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uk-UA" sz="28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Підготувала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uk-UA" sz="2800" b="1" kern="0" dirty="0" err="1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к.п.н</a:t>
            </a:r>
            <a:r>
              <a:rPr lang="uk-UA" sz="28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r>
              <a:rPr lang="uk-UA" sz="2800" b="1" kern="0" dirty="0" err="1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Гервас</a:t>
            </a:r>
            <a:r>
              <a:rPr lang="uk-UA" sz="28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О.Г.</a:t>
            </a:r>
            <a:endParaRPr lang="uk-UA" sz="2800" b="1" kern="0" dirty="0">
              <a:solidFill>
                <a:srgbClr val="00349E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uk-UA" sz="2800" b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9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949981" y="160091"/>
            <a:ext cx="73565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ЯКІ ОСНОВНІ ВИМОГИ ДО ТОВАРНОГО ЗНАКА?</a:t>
            </a:r>
            <a:endParaRPr lang="uk-UA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872641" y="813665"/>
            <a:ext cx="6096000" cy="2908034"/>
            <a:chOff x="381000" y="1389646"/>
            <a:chExt cx="6096000" cy="290803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55320" y="1443183"/>
              <a:ext cx="5821680" cy="28544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4638" indent="350838" algn="ctr"/>
              <a:r>
                <a:rPr lang="uk-UA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Зовнішній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вигляд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, а для словесного знаку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ще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і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звучність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,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легкість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вимовлення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.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81000" y="1389646"/>
              <a:ext cx="1066800" cy="9870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2</a:t>
              </a:r>
              <a:r>
                <a:rPr lang="uk-UA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.</a:t>
              </a:r>
              <a:endPara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40821" y="813666"/>
            <a:ext cx="5535139" cy="3048744"/>
            <a:chOff x="381000" y="1248936"/>
            <a:chExt cx="6096000" cy="304874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55320" y="1443183"/>
              <a:ext cx="5821680" cy="28544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4638" indent="350838" algn="ctr"/>
              <a:r>
                <a:rPr lang="uk-UA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 </a:t>
              </a:r>
              <a:r>
                <a:rPr lang="uk-UA" sz="20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Простота — передбачає відсутність великої кількості складних ліній, дрібних деталей і </a:t>
              </a:r>
              <a:r>
                <a:rPr lang="uk-UA" sz="20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т.п</a:t>
              </a:r>
              <a:r>
                <a:rPr lang="uk-UA" sz="20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. Щодо словесного </a:t>
              </a:r>
              <a:r>
                <a:rPr lang="uk-UA" sz="20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знака</a:t>
              </a:r>
              <a:r>
                <a:rPr lang="uk-UA" sz="20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, існує точка зору, що оптимальний розмір </a:t>
              </a:r>
              <a:r>
                <a:rPr lang="uk-UA" sz="20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знака</a:t>
              </a:r>
              <a:r>
                <a:rPr lang="uk-UA" sz="20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— 2-3 склади або 3-7 літер.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000" y="1248936"/>
              <a:ext cx="976614" cy="1127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1.</a:t>
              </a:r>
              <a:endPara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2433" y="3492777"/>
            <a:ext cx="5533527" cy="3277666"/>
            <a:chOff x="490135" y="1020014"/>
            <a:chExt cx="5986865" cy="327766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55320" y="1443183"/>
              <a:ext cx="5821680" cy="28544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4638" indent="350838" algn="ctr"/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Індивідуальність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(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оригінальність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) —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надає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endParaRPr lang="ru-RU" sz="1600" dirty="0" smtClean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  <a:p>
              <a:pPr marL="274638" indent="350838" algn="ctr"/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  </a:t>
              </a:r>
              <a:r>
                <a:rPr lang="ru-RU" sz="1600" dirty="0" err="1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можливість</a:t>
              </a:r>
              <a:r>
                <a:rPr lang="ru-RU" sz="16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відрізнити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один товар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від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іншого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, одну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фірму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від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іншої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фірми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. І,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безумовно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, будь-яке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тиражування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ідеї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не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сприяє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цьому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. Так,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ностальгія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по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колишньому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аристократизму, а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може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потяг до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самовизначення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новоявлених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президентів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фірм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,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призвели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до того,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що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в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перші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роки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створення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приватних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фірм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в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Україні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десятки з них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обрали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своїм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товарним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знаком </a:t>
              </a:r>
              <a:r>
                <a:rPr lang="ru-RU" sz="16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стилізовану</a:t>
              </a:r>
              <a:r>
                <a:rPr lang="ru-RU" sz="16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корону.</a:t>
              </a:r>
              <a:endParaRPr lang="uk-UA" sz="16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90135" y="1020014"/>
              <a:ext cx="1066800" cy="1127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3</a:t>
              </a:r>
              <a:r>
                <a:rPr lang="uk-UA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.</a:t>
              </a:r>
              <a:endPara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872641" y="3720221"/>
            <a:ext cx="6096000" cy="3048744"/>
            <a:chOff x="381000" y="1248936"/>
            <a:chExt cx="6096000" cy="304874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55320" y="1443183"/>
              <a:ext cx="5821680" cy="28544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4638" indent="350838" algn="ctr"/>
              <a:r>
                <a:rPr lang="uk-UA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 </a:t>
              </a:r>
              <a:r>
                <a:rPr lang="uk-UA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Охороноздатність</a:t>
              </a:r>
              <a:r>
                <a:rPr lang="uk-U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1000" y="1248936"/>
              <a:ext cx="1066800" cy="1127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4.</a:t>
              </a:r>
              <a:endPara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7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84611" y="1038476"/>
            <a:ext cx="7763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770" y="730698"/>
            <a:ext cx="1191622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Товарний знак </a:t>
            </a:r>
            <a:r>
              <a:rPr lang="uk-UA" sz="3600" b="1" dirty="0" smtClean="0">
                <a:solidFill>
                  <a:srgbClr val="212121"/>
                </a:solidFill>
                <a:latin typeface="Book Antiqua" panose="02040602050305030304" pitchFamily="18" charset="0"/>
              </a:rPr>
              <a:t>— визнаний лідер серед елементів фірмового стилю. </a:t>
            </a:r>
            <a:endParaRPr lang="uk-UA" sz="3600" b="1" dirty="0">
              <a:latin typeface="Book Antiqua" panose="02040602050305030304" pitchFamily="18" charset="0"/>
            </a:endParaRPr>
          </a:p>
        </p:txBody>
      </p:sp>
      <p:pic>
        <p:nvPicPr>
          <p:cNvPr id="3074" name="Picture 2" descr="Фірмовий стиль, обличчя Вашої компанії. Якими повинні бути елементи  фірмовий колір, логотип, знак, емблем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9" y="1972388"/>
            <a:ext cx="2557277" cy="255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413" t="4882" r="11904" b="5075"/>
          <a:stretch/>
        </p:blipFill>
        <p:spPr>
          <a:xfrm>
            <a:off x="8519694" y="1972388"/>
            <a:ext cx="3256704" cy="255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785" y="1953556"/>
            <a:ext cx="4425046" cy="2576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13431" t="13538" r="13186" b="10416"/>
          <a:stretch/>
        </p:blipFill>
        <p:spPr>
          <a:xfrm>
            <a:off x="9296588" y="4621648"/>
            <a:ext cx="2801257" cy="217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178" y="4621648"/>
            <a:ext cx="6256158" cy="217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562" y="4621647"/>
            <a:ext cx="2766621" cy="217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4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84611" y="1038476"/>
            <a:ext cx="7763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770" y="730698"/>
            <a:ext cx="119162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Фірмовий слоган —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 постійний рекламний лозунг, що використовується майже так само часто, як товарний знак, а у звуковій рекламі може замінити його. Емоційний вплив слогану пояснюється тим, що його легше запам'ятати.</a:t>
            </a:r>
            <a:endParaRPr lang="uk-UA" sz="2000" b="1" dirty="0">
              <a:latin typeface="Book Antiqua" panose="02040602050305030304" pitchFamily="18" charset="0"/>
            </a:endParaRPr>
          </a:p>
        </p:txBody>
      </p:sp>
      <p:pic>
        <p:nvPicPr>
          <p:cNvPr id="4098" name="Picture 2" descr="Регистрация товарного зна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62"/>
          <a:stretch/>
        </p:blipFill>
        <p:spPr bwMode="auto">
          <a:xfrm>
            <a:off x="275770" y="2423469"/>
            <a:ext cx="2398438" cy="213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логани про якість. Слоган для реклами: найкращі і невдалі приклади. Як  придумати вдалий рекламний слоган? Що таке слога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r="16615"/>
          <a:stretch/>
        </p:blipFill>
        <p:spPr bwMode="auto">
          <a:xfrm>
            <a:off x="2967525" y="2423468"/>
            <a:ext cx="2657071" cy="213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Регистрация товарного зна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1"/>
          <a:stretch/>
        </p:blipFill>
        <p:spPr bwMode="auto">
          <a:xfrm>
            <a:off x="9054955" y="4647641"/>
            <a:ext cx="2849837" cy="213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ТОП слоганів компанії Apple в історії. Творець слогана «Think Different»  розкрив головний секрет успіху App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234" y="2423469"/>
            <a:ext cx="3129281" cy="213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Слогани про якість. Слоган для реклами: найкращі і невдалі приклади. Як  придумати вдалий рекламний слоган? Що таке слога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4" y="4655804"/>
            <a:ext cx="4207126" cy="210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Не тормози Сникерсни, Мем сникерс - Рисовач .Р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08" y="4669518"/>
            <a:ext cx="4058698" cy="208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4996" y="2416525"/>
            <a:ext cx="2849837" cy="2140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4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84611" y="1038476"/>
            <a:ext cx="7763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770" y="730698"/>
            <a:ext cx="11916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Фірмовий блок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об'єднує в одну композицію знак, логотип, пояснювальні надписи і фірмовий лозунг.</a:t>
            </a:r>
            <a:endParaRPr lang="uk-UA" sz="2000" b="1" dirty="0">
              <a:latin typeface="Book Antiqua" panose="02040602050305030304" pitchFamily="18" charset="0"/>
            </a:endParaRPr>
          </a:p>
        </p:txBody>
      </p:sp>
      <p:pic>
        <p:nvPicPr>
          <p:cNvPr id="5122" name="Picture 2" descr="Файл:Фірмовий блок Національної ради України з питань телебачення і  радіомовлення.jpg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1914517"/>
            <a:ext cx="4188700" cy="265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Фірмовий стиль інтернет-каталогу Golden Cat - Студія &quot;Мар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69" y="1914517"/>
            <a:ext cx="3456978" cy="265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имволіка - ДЮФЛІФ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4" y="4814977"/>
            <a:ext cx="4876800" cy="1866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Файл:Фірмовий блок Фастівського державного краєзнавчого музею.jpg —  Вікіпедія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8" b="22153"/>
          <a:stretch/>
        </p:blipFill>
        <p:spPr bwMode="auto">
          <a:xfrm>
            <a:off x="6417258" y="4814978"/>
            <a:ext cx="4937760" cy="1866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Розробка дизайну логотипу та фірмового стилю для готелю Bristol - Vitamin  Branding Agenc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r="8879" b="6089"/>
          <a:stretch/>
        </p:blipFill>
        <p:spPr bwMode="auto">
          <a:xfrm>
            <a:off x="8370046" y="1901501"/>
            <a:ext cx="3556000" cy="26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84611" y="1038476"/>
            <a:ext cx="7763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06322" y="335924"/>
            <a:ext cx="64733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Фірмові кольори</a:t>
            </a: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есуть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 тільки естетичне навантаження (рожевий колір "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Oriflame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",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червоно-білий "Кока-Кола"), а також певну рекламну функцію для вирізнення товарів серед аналогів-конкурентів. Поява того чи іншого кольору зовсім не випадкова. Традиційно вважається, що золотий колір — символізує добробут, а зелений — динамічне зростання і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т.п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Щоправда, мають місце і національні нюанси сприйняття кольорів. Наприклад, блакитний для китайців — один з траурних кольорів, а в Індії — символ правдивості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uk-UA" sz="24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62" y="1169447"/>
            <a:ext cx="5467361" cy="424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6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84611" y="1038476"/>
            <a:ext cx="7763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562" y="733246"/>
            <a:ext cx="69492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Музичне оформлення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стилю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Відносно музичного оформлення як елемента фірмового стилю існують протилежні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думки:</a:t>
            </a:r>
          </a:p>
          <a:p>
            <a:pPr marL="342900" indent="-342900" algn="ctr">
              <a:buFont typeface="Book Antiqua" panose="02040602050305030304" pitchFamily="18" charset="0"/>
              <a:buChar char="→"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Перша — музика підвищує привабливість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реклами;</a:t>
            </a:r>
          </a:p>
          <a:p>
            <a:pPr marL="342900" indent="-342900" algn="ctr">
              <a:buFont typeface="Book Antiqua" panose="02040602050305030304" pitchFamily="18" charset="0"/>
              <a:buChar char="→"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Друга —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музичне оформлення не підвищує ефективності реклами.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342900" indent="-342900" algn="ctr">
              <a:buFont typeface="Book Antiqua" panose="02040602050305030304" pitchFamily="18" charset="0"/>
              <a:buChar char="→"/>
            </a:pP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Але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навіть прибічники цієї думки не заперечують, що приємна мелодія підвищує привабливість рекламного звернення фірми.</a:t>
            </a:r>
          </a:p>
          <a:p>
            <a:pPr algn="ctr"/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ірмовий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стиль — дійовий засіб створення іміджу фірми.</a:t>
            </a:r>
            <a:endParaRPr lang="uk-UA" sz="2400" b="1" dirty="0"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772" y="174153"/>
            <a:ext cx="4325257" cy="648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7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84611" y="1038476"/>
            <a:ext cx="7763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763" y="5997959"/>
            <a:ext cx="11697702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9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ШТРИХОВЕ ХУДОЖНЄ ОФОРМЛЕННЯ. </a:t>
            </a:r>
            <a:r>
              <a:rPr lang="uk-UA" sz="1900" b="1" dirty="0" smtClean="0">
                <a:solidFill>
                  <a:srgbClr val="212121"/>
                </a:solidFill>
                <a:latin typeface="Book Antiqua" panose="02040602050305030304" pitchFamily="18" charset="0"/>
              </a:rPr>
              <a:t>Досить популярний тренд серед нового і сучасного бізнесу.</a:t>
            </a:r>
            <a:endParaRPr lang="uk-UA" sz="1900" b="1" dirty="0">
              <a:solidFill>
                <a:srgbClr val="21212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5200" y="47751"/>
            <a:ext cx="741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СУЧАСНІ ТРЕНДИ СТВОРЕННЯ ФІРМОВОГО СТИЛЮ</a:t>
            </a:r>
            <a:endParaRPr lang="uk-U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284" y="709545"/>
            <a:ext cx="11756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Створення якісного логотипу вимагає серйозного і професійного підходу з урахуванням сучасних тенденцій дизайну. 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52" y="1515530"/>
            <a:ext cx="1163883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МІНІМАЛІЗМ. </a:t>
            </a:r>
            <a:r>
              <a:rPr lang="uk-UA" sz="2000" b="1" dirty="0" smtClean="0">
                <a:latin typeface="Book Antiqua" panose="02040602050305030304" pitchFamily="18" charset="0"/>
              </a:rPr>
              <a:t>Ця тенденція збережеться надалі, оскільки всі великі бренди переключаються на більш простий, мінімальний дизайн.</a:t>
            </a:r>
            <a:endParaRPr lang="uk-UA" sz="2000" b="1" dirty="0"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52" y="2276024"/>
            <a:ext cx="1163883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МАЛЮНОК ВІД РУКИ. </a:t>
            </a:r>
            <a:r>
              <a:rPr lang="uk-UA" sz="2000" b="1" dirty="0" smtClean="0">
                <a:latin typeface="Book Antiqua" panose="02040602050305030304" pitchFamily="18" charset="0"/>
              </a:rPr>
              <a:t>Цей тренд перебуває в центрі уваги вже кілька років і відмінно підходить «</a:t>
            </a:r>
            <a:r>
              <a:rPr lang="uk-UA" sz="2000" b="1" dirty="0" err="1" smtClean="0">
                <a:latin typeface="Book Antiqua" panose="02040602050305030304" pitchFamily="18" charset="0"/>
              </a:rPr>
              <a:t>хіпстерскому</a:t>
            </a:r>
            <a:r>
              <a:rPr lang="uk-UA" sz="2000" b="1" dirty="0" smtClean="0">
                <a:latin typeface="Book Antiqua" panose="02040602050305030304" pitchFamily="18" charset="0"/>
              </a:rPr>
              <a:t>» бізнесу. Даний стиль широко використовується в ресторанному бізнесі, у сфері перукарського мистецтва та рукоділля.</a:t>
            </a:r>
            <a:endParaRPr lang="uk-UA" sz="2000" b="1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52" y="3360918"/>
            <a:ext cx="1163883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НЕГАТИВНИЙ ПРОСТІР. </a:t>
            </a:r>
            <a:r>
              <a:rPr lang="uk-UA" sz="2000" b="1" dirty="0" smtClean="0">
                <a:latin typeface="Book Antiqua" panose="02040602050305030304" pitchFamily="18" charset="0"/>
              </a:rPr>
              <a:t>Досить старий тренд, тим не менше, останні кілька років він перебуває на піку популярності. Ця тенденція продовжить розвиватися в 2017 році, тому, безсумнівно, заслуговує на увагу.</a:t>
            </a:r>
            <a:endParaRPr lang="uk-UA" sz="2000" b="1" dirty="0"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52" y="4451503"/>
            <a:ext cx="1163883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КАДРУВАННЯ. </a:t>
            </a:r>
            <a:r>
              <a:rPr lang="uk-UA" sz="2000" b="1" dirty="0" smtClean="0">
                <a:latin typeface="Book Antiqua" panose="02040602050305030304" pitchFamily="18" charset="0"/>
              </a:rPr>
              <a:t>Суть цього тренду в мінімалізмі – демонстрація виключно самої суті логотипу, нічого зайвого.</a:t>
            </a:r>
            <a:endParaRPr lang="uk-UA" sz="2000" b="1" dirty="0">
              <a:latin typeface="Book Antiqua" panose="020406020503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53" y="5215151"/>
            <a:ext cx="1169770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ГЕОМЕТРИЧНІ ФОРМИ. </a:t>
            </a:r>
            <a:r>
              <a:rPr lang="uk-UA" sz="2000" b="1" dirty="0" smtClean="0">
                <a:latin typeface="Book Antiqua" panose="02040602050305030304" pitchFamily="18" charset="0"/>
              </a:rPr>
              <a:t>Здавалося б, кому потрібна ця стара школа? Однак, деякі стилі будуть жити вічно!</a:t>
            </a:r>
            <a:endParaRPr lang="uk-UA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84611" y="1038476"/>
            <a:ext cx="7763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52" y="4724497"/>
            <a:ext cx="11697702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9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ІЛЮСТРАЦІЇ В ЛОГОТИПАХ. </a:t>
            </a:r>
            <a:r>
              <a:rPr lang="uk-UA" sz="19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Ілюстрації </a:t>
            </a:r>
            <a:r>
              <a:rPr lang="uk-UA" sz="1900" b="1" dirty="0">
                <a:solidFill>
                  <a:schemeClr val="tx1"/>
                </a:solidFill>
                <a:latin typeface="Book Antiqua" panose="02040602050305030304" pitchFamily="18" charset="0"/>
              </a:rPr>
              <a:t>– це відмінний спосіб надати унікальний і індивідуальний штрих логотипу компанії. Вони стають неймовірно популярними в цьому році.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5200" y="288"/>
            <a:ext cx="741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СУЧАСНІ ТРЕНДИ СТВОРЕННЯ ФІРМОВОГО СТИЛЮ</a:t>
            </a:r>
            <a:endParaRPr lang="uk-U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52" y="780452"/>
            <a:ext cx="1163883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ВІЗЕРУНОК. </a:t>
            </a:r>
            <a:r>
              <a:rPr lang="uk-UA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Візерунки представляють собою новий напрямок, що дозволяє бізнесу виділитися серед інших. Цей оригінальний тренд також можна використовувати в презентації логотипу.</a:t>
            </a:r>
            <a:endParaRPr lang="uk-UA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52" y="1864785"/>
            <a:ext cx="1163883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АНІМОВАНІ ЛОГОТИПИ. </a:t>
            </a:r>
            <a:r>
              <a:rPr lang="uk-UA" sz="20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Моушн</a:t>
            </a:r>
            <a:r>
              <a:rPr lang="uk-UA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дизайн – це головний тренд нинішнього року, присутній у всіх сферах дизайну.</a:t>
            </a:r>
            <a:endParaRPr lang="uk-UA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52" y="2641341"/>
            <a:ext cx="1163883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ВІНТАЖ. </a:t>
            </a:r>
            <a:r>
              <a:rPr lang="uk-UA" sz="20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Вінтажний</a:t>
            </a:r>
            <a:r>
              <a:rPr lang="uk-UA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стиль не здає своїх позицій. Хоча цей тренд не можна назвати новим, йому все ще є, чим здивувати.</a:t>
            </a:r>
            <a:endParaRPr lang="uk-UA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52" y="3426461"/>
            <a:ext cx="1163883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КОЛЬОРОВІ ПЕРЕХОДИ.</a:t>
            </a:r>
            <a:r>
              <a:rPr lang="uk-UA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Цього року колірні переходи всюди – навіть в логотипах.</a:t>
            </a:r>
            <a:endParaRPr lang="uk-UA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52" y="3903805"/>
            <a:ext cx="1169770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ГЕОМЕТРИЧНІ ФОРМИ. </a:t>
            </a:r>
            <a:r>
              <a:rPr lang="uk-UA" sz="2000" b="1" dirty="0" smtClean="0">
                <a:latin typeface="Book Antiqua" panose="02040602050305030304" pitchFamily="18" charset="0"/>
              </a:rPr>
              <a:t>Здавалося б, кому потрібна ця стара школа? Однак, деякі стилі будуть жити вічно!</a:t>
            </a:r>
            <a:endParaRPr lang="uk-UA" sz="2000" b="1" dirty="0">
              <a:latin typeface="Book Antiqua" panose="0204060205030503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52" y="5514411"/>
            <a:ext cx="11697702" cy="969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9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ФОТОГРАФІЯ В ЛОГОТИПАХ. </a:t>
            </a:r>
            <a:r>
              <a:rPr lang="uk-UA" sz="19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Виграшне контрастне поєднання фотографії з логотипом – хіт нинішнього року. Такий прийом не може бути використаний як окремий знак, він може служити тільки в якості ілюстрації фірмовому стилю.</a:t>
            </a:r>
            <a:endParaRPr lang="uk-UA" sz="19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ПІДСУМОК</a:t>
              </a:r>
              <a:endParaRPr lang="uk-UA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84611" y="1038476"/>
            <a:ext cx="7763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562" y="620870"/>
            <a:ext cx="119198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ru-RU" dirty="0" smtClean="0">
                <a:latin typeface="Book Antiqua" panose="02040602050305030304" pitchFamily="18" charset="0"/>
              </a:rPr>
              <a:t>Одним </a:t>
            </a:r>
            <a:r>
              <a:rPr lang="ru-RU" dirty="0">
                <a:latin typeface="Book Antiqua" panose="02040602050305030304" pitchFamily="18" charset="0"/>
              </a:rPr>
              <a:t>з </a:t>
            </a:r>
            <a:r>
              <a:rPr lang="uk-UA" dirty="0" smtClean="0">
                <a:latin typeface="Book Antiqua" panose="02040602050305030304" pitchFamily="18" charset="0"/>
              </a:rPr>
              <a:t>чотирьох елементів </a:t>
            </a:r>
            <a:r>
              <a:rPr lang="ru-RU" dirty="0" smtClean="0">
                <a:latin typeface="Book Antiqua" panose="02040602050305030304" pitchFamily="18" charset="0"/>
              </a:rPr>
              <a:t>комплексу </a:t>
            </a:r>
            <a:r>
              <a:rPr lang="ru-RU" dirty="0">
                <a:latin typeface="Book Antiqua" panose="02040602050305030304" pitchFamily="18" charset="0"/>
              </a:rPr>
              <a:t>маркетингу ("4Р") є </a:t>
            </a:r>
            <a:r>
              <a:rPr lang="uk-UA" dirty="0" smtClean="0">
                <a:latin typeface="Book Antiqua" panose="02040602050305030304" pitchFamily="18" charset="0"/>
              </a:rPr>
              <a:t>просування товарів </a:t>
            </a:r>
            <a:r>
              <a:rPr lang="ru-RU" dirty="0" smtClean="0">
                <a:latin typeface="Book Antiqua" panose="02040602050305030304" pitchFamily="18" charset="0"/>
              </a:rPr>
              <a:t>(</a:t>
            </a:r>
            <a:r>
              <a:rPr lang="en-US" dirty="0">
                <a:latin typeface="Book Antiqua" panose="02040602050305030304" pitchFamily="18" charset="0"/>
              </a:rPr>
              <a:t>promotion). </a:t>
            </a:r>
            <a:r>
              <a:rPr lang="uk-UA" dirty="0" smtClean="0">
                <a:latin typeface="Book Antiqua" panose="02040602050305030304" pitchFamily="18" charset="0"/>
              </a:rPr>
              <a:t>Просування товарів </a:t>
            </a:r>
            <a:r>
              <a:rPr lang="ru-RU" dirty="0" smtClean="0">
                <a:latin typeface="Book Antiqua" panose="02040602050305030304" pitchFamily="18" charset="0"/>
              </a:rPr>
              <a:t>на </a:t>
            </a:r>
            <a:r>
              <a:rPr lang="ru-RU" dirty="0">
                <a:latin typeface="Book Antiqua" panose="02040602050305030304" pitchFamily="18" charset="0"/>
              </a:rPr>
              <a:t>ринку </a:t>
            </a:r>
            <a:r>
              <a:rPr lang="uk-UA" dirty="0" smtClean="0">
                <a:latin typeface="Book Antiqua" panose="02040602050305030304" pitchFamily="18" charset="0"/>
              </a:rPr>
              <a:t>може здійснюватися за допомогою реклами, </a:t>
            </a:r>
            <a:r>
              <a:rPr lang="uk-UA" dirty="0" err="1" smtClean="0">
                <a:latin typeface="Book Antiqua" panose="02040602050305030304" pitchFamily="18" charset="0"/>
              </a:rPr>
              <a:t>паблісіті</a:t>
            </a:r>
            <a:r>
              <a:rPr lang="uk-UA" dirty="0" smtClean="0">
                <a:latin typeface="Book Antiqua" panose="02040602050305030304" pitchFamily="18" charset="0"/>
              </a:rPr>
              <a:t>, персонального продажу та стимулювання збуту</a:t>
            </a:r>
            <a:r>
              <a:rPr lang="ru-RU" dirty="0" smtClean="0">
                <a:latin typeface="Book Antiqua" panose="02040602050305030304" pitchFamily="18" charset="0"/>
              </a:rPr>
              <a:t>. </a:t>
            </a:r>
            <a:r>
              <a:rPr lang="uk-UA" dirty="0" smtClean="0">
                <a:latin typeface="Book Antiqua" panose="02040602050305030304" pitchFamily="18" charset="0"/>
              </a:rPr>
              <a:t>Щоб стимулювати збут, для покупців застосовують різноманітні знижки, купони, конкурси, лотереї, кредит, пільгові пропозиції; для посередників знижки в ціні, поставку частини товарів безкоштовно, подарунки, конкурси, а для продавців — премії та конкурси.</a:t>
            </a:r>
          </a:p>
          <a:p>
            <a:pPr marL="342900" indent="-342900" algn="just">
              <a:buFont typeface="+mj-lt"/>
              <a:buAutoNum type="arabicParenR"/>
            </a:pPr>
            <a:endParaRPr lang="ru-RU" dirty="0">
              <a:latin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uk-UA" dirty="0" smtClean="0">
                <a:latin typeface="Book Antiqua" panose="02040602050305030304" pitchFamily="18" charset="0"/>
              </a:rPr>
              <a:t>Просуванню товарів сприяє також участь фірми у виставках та ярмарках. Одним з основних критеріїв вибору тієї чи іншої форми стимулювання збуту є збільшення обсягу продажу</a:t>
            </a:r>
            <a:r>
              <a:rPr lang="ru-RU" dirty="0" smtClean="0">
                <a:latin typeface="Book Antiqua" panose="02040602050305030304" pitchFamily="18" charset="0"/>
              </a:rPr>
              <a:t>.</a:t>
            </a:r>
            <a:endParaRPr lang="ru-RU" dirty="0">
              <a:latin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ru-RU" dirty="0">
              <a:latin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uk-UA" dirty="0" smtClean="0">
                <a:latin typeface="Book Antiqua" panose="02040602050305030304" pitchFamily="18" charset="0"/>
              </a:rPr>
              <a:t>Популярність товарів на ринку, обсяг продажу, імідж підприємства багато в чому залежать від ефективної реклами, тому їй приділяється велика увага з боку виробників та учасників каналів збуту.</a:t>
            </a:r>
          </a:p>
          <a:p>
            <a:pPr marL="342900" indent="-342900" algn="just">
              <a:buFont typeface="+mj-lt"/>
              <a:buAutoNum type="arabicParenR"/>
            </a:pPr>
            <a:endParaRPr lang="ru-RU" dirty="0">
              <a:latin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uk-UA" dirty="0" smtClean="0">
                <a:latin typeface="Book Antiqua" panose="02040602050305030304" pitchFamily="18" charset="0"/>
              </a:rPr>
              <a:t>Планування рекламної кампанії включає визначення змісту реклами, що має бути доведений до споживачів; визначення суб'єктів та мотиву реклами; вибір рекламних засобів (реклама в пресі, друкована реклама, екранна реклама, радіо-реклама, зовнішня реклама, реклама на транспорті, реклама на місці продажу); безпосередня розробка реклами (слоганів, ілюстрацій, музичного оформлення); складання графіків виходу реклами; розробка кошторису рекламних витрат; попередня оцінка ефективності реклами.</a:t>
            </a:r>
          </a:p>
          <a:p>
            <a:pPr marL="342900" indent="-342900" algn="just">
              <a:buFont typeface="+mj-lt"/>
              <a:buAutoNum type="arabicParenR"/>
            </a:pPr>
            <a:endParaRPr lang="ru-RU" dirty="0">
              <a:latin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uk-UA" dirty="0" smtClean="0">
                <a:latin typeface="Book Antiqua" panose="02040602050305030304" pitchFamily="18" charset="0"/>
              </a:rPr>
              <a:t>Дійовий засіб формування у споживачів сприятливого образу фірми — фірмовий стиль, основними елементами якого є товарний знак, слоган, фірмовий колір, фірмовий комплект шрифтів, фірмові поліграфічні константи, фірмовий блок.</a:t>
            </a:r>
            <a:endParaRPr lang="uk-UA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1562" y="771889"/>
            <a:ext cx="120504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ФІ́РМОВИЙ СТИ́ЛЬ </a:t>
            </a:r>
            <a:r>
              <a:rPr lang="uk-UA" sz="2800" b="1" dirty="0" smtClean="0">
                <a:latin typeface="Book Antiqua" panose="02040602050305030304" pitchFamily="18" charset="0"/>
              </a:rPr>
              <a:t>– це набір колірних, графічних, словесних, типографських, дизайнерських, постійних елементів (констант), що забезпечують візуальну і змістову єдність товарів (послуг) усієї вихідної від фірми інформації, її внутрішнього оформлення.</a:t>
            </a:r>
            <a:endParaRPr lang="uk-UA" sz="2800" b="1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562" y="2735563"/>
            <a:ext cx="6815050" cy="3970318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Book Antiqua" panose="02040602050305030304" pitchFamily="18" charset="0"/>
              </a:rPr>
              <a:t>Основними цілями фірмового стилю можна назвати ідентифікацію виробів і вказівку на зв'язок їх з фірмою, виділення цих товарів з загальної маси аналогічних товарів її конкурентів. Наявність фірмового стилю свідчить про впевненість його власника в позитивному враженні, яке він справляє на споживача.</a:t>
            </a:r>
            <a:endParaRPr lang="uk-UA" sz="2800" dirty="0">
              <a:latin typeface="Book Antiqua" panose="02040602050305030304" pitchFamily="18" charset="0"/>
            </a:endParaRPr>
          </a:p>
        </p:txBody>
      </p:sp>
      <p:pic>
        <p:nvPicPr>
          <p:cNvPr id="2052" name="Picture 4" descr="Фирменный стиль: почему это важно | Дизайн, лого и бизнес | Блог Турбо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12" y="2916319"/>
            <a:ext cx="5038164" cy="360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105070" y="856357"/>
            <a:ext cx="6961423" cy="5693866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just"/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Фірмовий </a:t>
            </a:r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стиль 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— це те, що робить компанію пізнаваною, рекламу — що запам'ятовується. Він виявляється в повторенні основних елементів фірмового дизайну (логотип, кольори, шрифти) на всіх елементах рекламної кампанії.</a:t>
            </a:r>
          </a:p>
          <a:p>
            <a:pPr algn="just"/>
            <a:endParaRPr lang="uk-U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При 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створенні фірмового стилю необхідно пам'ятати про те, що обраний стиль в ідеалі повинний добре виглядати як на візитці 90×50 мм, так і на рекламному щиті площею 5 </a:t>
            </a:r>
            <a:r>
              <a:rPr lang="uk-UA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кв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м, як у кольорі, так і в чорно-білому варіанті (наприклад, факсимільна копія).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05071" y="47751"/>
            <a:ext cx="656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ЗАВДАННЯ ФІРМОВОГО СТИЛЮ: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074" name="Picture 2" descr="Фирменный стиль и лого с пандой | Визитки фотографа, Визитки, Детский 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9" y="856357"/>
            <a:ext cx="4585453" cy="448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ирменный стиль и разработка логотипов в Зеленоград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09" y="4260300"/>
            <a:ext cx="3035860" cy="230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Фирменный стиль: 30 примеров для вашего вдохнове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2" y="4655670"/>
            <a:ext cx="2742720" cy="2057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41562" y="4191763"/>
            <a:ext cx="11871144" cy="28931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just"/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Вітчизняний 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ринок відчуває на собі імпульсивні дії іноземних фірм, орієнтованих на пошук шляхів до нашого споживача. У свою чергу, українські фірми-конкуренти повинні також шукати засоби щодо формування у споживачів, як в нашій країні, так і за її межами, сприятливого образу ("іміджу") фірми. За цих обставин зростає значення фірмового стилю підприємства.</a:t>
            </a:r>
          </a:p>
          <a:p>
            <a:pPr algn="just"/>
            <a:endParaRPr lang="uk-U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8565" y="106146"/>
            <a:ext cx="7763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СТИЛІ ІНОЗЕМНИХ ФІРМ: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49" y="706736"/>
            <a:ext cx="3175379" cy="3418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Конспект заняття на тему: &quot;Ілюстрація. Цифрове мистецтво. Сучасна реклама  та фірмовий стиль: напрямки, стилі, тренди. інфографіка.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30" y="849221"/>
            <a:ext cx="3197225" cy="319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тро Пепс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57" y="710512"/>
            <a:ext cx="3766746" cy="343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41562" y="690921"/>
            <a:ext cx="7335003" cy="6001643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Під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фірмовим стилем розуміємо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прийоми: </a:t>
            </a:r>
          </a:p>
          <a:p>
            <a:pPr marL="342900" indent="-342900" algn="just">
              <a:buFont typeface="Book Antiqua" panose="02040602050305030304" pitchFamily="18" charset="0"/>
              <a:buChar char="→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графічні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342900" indent="-342900" algn="just">
              <a:buFont typeface="Book Antiqua" panose="02040602050305030304" pitchFamily="18" charset="0"/>
              <a:buChar char="→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кольорові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342900" indent="-342900" algn="just">
              <a:buFont typeface="Book Antiqua" panose="02040602050305030304" pitchFamily="18" charset="0"/>
              <a:buChar char="→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пластичні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342900" indent="-342900" algn="just">
              <a:buFont typeface="Book Antiqua" panose="02040602050305030304" pitchFamily="18" charset="0"/>
              <a:buChar char="→"/>
            </a:pP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мовні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Вони забезпечують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можливість упізнавання всіх виробів фірми, які сприймаються як потенційними споживачами, так і спостерігачами взагалі, а також виділяють фірму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її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вироби серед конкурентів та їх товарів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Навіть </a:t>
            </a:r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 обізнані в маркетингу школярі, завдяки товарному знаку — трилиснику та незмінний графіці — без 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помилки </a:t>
            </a:r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впізнають </a:t>
            </a:r>
            <a:r>
              <a:rPr lang="uk-UA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кросовки</a:t>
            </a:r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фірми "</a:t>
            </a:r>
            <a:r>
              <a:rPr lang="uk-UA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Адідас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".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Слоган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"Нове покоління вибирає..." без альтернатив буде закінчено назвою всесвітньовідомої фірми "Пепсі-Кола". А малюки, навіть на відстані,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відрізнять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етикетку Пепсі від Кока-Коли.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8565" y="106146"/>
            <a:ext cx="7763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СТИЛІ ІНОЗЕМНИХ ФІРМ: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122" name="Picture 2" descr="Adidas: історія логотипів бренду - Dalistrateg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40" y="749316"/>
            <a:ext cx="4488366" cy="2119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305" y="3151642"/>
            <a:ext cx="4411401" cy="330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4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14742" y="5351862"/>
            <a:ext cx="1167245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фірмовий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блок 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— об'єднані в композицію знак і логотип, а також різні надписи (країна, адреса, телефон, телекс, факс, інколи "фірмовий лозунг"). Товарний знак (або "марка", "фірмова марка", "фірмовий знак", "емблема") — зареєстроване графічне позначення для виділення товару серед товарів інших фірм.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0838" y="635403"/>
            <a:ext cx="1029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ЯКІ Ж САМЕ ЕЛЕМЕНТИ СТВОРЮЮТЬ ФІРМОВИЙ СТИЛЬ? ДО НИХ МОЖУТЬ БУТИ ВІДНЕСЕНІ:</a:t>
            </a:r>
            <a:endParaRPr lang="uk-U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742" y="1477706"/>
            <a:ext cx="1167245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товарний знак 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— оригінальний напис повної або скороченої назви фірми;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742" y="2084445"/>
            <a:ext cx="116724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фірмовий лозунг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— ("слоган" від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англ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slogan) —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девіз фірми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;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742" y="2691184"/>
            <a:ext cx="116724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фірмовий колір або поєднання кольорів;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742" y="3244334"/>
            <a:ext cx="116724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фірмовий комплект шрифтів;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742" y="3782201"/>
            <a:ext cx="1167245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фірмові поліграфічні константи 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— постійний формат, спосіб верстання тексту та ілюстрацій, стиль ілюстрацій та текстів;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742" y="4705531"/>
            <a:ext cx="116724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єдине музичне оформлення, що супроводжує всі рекламні об'яви;</a:t>
            </a:r>
          </a:p>
        </p:txBody>
      </p:sp>
    </p:spTree>
    <p:extLst>
      <p:ext uri="{BB962C8B-B14F-4D97-AF65-F5344CB8AC3E}">
        <p14:creationId xmlns:p14="http://schemas.microsoft.com/office/powerpoint/2010/main" val="21433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84611" y="1038476"/>
            <a:ext cx="7763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6940" y="701592"/>
            <a:ext cx="10278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ІСНУЮТЬ ЧОТИРИ ГРУПИ ТОВАРНИХ ЗНАКІВ: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2" y="4436600"/>
            <a:ext cx="2879596" cy="212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Логотип та основні вимоги до його створення. Класифікація товарних знаків -  Брендинг - Підручники для студентів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71" y="4436600"/>
            <a:ext cx="3320786" cy="212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3478" y="3352760"/>
            <a:ext cx="24256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об'ємні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5640" y="2421943"/>
            <a:ext cx="34868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образотворчі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562" y="3347096"/>
            <a:ext cx="24256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словесні 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562" y="1560577"/>
            <a:ext cx="587500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</a:t>
            </a:r>
            <a:r>
              <a:rPr lang="uk-UA" sz="4000" b="1" dirty="0" smtClean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омплексні (змішані) 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30" name="Picture 6" descr="4.2. Характеристика товару в системі маркетингу - Бібліотека BukLib.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16" y="1375598"/>
            <a:ext cx="5364722" cy="535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056661" y="162431"/>
            <a:ext cx="6633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ОСНОВНІ ФУНКЦІЇ ТОВАРНИХ ЗНАКІВ: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872641" y="813665"/>
            <a:ext cx="6096000" cy="2908034"/>
            <a:chOff x="381000" y="1389646"/>
            <a:chExt cx="6096000" cy="290803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55320" y="1443183"/>
              <a:ext cx="5821680" cy="28544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4638" indent="350838" algn="ctr"/>
              <a:r>
                <a:rPr lang="uk-UA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 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Гарантувати </a:t>
              </a:r>
              <a:r>
                <a:rPr lang="uk-UA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якість</a:t>
              </a:r>
              <a:r>
                <a:rPr lang="ru-RU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uk-UA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товарів</a:t>
              </a:r>
              <a:r>
                <a:rPr lang="ru-RU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, </a:t>
              </a:r>
              <a:r>
                <a:rPr lang="uk-UA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позначених</a:t>
              </a:r>
              <a:r>
                <a:rPr lang="ru-RU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uk-UA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товарним</a:t>
              </a:r>
              <a:r>
                <a:rPr lang="ru-RU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знаком.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Паралель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"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фірмовий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товар — товар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якісний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"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обумовлює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більшу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популярність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товарів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,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позначених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фірмовим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знаком у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порівнянні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з </a:t>
              </a:r>
              <a:r>
                <a:rPr lang="ru-RU" sz="24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їх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uk-UA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анонімними</a:t>
              </a:r>
              <a:r>
                <a:rPr lang="ru-RU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ru-RU" sz="24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аналогами.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81000" y="1389646"/>
              <a:ext cx="1066800" cy="9870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2</a:t>
              </a:r>
              <a:r>
                <a:rPr lang="uk-UA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.</a:t>
              </a:r>
              <a:endPara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40821" y="813666"/>
            <a:ext cx="5535139" cy="3048744"/>
            <a:chOff x="381000" y="1248936"/>
            <a:chExt cx="6096000" cy="304874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55320" y="1443183"/>
              <a:ext cx="5821680" cy="28544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4638" indent="350838" algn="ctr"/>
              <a:r>
                <a:rPr lang="uk-UA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 </a:t>
              </a:r>
              <a:r>
                <a:rPr lang="uk-UA" sz="20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Відрізнити </a:t>
              </a:r>
              <a:r>
                <a:rPr lang="uk-UA" sz="20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одне підприємство від </a:t>
              </a:r>
              <a:r>
                <a:rPr lang="uk-UA" sz="20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</a:p>
            <a:p>
              <a:pPr marL="274638" indent="350838" algn="ctr"/>
              <a:r>
                <a:rPr lang="uk-UA" sz="20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іншого</a:t>
              </a:r>
              <a:r>
                <a:rPr lang="uk-UA" sz="20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, </a:t>
              </a:r>
              <a:r>
                <a:rPr lang="uk-UA" sz="2000" dirty="0" err="1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співставити</a:t>
              </a:r>
              <a:r>
                <a:rPr lang="uk-UA" sz="2000" dirty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товар з його виробником. Таким чином товарний знак захищає його власника від конкурентів.</a:t>
              </a:r>
              <a:endPara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000" y="1248936"/>
              <a:ext cx="976614" cy="1127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1.</a:t>
              </a:r>
              <a:endPara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1562" y="3721699"/>
            <a:ext cx="5634398" cy="3048744"/>
            <a:chOff x="381000" y="1248936"/>
            <a:chExt cx="6096000" cy="304874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55320" y="1443183"/>
              <a:ext cx="5821680" cy="28544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4638" indent="350838" algn="ctr"/>
              <a:r>
                <a:rPr lang="uk-UA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 </a:t>
              </a:r>
              <a:r>
                <a:rPr lang="uk-UA" sz="20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Третя функція </a:t>
              </a:r>
              <a:r>
                <a:rPr lang="uk-UA" sz="2000" dirty="0" err="1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знака</a:t>
              </a:r>
              <a:r>
                <a:rPr lang="uk-UA" sz="20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- естетична. Часто фірмовий знак використовується як елемент оформлення різних упаковок або навіть самого виробу, підвищуючи його естетичну цінність.</a:t>
              </a:r>
              <a:endParaRPr lang="uk-UA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1000" y="1248936"/>
              <a:ext cx="1066800" cy="1127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3</a:t>
              </a:r>
              <a:r>
                <a:rPr lang="uk-UA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.</a:t>
              </a:r>
              <a:endPara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872641" y="3720221"/>
            <a:ext cx="6096000" cy="3048744"/>
            <a:chOff x="381000" y="1248936"/>
            <a:chExt cx="6096000" cy="304874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55320" y="1443183"/>
              <a:ext cx="5821680" cy="28544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4638" indent="350838" algn="ctr"/>
              <a:r>
                <a:rPr lang="uk-UA" sz="2400" dirty="0" smtClean="0">
                  <a:solidFill>
                    <a:srgbClr val="2121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 </a:t>
              </a:r>
              <a:r>
                <a:rPr lang="uk-U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Четверта функція фірмового </a:t>
              </a:r>
              <a:r>
                <a:rPr lang="uk-UA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знака</a:t>
              </a:r>
              <a:r>
                <a:rPr lang="uk-U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— рекламна. У візуальній рекламі саме знак інколи несе основне навантаження.</a:t>
              </a:r>
              <a:endPara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1000" y="1248936"/>
              <a:ext cx="1066800" cy="1127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4.</a:t>
              </a:r>
              <a:endPara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5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1562" y="47751"/>
            <a:ext cx="4808419" cy="576346"/>
            <a:chOff x="141562" y="47751"/>
            <a:chExt cx="4808419" cy="607570"/>
          </a:xfrm>
          <a:solidFill>
            <a:srgbClr val="FF6600"/>
          </a:solidFill>
        </p:grpSpPr>
        <p:sp>
          <p:nvSpPr>
            <p:cNvPr id="10" name="Пятиугольник 9"/>
            <p:cNvSpPr/>
            <p:nvPr/>
          </p:nvSpPr>
          <p:spPr>
            <a:xfrm>
              <a:off x="141562" y="59671"/>
              <a:ext cx="3863540" cy="595649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Segoe Script" panose="030B0504020000000003" pitchFamily="66" charset="0"/>
                </a:rPr>
                <a:t>ФІРМОВИЙ СТИЛЬ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>
              <a:off x="4005101" y="47751"/>
              <a:ext cx="944880" cy="607570"/>
            </a:xfrm>
            <a:prstGeom prst="chevron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84611" y="1038476"/>
            <a:ext cx="7763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328" y="635403"/>
            <a:ext cx="9019392" cy="193899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uk-UA" sz="2400" dirty="0" smtClean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Торговий знак є своєрідною візиткою підприємства, з ним пов'язане підтримання певного іміджу фірми, що створюється роками бездоганної роботи на ринку. Зміна </a:t>
            </a:r>
            <a:r>
              <a:rPr lang="uk-UA" sz="2400" dirty="0" err="1" smtClean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знака</a:t>
            </a:r>
            <a:r>
              <a:rPr lang="uk-UA" sz="2400" dirty="0" smtClean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може нанести більшої шкоди ніж будь-які організаційні зміни, в тому числі зміна власника.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4611" y="2780377"/>
            <a:ext cx="779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ПРАВИЛ ВИКОРИСТАННЯ ТОВАРНОГО ЗНАКА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0" name="Picture 2" descr="Товарний знак і торговельна марка, в чому різниця? | AboutMarket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13794" r="19320" b="7429"/>
          <a:stretch/>
        </p:blipFill>
        <p:spPr bwMode="auto">
          <a:xfrm>
            <a:off x="9326880" y="571759"/>
            <a:ext cx="2694343" cy="21029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279" y="3242618"/>
            <a:ext cx="11548783" cy="3139321"/>
          </a:xfrm>
          <a:prstGeom prst="rect">
            <a:avLst/>
          </a:prstGeom>
          <a:effectLst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3400" indent="-342900" algn="just">
              <a:spcBef>
                <a:spcPts val="600"/>
              </a:spcBef>
              <a:spcAft>
                <a:spcPts val="600"/>
              </a:spcAft>
              <a:buFont typeface="Book Antiqua" panose="02040602050305030304" pitchFamily="18" charset="0"/>
              <a:buChar char="→"/>
            </a:pPr>
            <a:r>
              <a:rPr lang="uk-UA" sz="2400" dirty="0" smtClean="0">
                <a:solidFill>
                  <a:srgbClr val="212121"/>
                </a:solidFill>
                <a:latin typeface="Book Antiqua" panose="02040602050305030304" pitchFamily="18" charset="0"/>
              </a:rPr>
              <a:t>він не відмінюється (не можна сказати "фірмою "Мариною");</a:t>
            </a:r>
          </a:p>
          <a:p>
            <a:pPr marL="533400" indent="-342900" algn="just">
              <a:spcBef>
                <a:spcPts val="600"/>
              </a:spcBef>
              <a:spcAft>
                <a:spcPts val="600"/>
              </a:spcAft>
              <a:buFont typeface="Book Antiqua" panose="02040602050305030304" pitchFamily="18" charset="0"/>
              <a:buChar char="→"/>
            </a:pPr>
            <a:r>
              <a:rPr lang="uk-UA" sz="2400" dirty="0" smtClean="0">
                <a:solidFill>
                  <a:srgbClr val="212121"/>
                </a:solidFill>
                <a:latin typeface="Book Antiqua" panose="02040602050305030304" pitchFamily="18" charset="0"/>
              </a:rPr>
              <a:t>завжди однаково виділяється в тексті — стилізованим шрифтом, великими літерами, лапками, курсивом;</a:t>
            </a:r>
          </a:p>
          <a:p>
            <a:pPr marL="533400" indent="-342900" algn="just">
              <a:spcBef>
                <a:spcPts val="600"/>
              </a:spcBef>
              <a:spcAft>
                <a:spcPts val="600"/>
              </a:spcAft>
              <a:buFont typeface="Book Antiqua" panose="02040602050305030304" pitchFamily="18" charset="0"/>
              <a:buChar char="→"/>
            </a:pPr>
            <a:r>
              <a:rPr lang="uk-UA" sz="2400" dirty="0" smtClean="0">
                <a:solidFill>
                  <a:srgbClr val="212121"/>
                </a:solidFill>
                <a:latin typeface="Book Antiqua" panose="02040602050305030304" pitchFamily="18" charset="0"/>
              </a:rPr>
              <a:t>зареєстрований знак супроводжується позначкою R, ТМ або так, як прийнято в країнах, куди експортується товар;</a:t>
            </a:r>
          </a:p>
          <a:p>
            <a:pPr marL="533400" indent="-342900" algn="just">
              <a:spcBef>
                <a:spcPts val="600"/>
              </a:spcBef>
              <a:spcAft>
                <a:spcPts val="600"/>
              </a:spcAft>
              <a:buFont typeface="Book Antiqua" panose="02040602050305030304" pitchFamily="18" charset="0"/>
              <a:buChar char="→"/>
            </a:pPr>
            <a:r>
              <a:rPr lang="uk-UA" sz="2400" dirty="0" smtClean="0">
                <a:solidFill>
                  <a:srgbClr val="212121"/>
                </a:solidFill>
                <a:latin typeface="Book Antiqua" panose="02040602050305030304" pitchFamily="18" charset="0"/>
              </a:rPr>
              <a:t>не можна наносити товарний на виріб, якщо він відноситься тільки до якоїсь однієї деталі.</a:t>
            </a:r>
            <a:endParaRPr lang="uk-UA" sz="2400" dirty="0">
              <a:solidFill>
                <a:srgbClr val="21212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1532</TotalTime>
  <Words>1698</Words>
  <Application>Microsoft Office PowerPoint</Application>
  <PresentationFormat>Произвольный</PresentationFormat>
  <Paragraphs>131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AdmiNN</cp:lastModifiedBy>
  <cp:revision>78</cp:revision>
  <dcterms:created xsi:type="dcterms:W3CDTF">2021-04-29T06:24:02Z</dcterms:created>
  <dcterms:modified xsi:type="dcterms:W3CDTF">2024-03-18T19:04:48Z</dcterms:modified>
</cp:coreProperties>
</file>