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18"/>
  </p:notesMasterIdLst>
  <p:handoutMasterIdLst>
    <p:handoutMasterId r:id="rId19"/>
  </p:handoutMasterIdLst>
  <p:sldIdLst>
    <p:sldId id="261" r:id="rId2"/>
    <p:sldId id="521" r:id="rId3"/>
    <p:sldId id="565" r:id="rId4"/>
    <p:sldId id="566" r:id="rId5"/>
    <p:sldId id="568" r:id="rId6"/>
    <p:sldId id="569" r:id="rId7"/>
    <p:sldId id="570" r:id="rId8"/>
    <p:sldId id="571" r:id="rId9"/>
    <p:sldId id="572" r:id="rId10"/>
    <p:sldId id="574" r:id="rId11"/>
    <p:sldId id="579" r:id="rId12"/>
    <p:sldId id="575" r:id="rId13"/>
    <p:sldId id="576" r:id="rId14"/>
    <p:sldId id="577" r:id="rId15"/>
    <p:sldId id="578" r:id="rId16"/>
    <p:sldId id="421" r:id="rId17"/>
  </p:sldIdLst>
  <p:sldSz cx="9144000" cy="6858000" type="screen4x3"/>
  <p:notesSz cx="6858000" cy="9144000"/>
  <p:defaultTextStyle>
    <a:defPPr>
      <a:defRPr lang="uk-UA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 autoAdjust="0"/>
  </p:normalViewPr>
  <p:slideViewPr>
    <p:cSldViewPr>
      <p:cViewPr varScale="1">
        <p:scale>
          <a:sx n="85" d="100"/>
          <a:sy n="85" d="100"/>
        </p:scale>
        <p:origin x="1062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F5F0BB-52B4-4897-B624-826F7DAD56BF}" type="datetimeFigureOut">
              <a:rPr lang="uk-UA"/>
              <a:pPr>
                <a:defRPr/>
              </a:pPr>
              <a:t>10.10.2023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300085-13B9-4F5D-A784-8BF6924CB6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188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4372-951D-4A42-9526-7C93E97D5390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160E-329D-4789-99E0-F7AEAE497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3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2420B-A1B9-47F6-B4D1-98282297FE3F}" type="datetimeFigureOut">
              <a:rPr lang="ru-RU" smtClean="0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3C2AB-1958-4036-96E6-BAB03605D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085E1-6551-4ABE-9B5B-2B1910EAD040}" type="datetimeFigureOut">
              <a:rPr lang="ru-RU" smtClean="0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1A1CA-CA96-48F7-A442-0DCD8556E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E440C-77EF-42F9-8BB0-11549C640973}" type="datetimeFigureOut">
              <a:rPr lang="ru-RU" smtClean="0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3177B-E777-44C0-88E5-C9EF88A17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4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5391-EF9D-4316-9625-5688279609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422597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764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45107-74CC-4BFD-9C9F-4EA0D53536DF}" type="datetimeFigureOut">
              <a:rPr lang="ru-RU" smtClean="0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88E87-F0C2-4432-BE39-FAECC28F5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7581D-D395-4C02-8516-91B887AFBD1E}" type="datetimeFigureOut">
              <a:rPr lang="ru-RU" smtClean="0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8735-A12C-49B3-87D0-08183CCE3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0B836-432A-4B1A-A610-DD4848137BCA}" type="datetimeFigureOut">
              <a:rPr lang="ru-RU" smtClean="0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0688D-26B3-4F1B-9100-A5C95F739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0F714-3E7C-4AEA-85E3-1D4DE66C93D2}" type="datetimeFigureOut">
              <a:rPr lang="ru-RU" smtClean="0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02836-4BFB-4575-8F0E-F5A57FDC3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9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409A6-877A-4583-8EE9-1EF2469ACAA6}" type="datetimeFigureOut">
              <a:rPr lang="ru-RU" smtClean="0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A308D-4E8B-44BA-AC9B-20F63C8E1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8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A523F-8DD3-4E5D-B985-44E3A57892EF}" type="datetimeFigureOut">
              <a:rPr lang="ru-RU" smtClean="0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3FADD-0833-43C2-84FC-268C84F59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2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E4CC7-A487-47AD-B3F8-2B191C6B3315}" type="datetimeFigureOut">
              <a:rPr lang="ru-RU" smtClean="0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1110A-880B-47C0-9A2E-BE47F5A36F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4799A-3FB2-4470-BADE-9AF652416EFE}" type="datetimeFigureOut">
              <a:rPr lang="ru-RU" smtClean="0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43FA4-8524-466D-84F7-D7500D2F52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1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F4159C-D879-42A5-8B4F-530FA2FE6182}" type="datetimeFigureOut">
              <a:rPr lang="ru-RU" smtClean="0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D3B0C-15F5-4621-BFE5-E4E72497C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7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34" r:id="rId12"/>
    <p:sldLayoutId id="214748413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Васильківський фаховий коледж ВНЗ «Відкритий міжнародний університет розвитку людини «Україна»</a:t>
            </a:r>
            <a: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  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Інформаційні технології </a:t>
            </a:r>
            <a:b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Єременко Олександр Іванович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828800"/>
            <a:ext cx="9130553" cy="76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МІКРОПРОЦЕСОРНИХ ЗАСОБІВ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Clr>
                <a:schemeClr val="accent3"/>
              </a:buClr>
              <a:buNone/>
              <a:defRPr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43927" y="274320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лекції</a:t>
            </a: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258763" eaLnBrk="1" hangingPunct="1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Основні визначення мікропроцесорних засобів  </a:t>
            </a:r>
          </a:p>
          <a:p>
            <a:pPr marL="457200" lvl="0" indent="258763" eaLnBrk="1" hangingPunct="1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«Машинне» представлення інформації</a:t>
            </a:r>
          </a:p>
          <a:p>
            <a:pPr lvl="0" indent="355600" algn="just" eaLnBrk="1" hangingPunct="1">
              <a:spcAft>
                <a:spcPts val="0"/>
              </a:spcAft>
            </a:pPr>
            <a:endParaRPr lang="uk-UA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381000"/>
            <a:ext cx="7544673" cy="5750427"/>
          </a:xfrm>
          <a:prstGeom prst="rect">
            <a:avLst/>
          </a:prstGeom>
        </p:spPr>
        <p:txBody>
          <a:bodyPr vert="horz" wrap="square" lIns="0" tIns="16136" rIns="0" bIns="0" rtlCol="0">
            <a:spAutoFit/>
          </a:bodyPr>
          <a:lstStyle/>
          <a:p>
            <a:pPr marL="1511350">
              <a:spcBef>
                <a:spcPts val="127"/>
              </a:spcBef>
            </a:pPr>
            <a:r>
              <a:rPr sz="1936" b="1" spc="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sz="1936" b="1" spc="21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b="1" spc="-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«Машинне»</a:t>
            </a:r>
            <a:r>
              <a:rPr sz="1936" b="1" spc="-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b="1" spc="-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представлення</a:t>
            </a:r>
            <a:r>
              <a:rPr sz="1936" b="1" spc="-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b="1" spc="-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endParaRPr sz="193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87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468" marR="48406" indent="545531" algn="just">
              <a:lnSpc>
                <a:spcPct val="95900"/>
              </a:lnSpc>
            </a:pP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Особливістю сучасних процесорів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те,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що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вони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працюють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sz="1936" spc="18" dirty="0">
                <a:latin typeface="Arial" panose="020B0604020202020204" pitchFamily="34" charset="0"/>
                <a:cs typeface="Arial" panose="020B0604020202020204" pitchFamily="34" charset="0"/>
              </a:rPr>
              <a:t>чи- </a:t>
            </a:r>
            <a:r>
              <a:rPr sz="1936" spc="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слами,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представленими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не у десятковій, а у двійковій </a:t>
            </a:r>
            <a:r>
              <a:rPr sz="1936" spc="-6" dirty="0" err="1">
                <a:latin typeface="Arial" panose="020B0604020202020204" pitchFamily="34" charset="0"/>
                <a:cs typeface="Arial" panose="020B0604020202020204" pitchFamily="34" charset="0"/>
              </a:rPr>
              <a:t>системі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числення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Це означає,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що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числа оброблювані комп'ютером, можна уявити за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sz="1936" spc="-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всього лише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двох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цифр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логічних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«0»</a:t>
            </a:r>
            <a:r>
              <a:rPr sz="1936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sz="1936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24" dirty="0">
                <a:latin typeface="Arial" panose="020B0604020202020204" pitchFamily="34" charset="0"/>
                <a:cs typeface="Arial" panose="020B0604020202020204" pitchFamily="34" charset="0"/>
              </a:rPr>
              <a:t>«1».</a:t>
            </a:r>
            <a:endParaRPr sz="193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468" marR="59163" indent="545531" algn="just">
              <a:lnSpc>
                <a:spcPct val="95800"/>
              </a:lnSpc>
              <a:spcBef>
                <a:spcPts val="12"/>
              </a:spcBef>
            </a:pP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Цифрам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«0»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«1»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можна, наприклад, поставити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відповідність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i="1" spc="-6" dirty="0">
                <a:latin typeface="Arial" panose="020B0604020202020204" pitchFamily="34" charset="0"/>
                <a:cs typeface="Arial" panose="020B0604020202020204" pitchFamily="34" charset="0"/>
              </a:rPr>
              <a:t>високий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sz="1936" i="1" spc="-6" dirty="0">
                <a:latin typeface="Arial" panose="020B0604020202020204" pitchFamily="34" charset="0"/>
                <a:cs typeface="Arial" panose="020B0604020202020204" pitchFamily="34" charset="0"/>
              </a:rPr>
              <a:t>низький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рівень напруги, </a:t>
            </a:r>
            <a:r>
              <a:rPr sz="1936" i="1" spc="-6" dirty="0">
                <a:latin typeface="Arial" panose="020B0604020202020204" pitchFamily="34" charset="0"/>
                <a:cs typeface="Arial" panose="020B0604020202020204" pitchFamily="34" charset="0"/>
              </a:rPr>
              <a:t>розімкнуте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sz="1936" i="1" spc="-6" dirty="0">
                <a:latin typeface="Arial" panose="020B0604020202020204" pitchFamily="34" charset="0"/>
                <a:cs typeface="Arial" panose="020B0604020202020204" pitchFamily="34" charset="0"/>
              </a:rPr>
              <a:t>замкнуте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поло-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ження контактів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реле,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протилежні напрямки намагніченості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окремих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ділянок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магнітного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диску</a:t>
            </a:r>
            <a:r>
              <a:rPr sz="1936" spc="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т.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і.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«Змусити»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електричний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пристрій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працювати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безпосередньо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з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десятковими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числами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принципово </a:t>
            </a:r>
            <a:r>
              <a:rPr sz="1936" spc="-4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можливо,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але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наділити такий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при- стрій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здатністю перебувати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sz="1936" spc="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різних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станах (відповідним цифрам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0 до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9)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пов'язано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певними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технічними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проблемами.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необхід-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ності</a:t>
            </a:r>
            <a:r>
              <a:rPr sz="1936" spc="47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представлення </a:t>
            </a:r>
            <a:r>
              <a:rPr sz="1936" spc="-4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результатів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обчислень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привичній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користу-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вача</a:t>
            </a:r>
            <a:r>
              <a:rPr sz="1936" spc="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десятковій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системі, можна здійснити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необхідні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перетворення, </a:t>
            </a:r>
            <a:r>
              <a:rPr sz="1936" spc="12" dirty="0">
                <a:latin typeface="Arial" panose="020B0604020202020204" pitchFamily="34" charset="0"/>
                <a:cs typeface="Arial" panose="020B0604020202020204" pitchFamily="34" charset="0"/>
              </a:rPr>
              <a:t>ви-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користовуючи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математичні "здатності"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самого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процесора,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що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працює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"звичній для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нього" двійковій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 err="1">
                <a:latin typeface="Arial" panose="020B0604020202020204" pitchFamily="34" charset="0"/>
                <a:cs typeface="Arial" panose="020B0604020202020204" pitchFamily="34" charset="0"/>
              </a:rPr>
              <a:t>системі</a:t>
            </a:r>
            <a:r>
              <a:rPr sz="1936" spc="-6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9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381000"/>
            <a:ext cx="8229600" cy="6523331"/>
          </a:xfrm>
          <a:prstGeom prst="rect">
            <a:avLst/>
          </a:prstGeom>
        </p:spPr>
        <p:txBody>
          <a:bodyPr vert="horz" wrap="square" lIns="0" tIns="16136" rIns="0" bIns="0" rtlCol="0">
            <a:spAutoFit/>
          </a:bodyPr>
          <a:lstStyle/>
          <a:p>
            <a:pPr marL="1511350">
              <a:spcBef>
                <a:spcPts val="127"/>
              </a:spcBef>
            </a:pPr>
            <a:r>
              <a:rPr sz="1400" b="1" spc="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sz="1400" b="1" spc="21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«Машинне»</a:t>
            </a:r>
            <a:r>
              <a:rPr sz="1400" b="1" spc="-5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представлення</a:t>
            </a:r>
            <a:r>
              <a:rPr sz="1400" b="1" spc="-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6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87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468" marR="52248" indent="604694" algn="just">
              <a:lnSpc>
                <a:spcPct val="95800"/>
              </a:lnSpc>
              <a:spcBef>
                <a:spcPts val="12"/>
              </a:spcBef>
            </a:pPr>
            <a:r>
              <a:rPr sz="1936" spc="-6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Ознайомимося</a:t>
            </a:r>
            <a:r>
              <a:rPr sz="1936" spc="-6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спочатку з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розрядністю числа.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Крайнє праве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міс-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це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йменують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 нульовим розрядом.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Лівіше від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нього розташовується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перший розряд,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ще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лівіше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другий,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потім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третій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розряд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т.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д.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sz="1936" spc="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двійковій системі числення значення символу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числа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змінюється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sz="1936" spc="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розряду до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розряду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два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рази.</a:t>
            </a:r>
            <a:r>
              <a:rPr sz="1936" spc="47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Розглянемо</a:t>
            </a:r>
            <a:r>
              <a:rPr sz="1936" spc="4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число,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представлене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рис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936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Символ "1", записаний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нульовому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розряді,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означає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"один"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(як і в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десятковому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коді).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Символ "1", записаний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першому розряді,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відповідає десятковому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"два"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sz="1936" spc="-18" dirty="0">
                <a:latin typeface="Arial" panose="020B0604020202020204" pitchFamily="34" charset="0"/>
                <a:cs typeface="Arial" panose="020B0604020202020204" pitchFamily="34" charset="0"/>
              </a:rPr>
              <a:t>два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рази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більше),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записаний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sz="1936" spc="18" dirty="0">
                <a:latin typeface="Arial" panose="020B0604020202020204" pitchFamily="34" charset="0"/>
                <a:cs typeface="Arial" panose="020B0604020202020204" pitchFamily="34" charset="0"/>
              </a:rPr>
              <a:t>дру- </a:t>
            </a:r>
            <a:r>
              <a:rPr sz="1936" spc="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гому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розряді -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десятковому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"чотири"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(знову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два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рази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більше), потім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1936" spc="-4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"вісім".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З кожним розрядом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значення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символу, збільшується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два </a:t>
            </a:r>
            <a:r>
              <a:rPr sz="1936" spc="18" dirty="0">
                <a:latin typeface="Arial" panose="020B0604020202020204" pitchFamily="34" charset="0"/>
                <a:cs typeface="Arial" panose="020B0604020202020204" pitchFamily="34" charset="0"/>
              </a:rPr>
              <a:t>ра- </a:t>
            </a:r>
            <a:r>
              <a:rPr sz="1936" spc="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зи, його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прийнято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називати "вагою". На рис.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значення "ваги"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906" spc="8" baseline="291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906" spc="-8" baseline="29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906" spc="8" baseline="29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936" spc="-4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906" spc="8" baseline="291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906" spc="217" baseline="29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(8-4-2-1)</a:t>
            </a:r>
            <a:r>
              <a:rPr sz="1936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936" spc="-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кожного</a:t>
            </a:r>
            <a:r>
              <a:rPr sz="1936" spc="-3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розряду</a:t>
            </a:r>
            <a:r>
              <a:rPr sz="1936" spc="-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зображено</a:t>
            </a:r>
            <a:r>
              <a:rPr sz="1936" spc="-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936" spc="-3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кружечках.</a:t>
            </a:r>
            <a:endParaRPr sz="193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468" marR="64542" indent="545531" algn="just">
              <a:lnSpc>
                <a:spcPts val="2239"/>
              </a:lnSpc>
              <a:spcBef>
                <a:spcPts val="55"/>
              </a:spcBef>
            </a:pP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Число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1111</a:t>
            </a:r>
            <a:r>
              <a:rPr sz="1906" spc="-8" baseline="-7936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, написане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двійковій системі числення,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значиться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так:</a:t>
            </a:r>
            <a:r>
              <a:rPr sz="1936" spc="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одна</a:t>
            </a:r>
            <a:r>
              <a:rPr sz="1936" spc="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вісімка,</a:t>
            </a:r>
            <a:r>
              <a:rPr sz="1936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одна</a:t>
            </a:r>
            <a:r>
              <a:rPr sz="1936" spc="4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четвірка,</a:t>
            </a:r>
            <a:r>
              <a:rPr sz="1936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одна</a:t>
            </a:r>
            <a:r>
              <a:rPr sz="1936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двійка</a:t>
            </a:r>
            <a:r>
              <a:rPr sz="1936" spc="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sz="1936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одна</a:t>
            </a:r>
            <a:r>
              <a:rPr sz="1936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одиниця,</a:t>
            </a:r>
            <a:r>
              <a:rPr sz="1936" spc="4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936" spc="4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всього</a:t>
            </a:r>
            <a:endParaRPr sz="193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468" algn="just">
              <a:lnSpc>
                <a:spcPts val="2104"/>
              </a:lnSpc>
            </a:pP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936" spc="24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число,</a:t>
            </a:r>
            <a:r>
              <a:rPr sz="1936" spc="2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рівноцінне</a:t>
            </a:r>
            <a:r>
              <a:rPr sz="1936" spc="2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п'ятнадцяти</a:t>
            </a:r>
            <a:r>
              <a:rPr sz="1936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(8+4+2+1=15</a:t>
            </a:r>
            <a:r>
              <a:rPr sz="1906" spc="-8" baseline="-7936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936" spc="2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936" spc="2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десятковій</a:t>
            </a:r>
            <a:r>
              <a:rPr sz="1936" spc="2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системі</a:t>
            </a:r>
            <a:endParaRPr sz="193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468" marR="55321" algn="just">
              <a:lnSpc>
                <a:spcPct val="96000"/>
              </a:lnSpc>
              <a:spcBef>
                <a:spcPts val="55"/>
              </a:spcBef>
            </a:pP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числення. Якщо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будь-якому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розряді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даного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числа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записаний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0,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значення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цього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розряду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входить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до складу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числа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і ним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нехтують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читанні.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Наприклад,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число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1001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двійковій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системі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числення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значиться як: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«один, нуль, нуль, один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sz="1936" spc="-6" dirty="0">
                <a:latin typeface="Arial" panose="020B0604020202020204" pitchFamily="34" charset="0"/>
                <a:cs typeface="Arial" panose="020B0604020202020204" pitchFamily="34" charset="0"/>
              </a:rPr>
              <a:t>двійковій системі»,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що відпо- </a:t>
            </a:r>
            <a:r>
              <a:rPr sz="1936" spc="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відає:</a:t>
            </a:r>
          </a:p>
          <a:p>
            <a:pPr marL="1721111" algn="just">
              <a:lnSpc>
                <a:spcPts val="2239"/>
              </a:lnSpc>
            </a:pP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sz="1906" baseline="291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906" spc="253" baseline="29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sz="1936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1936" spc="-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sz="1906" baseline="29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906" spc="217" baseline="29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0)</a:t>
            </a:r>
            <a:r>
              <a:rPr sz="1936" spc="-3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1936" spc="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sz="1906" baseline="29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906" spc="217" baseline="29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0)</a:t>
            </a:r>
            <a:r>
              <a:rPr sz="1936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sz="1936" spc="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-12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sz="1906" spc="-18" baseline="291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906" spc="217" baseline="29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sz="1936" spc="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sz="1936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z="1936" spc="-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906" spc="8" baseline="-7936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sz="1936" spc="6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9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-2218556"/>
            <a:ext cx="8839200" cy="2888465"/>
          </a:xfrm>
          <a:prstGeom prst="rect">
            <a:avLst/>
          </a:prstGeom>
        </p:spPr>
        <p:txBody>
          <a:bodyPr vert="horz" wrap="square" lIns="0" tIns="28430" rIns="0" bIns="0" rtlCol="0">
            <a:spAutoFit/>
          </a:bodyPr>
          <a:lstStyle/>
          <a:p>
            <a:pPr marL="15367" marR="6147" indent="545531" algn="just">
              <a:lnSpc>
                <a:spcPct val="96000"/>
              </a:lnSpc>
              <a:spcBef>
                <a:spcPts val="224"/>
              </a:spcBef>
            </a:pPr>
            <a:r>
              <a:rPr sz="1936" dirty="0">
                <a:latin typeface="Times New Roman"/>
                <a:cs typeface="Times New Roman"/>
              </a:rPr>
              <a:t>Символи 1 і 0 в </a:t>
            </a:r>
            <a:r>
              <a:rPr sz="1936" spc="-6" dirty="0">
                <a:latin typeface="Times New Roman"/>
                <a:cs typeface="Times New Roman"/>
              </a:rPr>
              <a:t>двійковій системі числення </a:t>
            </a:r>
            <a:r>
              <a:rPr sz="1936" dirty="0">
                <a:latin typeface="Times New Roman"/>
                <a:cs typeface="Times New Roman"/>
              </a:rPr>
              <a:t>не є цифрами в </a:t>
            </a:r>
            <a:r>
              <a:rPr sz="1936" spc="-6" dirty="0">
                <a:latin typeface="Times New Roman"/>
                <a:cs typeface="Times New Roman"/>
              </a:rPr>
              <a:t>тому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кількісному розумінні, </a:t>
            </a:r>
            <a:r>
              <a:rPr sz="1936" dirty="0">
                <a:latin typeface="Times New Roman"/>
                <a:cs typeface="Times New Roman"/>
              </a:rPr>
              <a:t>до </a:t>
            </a:r>
            <a:r>
              <a:rPr sz="1936" spc="-12" dirty="0">
                <a:latin typeface="Times New Roman"/>
                <a:cs typeface="Times New Roman"/>
              </a:rPr>
              <a:t>якого </a:t>
            </a:r>
            <a:r>
              <a:rPr sz="1936" spc="-6" dirty="0">
                <a:latin typeface="Times New Roman"/>
                <a:cs typeface="Times New Roman"/>
              </a:rPr>
              <a:t>ми привикли, користуючись </a:t>
            </a:r>
            <a:r>
              <a:rPr sz="1936" dirty="0">
                <a:latin typeface="Times New Roman"/>
                <a:cs typeface="Times New Roman"/>
              </a:rPr>
              <a:t>десятко- 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вою </a:t>
            </a:r>
            <a:r>
              <a:rPr sz="1936" spc="-6" dirty="0">
                <a:latin typeface="Times New Roman"/>
                <a:cs typeface="Times New Roman"/>
              </a:rPr>
              <a:t>системою. Тут </a:t>
            </a:r>
            <a:r>
              <a:rPr sz="1936" dirty="0">
                <a:latin typeface="Times New Roman"/>
                <a:cs typeface="Times New Roman"/>
              </a:rPr>
              <a:t>вони лише </a:t>
            </a:r>
            <a:r>
              <a:rPr sz="1936" spc="-6" dirty="0">
                <a:latin typeface="Times New Roman"/>
                <a:cs typeface="Times New Roman"/>
              </a:rPr>
              <a:t>служать умовними знаками, </a:t>
            </a:r>
            <a:r>
              <a:rPr sz="1936" spc="-12" dirty="0">
                <a:latin typeface="Times New Roman"/>
                <a:cs typeface="Times New Roman"/>
              </a:rPr>
              <a:t>які </a:t>
            </a:r>
            <a:r>
              <a:rPr sz="1936" spc="6" dirty="0">
                <a:latin typeface="Times New Roman"/>
                <a:cs typeface="Times New Roman"/>
              </a:rPr>
              <a:t>пока- </a:t>
            </a:r>
            <a:r>
              <a:rPr sz="1936" spc="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зують, входить </a:t>
            </a:r>
            <a:r>
              <a:rPr sz="1936" spc="-12" dirty="0">
                <a:latin typeface="Times New Roman"/>
                <a:cs typeface="Times New Roman"/>
              </a:rPr>
              <a:t>чи </a:t>
            </a:r>
            <a:r>
              <a:rPr sz="1936" dirty="0">
                <a:latin typeface="Times New Roman"/>
                <a:cs typeface="Times New Roman"/>
              </a:rPr>
              <a:t>не </a:t>
            </a:r>
            <a:r>
              <a:rPr sz="1936" spc="-6" dirty="0">
                <a:latin typeface="Times New Roman"/>
                <a:cs typeface="Times New Roman"/>
              </a:rPr>
              <a:t>входить десятковий еквівалент двійкового </a:t>
            </a:r>
            <a:r>
              <a:rPr sz="1936" spc="12" dirty="0">
                <a:latin typeface="Times New Roman"/>
                <a:cs typeface="Times New Roman"/>
              </a:rPr>
              <a:t>сим- </a:t>
            </a:r>
            <a:r>
              <a:rPr sz="1936" spc="18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волу</a:t>
            </a:r>
            <a:r>
              <a:rPr sz="1936" spc="-37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даного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розряду</a:t>
            </a:r>
            <a:r>
              <a:rPr sz="1936" spc="-55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до</a:t>
            </a:r>
            <a:r>
              <a:rPr sz="1936" spc="-6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складу</a:t>
            </a:r>
            <a:r>
              <a:rPr sz="1936" spc="-37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числа</a:t>
            </a:r>
            <a:r>
              <a:rPr sz="1936" dirty="0">
                <a:latin typeface="Times New Roman"/>
                <a:cs typeface="Times New Roman"/>
              </a:rPr>
              <a:t>.</a:t>
            </a:r>
          </a:p>
          <a:p>
            <a:pPr marL="15367" marR="6147" indent="545531" algn="just">
              <a:lnSpc>
                <a:spcPct val="95600"/>
              </a:lnSpc>
              <a:spcBef>
                <a:spcPts val="12"/>
              </a:spcBef>
            </a:pPr>
            <a:r>
              <a:rPr sz="1936" spc="-6" dirty="0">
                <a:latin typeface="Times New Roman"/>
                <a:cs typeface="Times New Roman"/>
              </a:rPr>
              <a:t>Двійкова система числення широко застосовується </a:t>
            </a:r>
            <a:r>
              <a:rPr sz="1936" dirty="0">
                <a:latin typeface="Times New Roman"/>
                <a:cs typeface="Times New Roman"/>
              </a:rPr>
              <a:t>в мікропро- 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цесорній техніки завдяки </a:t>
            </a:r>
            <a:r>
              <a:rPr sz="1936" spc="-12" dirty="0">
                <a:latin typeface="Times New Roman"/>
                <a:cs typeface="Times New Roman"/>
              </a:rPr>
              <a:t>зручності</a:t>
            </a:r>
            <a:r>
              <a:rPr sz="1936" spc="-6" dirty="0">
                <a:latin typeface="Times New Roman"/>
                <a:cs typeface="Times New Roman"/>
              </a:rPr>
              <a:t> зберігання </a:t>
            </a:r>
            <a:r>
              <a:rPr sz="1936" dirty="0">
                <a:latin typeface="Times New Roman"/>
                <a:cs typeface="Times New Roman"/>
              </a:rPr>
              <a:t>і </a:t>
            </a:r>
            <a:r>
              <a:rPr sz="1936" spc="-6" dirty="0">
                <a:latin typeface="Times New Roman"/>
                <a:cs typeface="Times New Roman"/>
              </a:rPr>
              <a:t>простоти введення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двійкових чисел </a:t>
            </a:r>
            <a:r>
              <a:rPr sz="1936" dirty="0">
                <a:latin typeface="Times New Roman"/>
                <a:cs typeface="Times New Roman"/>
              </a:rPr>
              <a:t>в </a:t>
            </a:r>
            <a:r>
              <a:rPr sz="1936" spc="-12" dirty="0">
                <a:latin typeface="Times New Roman"/>
                <a:cs typeface="Times New Roman"/>
              </a:rPr>
              <a:t>ці </a:t>
            </a:r>
            <a:r>
              <a:rPr sz="1936" spc="-6" dirty="0">
                <a:latin typeface="Times New Roman"/>
                <a:cs typeface="Times New Roman"/>
              </a:rPr>
              <a:t>пристрої. </a:t>
            </a:r>
            <a:r>
              <a:rPr sz="1936" spc="-12" dirty="0">
                <a:latin typeface="Times New Roman"/>
                <a:cs typeface="Times New Roman"/>
              </a:rPr>
              <a:t>Арифметичні </a:t>
            </a:r>
            <a:r>
              <a:rPr sz="1936" spc="-6" dirty="0">
                <a:latin typeface="Times New Roman"/>
                <a:cs typeface="Times New Roman"/>
              </a:rPr>
              <a:t>дії </a:t>
            </a:r>
            <a:r>
              <a:rPr sz="1936" dirty="0">
                <a:latin typeface="Times New Roman"/>
                <a:cs typeface="Times New Roman"/>
              </a:rPr>
              <a:t>з </a:t>
            </a:r>
            <a:r>
              <a:rPr sz="1936" spc="-6" dirty="0">
                <a:latin typeface="Times New Roman"/>
                <a:cs typeface="Times New Roman"/>
              </a:rPr>
              <a:t>двійковими числами </a:t>
            </a:r>
            <a:r>
              <a:rPr sz="1936" dirty="0">
                <a:latin typeface="Times New Roman"/>
                <a:cs typeface="Times New Roman"/>
              </a:rPr>
              <a:t> набагато </a:t>
            </a:r>
            <a:r>
              <a:rPr sz="1936" spc="-6" dirty="0">
                <a:latin typeface="Times New Roman"/>
                <a:cs typeface="Times New Roman"/>
              </a:rPr>
              <a:t>простіше </a:t>
            </a:r>
            <a:r>
              <a:rPr sz="1936" spc="6" dirty="0">
                <a:latin typeface="Times New Roman"/>
                <a:cs typeface="Times New Roman"/>
              </a:rPr>
              <a:t>ніж </a:t>
            </a:r>
            <a:r>
              <a:rPr sz="1936" dirty="0">
                <a:latin typeface="Times New Roman"/>
                <a:cs typeface="Times New Roman"/>
              </a:rPr>
              <a:t>з </a:t>
            </a:r>
            <a:r>
              <a:rPr sz="1936" spc="-6" dirty="0">
                <a:latin typeface="Times New Roman"/>
                <a:cs typeface="Times New Roman"/>
              </a:rPr>
              <a:t>десятковими, </a:t>
            </a:r>
            <a:r>
              <a:rPr sz="1936" spc="6" dirty="0">
                <a:latin typeface="Times New Roman"/>
                <a:cs typeface="Times New Roman"/>
              </a:rPr>
              <a:t>що </a:t>
            </a:r>
            <a:r>
              <a:rPr sz="1936" spc="-12" dirty="0">
                <a:latin typeface="Times New Roman"/>
                <a:cs typeface="Times New Roman"/>
              </a:rPr>
              <a:t>полегшує </a:t>
            </a:r>
            <a:r>
              <a:rPr sz="1936" dirty="0">
                <a:latin typeface="Times New Roman"/>
                <a:cs typeface="Times New Roman"/>
              </a:rPr>
              <a:t>конструювання 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обчислювальних пристроїв. Однак </a:t>
            </a:r>
            <a:r>
              <a:rPr sz="1936" dirty="0">
                <a:latin typeface="Times New Roman"/>
                <a:cs typeface="Times New Roman"/>
              </a:rPr>
              <a:t>в </a:t>
            </a:r>
            <a:r>
              <a:rPr sz="1936" spc="-6" dirty="0">
                <a:latin typeface="Times New Roman"/>
                <a:cs typeface="Times New Roman"/>
              </a:rPr>
              <a:t>двійковій системі числення </a:t>
            </a:r>
            <a:r>
              <a:rPr sz="1936" dirty="0">
                <a:latin typeface="Times New Roman"/>
                <a:cs typeface="Times New Roman"/>
              </a:rPr>
              <a:t>є і 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недоліки. </a:t>
            </a:r>
            <a:r>
              <a:rPr sz="1936" dirty="0">
                <a:latin typeface="Times New Roman"/>
                <a:cs typeface="Times New Roman"/>
              </a:rPr>
              <a:t>Вони </a:t>
            </a:r>
            <a:r>
              <a:rPr sz="1936" spc="-6" dirty="0">
                <a:latin typeface="Times New Roman"/>
                <a:cs typeface="Times New Roman"/>
              </a:rPr>
              <a:t>полягають </a:t>
            </a:r>
            <a:r>
              <a:rPr sz="1936" dirty="0">
                <a:latin typeface="Times New Roman"/>
                <a:cs typeface="Times New Roman"/>
              </a:rPr>
              <a:t>у </a:t>
            </a:r>
            <a:r>
              <a:rPr sz="1936" spc="-6" dirty="0">
                <a:latin typeface="Times New Roman"/>
                <a:cs typeface="Times New Roman"/>
              </a:rPr>
              <a:t>великій довжині двійкових чисел </a:t>
            </a:r>
            <a:r>
              <a:rPr sz="1936" dirty="0">
                <a:latin typeface="Times New Roman"/>
                <a:cs typeface="Times New Roman"/>
              </a:rPr>
              <a:t>і </a:t>
            </a:r>
            <a:r>
              <a:rPr sz="1936" spc="-6" dirty="0">
                <a:latin typeface="Times New Roman"/>
                <a:cs typeface="Times New Roman"/>
              </a:rPr>
              <a:t>малої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6" dirty="0">
                <a:latin typeface="Times New Roman"/>
                <a:cs typeface="Times New Roman"/>
              </a:rPr>
              <a:t>їх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наочності</a:t>
            </a:r>
            <a:r>
              <a:rPr sz="1936" spc="-6" dirty="0">
                <a:latin typeface="Times New Roman"/>
                <a:cs typeface="Times New Roman"/>
              </a:rPr>
              <a:t>.</a:t>
            </a:r>
            <a:endParaRPr sz="1936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219" y="4547445"/>
            <a:ext cx="7483203" cy="4322755"/>
          </a:xfrm>
          <a:prstGeom prst="rect">
            <a:avLst/>
          </a:prstGeom>
        </p:spPr>
        <p:txBody>
          <a:bodyPr vert="horz" wrap="square" lIns="0" tIns="34577" rIns="0" bIns="0" rtlCol="0">
            <a:spAutoFit/>
          </a:bodyPr>
          <a:lstStyle/>
          <a:p>
            <a:pPr marL="2262031" marR="1167896" indent="-1287760">
              <a:lnSpc>
                <a:spcPts val="2239"/>
              </a:lnSpc>
              <a:spcBef>
                <a:spcPts val="273"/>
              </a:spcBef>
            </a:pPr>
            <a:r>
              <a:rPr sz="1936" dirty="0">
                <a:latin typeface="Times New Roman"/>
                <a:cs typeface="Times New Roman"/>
              </a:rPr>
              <a:t>Рис.</a:t>
            </a:r>
            <a:r>
              <a:rPr sz="1936" spc="-97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1.</a:t>
            </a:r>
            <a:r>
              <a:rPr sz="1936" spc="-7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Формат</a:t>
            </a:r>
            <a:r>
              <a:rPr sz="1936" spc="-79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двійкового</a:t>
            </a:r>
            <a:r>
              <a:rPr sz="1936" spc="-91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числа</a:t>
            </a:r>
            <a:r>
              <a:rPr sz="1936" spc="-67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(1111</a:t>
            </a:r>
            <a:r>
              <a:rPr sz="1906" spc="-8" baseline="-7936" dirty="0">
                <a:latin typeface="Times New Roman"/>
                <a:cs typeface="Times New Roman"/>
              </a:rPr>
              <a:t>2</a:t>
            </a:r>
            <a:r>
              <a:rPr sz="1936" spc="-6" dirty="0">
                <a:latin typeface="Times New Roman"/>
                <a:cs typeface="Times New Roman"/>
              </a:rPr>
              <a:t>)</a:t>
            </a:r>
            <a:r>
              <a:rPr sz="1936" spc="-109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і</a:t>
            </a:r>
            <a:r>
              <a:rPr sz="1936" spc="-97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десяткові </a:t>
            </a:r>
            <a:r>
              <a:rPr sz="1936" spc="-46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еквіваленти</a:t>
            </a:r>
            <a:r>
              <a:rPr sz="1936" spc="-18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в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його розрядах</a:t>
            </a:r>
            <a:endParaRPr sz="1936" dirty="0">
              <a:latin typeface="Times New Roman"/>
              <a:cs typeface="Times New Roman"/>
            </a:endParaRPr>
          </a:p>
          <a:p>
            <a:pPr>
              <a:spcBef>
                <a:spcPts val="42"/>
              </a:spcBef>
            </a:pPr>
            <a:endParaRPr sz="1755" dirty="0">
              <a:latin typeface="Times New Roman"/>
              <a:cs typeface="Times New Roman"/>
            </a:endParaRPr>
          </a:p>
          <a:p>
            <a:pPr marL="576265" algn="just">
              <a:lnSpc>
                <a:spcPts val="2281"/>
              </a:lnSpc>
            </a:pPr>
            <a:r>
              <a:rPr sz="1936" spc="-6" dirty="0">
                <a:latin typeface="Times New Roman"/>
                <a:cs typeface="Times New Roman"/>
              </a:rPr>
              <a:t>Розглянемо</a:t>
            </a:r>
            <a:r>
              <a:rPr sz="1936" spc="-91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одиниці</a:t>
            </a:r>
            <a:r>
              <a:rPr sz="1936" spc="-91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виміру</a:t>
            </a:r>
            <a:r>
              <a:rPr sz="1936" spc="-109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цифрової</a:t>
            </a:r>
            <a:r>
              <a:rPr sz="1936" spc="-67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інформації.</a:t>
            </a:r>
            <a:endParaRPr sz="1936" dirty="0">
              <a:latin typeface="Times New Roman"/>
              <a:cs typeface="Times New Roman"/>
            </a:endParaRPr>
          </a:p>
          <a:p>
            <a:pPr marL="30734" marR="23051" indent="545531" algn="just">
              <a:lnSpc>
                <a:spcPct val="96000"/>
              </a:lnSpc>
              <a:spcBef>
                <a:spcPts val="55"/>
              </a:spcBef>
            </a:pPr>
            <a:r>
              <a:rPr sz="1936" i="1" spc="6" dirty="0">
                <a:latin typeface="Times New Roman"/>
                <a:cs typeface="Times New Roman"/>
              </a:rPr>
              <a:t>Біт </a:t>
            </a:r>
            <a:r>
              <a:rPr sz="1936" spc="-6" dirty="0">
                <a:latin typeface="Times New Roman"/>
                <a:cs typeface="Times New Roman"/>
              </a:rPr>
              <a:t>(від англійського </a:t>
            </a:r>
            <a:r>
              <a:rPr sz="1936" dirty="0">
                <a:latin typeface="Times New Roman"/>
                <a:cs typeface="Times New Roman"/>
              </a:rPr>
              <a:t>"Bіnary </a:t>
            </a:r>
            <a:r>
              <a:rPr sz="1936" spc="-12" dirty="0">
                <a:latin typeface="Times New Roman"/>
                <a:cs typeface="Times New Roman"/>
              </a:rPr>
              <a:t>digiT" </a:t>
            </a:r>
            <a:r>
              <a:rPr sz="1936" dirty="0">
                <a:latin typeface="Times New Roman"/>
                <a:cs typeface="Times New Roman"/>
              </a:rPr>
              <a:t>- </a:t>
            </a:r>
            <a:r>
              <a:rPr sz="1936" spc="-6" dirty="0">
                <a:latin typeface="Times New Roman"/>
                <a:cs typeface="Times New Roman"/>
              </a:rPr>
              <a:t>двійкова цифра) приймає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тільки два значення: </a:t>
            </a:r>
            <a:r>
              <a:rPr sz="1936" dirty="0">
                <a:latin typeface="Times New Roman"/>
                <a:cs typeface="Times New Roman"/>
              </a:rPr>
              <a:t>0 </a:t>
            </a:r>
            <a:r>
              <a:rPr sz="1936" spc="6" dirty="0">
                <a:latin typeface="Times New Roman"/>
                <a:cs typeface="Times New Roman"/>
              </a:rPr>
              <a:t>або </a:t>
            </a:r>
            <a:r>
              <a:rPr sz="1936" spc="-6" dirty="0">
                <a:latin typeface="Times New Roman"/>
                <a:cs typeface="Times New Roman"/>
              </a:rPr>
              <a:t>1. </a:t>
            </a:r>
            <a:r>
              <a:rPr sz="1936" spc="-12" dirty="0">
                <a:latin typeface="Times New Roman"/>
                <a:cs typeface="Times New Roman"/>
              </a:rPr>
              <a:t>Група </a:t>
            </a:r>
            <a:r>
              <a:rPr sz="1936" dirty="0">
                <a:latin typeface="Times New Roman"/>
                <a:cs typeface="Times New Roman"/>
              </a:rPr>
              <a:t>з восьми біт </a:t>
            </a:r>
            <a:r>
              <a:rPr sz="1936" spc="-6" dirty="0">
                <a:latin typeface="Times New Roman"/>
                <a:cs typeface="Times New Roman"/>
              </a:rPr>
              <a:t>називається </a:t>
            </a:r>
            <a:r>
              <a:rPr sz="1936" i="1" spc="-6" dirty="0">
                <a:latin typeface="Times New Roman"/>
                <a:cs typeface="Times New Roman"/>
              </a:rPr>
              <a:t>байтом</a:t>
            </a:r>
            <a:r>
              <a:rPr sz="1936" spc="-6" dirty="0">
                <a:latin typeface="Times New Roman"/>
                <a:cs typeface="Times New Roman"/>
              </a:rPr>
              <a:t>,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наприклад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10010111.</a:t>
            </a:r>
            <a:r>
              <a:rPr sz="1936" dirty="0">
                <a:latin typeface="Times New Roman"/>
                <a:cs typeface="Times New Roman"/>
              </a:rPr>
              <a:t> Один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байт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дозволяє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кодувати</a:t>
            </a:r>
            <a:r>
              <a:rPr sz="1936" dirty="0">
                <a:latin typeface="Times New Roman"/>
                <a:cs typeface="Times New Roman"/>
              </a:rPr>
              <a:t> 256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значень: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00000000 </a:t>
            </a:r>
            <a:r>
              <a:rPr sz="1936" dirty="0">
                <a:latin typeface="Times New Roman"/>
                <a:cs typeface="Times New Roman"/>
              </a:rPr>
              <a:t>- </a:t>
            </a:r>
            <a:r>
              <a:rPr sz="1936" spc="6" dirty="0">
                <a:latin typeface="Times New Roman"/>
                <a:cs typeface="Times New Roman"/>
              </a:rPr>
              <a:t>0, </a:t>
            </a:r>
            <a:r>
              <a:rPr sz="1936" spc="-6" dirty="0">
                <a:latin typeface="Times New Roman"/>
                <a:cs typeface="Times New Roman"/>
              </a:rPr>
              <a:t>11111111 </a:t>
            </a:r>
            <a:r>
              <a:rPr sz="1936" dirty="0">
                <a:latin typeface="Times New Roman"/>
                <a:cs typeface="Times New Roman"/>
              </a:rPr>
              <a:t>- </a:t>
            </a:r>
            <a:r>
              <a:rPr sz="1936" spc="-6" dirty="0">
                <a:latin typeface="Times New Roman"/>
                <a:cs typeface="Times New Roman"/>
              </a:rPr>
              <a:t>255. </a:t>
            </a:r>
            <a:r>
              <a:rPr sz="1936" dirty="0">
                <a:latin typeface="Times New Roman"/>
                <a:cs typeface="Times New Roman"/>
              </a:rPr>
              <a:t>Біт це </a:t>
            </a:r>
            <a:r>
              <a:rPr sz="1936" spc="-6" dirty="0">
                <a:latin typeface="Times New Roman"/>
                <a:cs typeface="Times New Roman"/>
              </a:rPr>
              <a:t>найменша одиниця подання інфо-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рмації.</a:t>
            </a:r>
            <a:endParaRPr sz="1936" dirty="0">
              <a:latin typeface="Times New Roman"/>
              <a:cs typeface="Times New Roman"/>
            </a:endParaRPr>
          </a:p>
          <a:p>
            <a:pPr marL="30734" marR="21514" indent="545531" algn="just">
              <a:lnSpc>
                <a:spcPct val="95800"/>
              </a:lnSpc>
              <a:spcBef>
                <a:spcPts val="6"/>
              </a:spcBef>
            </a:pPr>
            <a:r>
              <a:rPr sz="1936" i="1" dirty="0">
                <a:latin typeface="Times New Roman"/>
                <a:cs typeface="Times New Roman"/>
              </a:rPr>
              <a:t>Байт </a:t>
            </a:r>
            <a:r>
              <a:rPr sz="1936" dirty="0">
                <a:latin typeface="Times New Roman"/>
                <a:cs typeface="Times New Roman"/>
              </a:rPr>
              <a:t>- </a:t>
            </a:r>
            <a:r>
              <a:rPr sz="1936" spc="-6" dirty="0">
                <a:latin typeface="Times New Roman"/>
                <a:cs typeface="Times New Roman"/>
              </a:rPr>
              <a:t>найменша одиниця обробки інформації. </a:t>
            </a:r>
            <a:r>
              <a:rPr sz="1936" spc="-12" dirty="0">
                <a:latin typeface="Times New Roman"/>
                <a:cs typeface="Times New Roman"/>
              </a:rPr>
              <a:t>Байт </a:t>
            </a:r>
            <a:r>
              <a:rPr sz="1936" dirty="0">
                <a:latin typeface="Times New Roman"/>
                <a:cs typeface="Times New Roman"/>
              </a:rPr>
              <a:t>це </a:t>
            </a:r>
            <a:r>
              <a:rPr sz="1936" spc="-6" dirty="0">
                <a:latin typeface="Times New Roman"/>
                <a:cs typeface="Times New Roman"/>
              </a:rPr>
              <a:t>частина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машинного </a:t>
            </a:r>
            <a:r>
              <a:rPr sz="1936" dirty="0">
                <a:latin typeface="Times New Roman"/>
                <a:cs typeface="Times New Roman"/>
              </a:rPr>
              <a:t>слова, </a:t>
            </a:r>
            <a:r>
              <a:rPr sz="1936" spc="6" dirty="0">
                <a:latin typeface="Times New Roman"/>
                <a:cs typeface="Times New Roman"/>
              </a:rPr>
              <a:t>що </a:t>
            </a:r>
            <a:r>
              <a:rPr sz="1936" spc="-6" dirty="0">
                <a:latin typeface="Times New Roman"/>
                <a:cs typeface="Times New Roman"/>
              </a:rPr>
              <a:t>складається </a:t>
            </a:r>
            <a:r>
              <a:rPr sz="1936" dirty="0">
                <a:latin typeface="Times New Roman"/>
                <a:cs typeface="Times New Roman"/>
              </a:rPr>
              <a:t>з 8 </a:t>
            </a:r>
            <a:r>
              <a:rPr sz="1936" spc="-12" dirty="0">
                <a:latin typeface="Times New Roman"/>
                <a:cs typeface="Times New Roman"/>
              </a:rPr>
              <a:t>біт </a:t>
            </a:r>
            <a:r>
              <a:rPr sz="1936" dirty="0">
                <a:latin typeface="Times New Roman"/>
                <a:cs typeface="Times New Roman"/>
              </a:rPr>
              <a:t>і </a:t>
            </a:r>
            <a:r>
              <a:rPr sz="1936" spc="-6" dirty="0">
                <a:latin typeface="Times New Roman"/>
                <a:cs typeface="Times New Roman"/>
              </a:rPr>
              <a:t>використовується </a:t>
            </a:r>
            <a:r>
              <a:rPr sz="1936" dirty="0">
                <a:latin typeface="Times New Roman"/>
                <a:cs typeface="Times New Roman"/>
              </a:rPr>
              <a:t>як </a:t>
            </a:r>
            <a:r>
              <a:rPr sz="1936" spc="12" dirty="0">
                <a:latin typeface="Times New Roman"/>
                <a:cs typeface="Times New Roman"/>
              </a:rPr>
              <a:t>оди- </a:t>
            </a:r>
            <a:r>
              <a:rPr sz="1936" spc="18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ниця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кількості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інформації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при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12" dirty="0">
                <a:latin typeface="Times New Roman"/>
                <a:cs typeface="Times New Roman"/>
              </a:rPr>
              <a:t>її</a:t>
            </a:r>
            <a:r>
              <a:rPr sz="1936" spc="-6" dirty="0">
                <a:latin typeface="Times New Roman"/>
                <a:cs typeface="Times New Roman"/>
              </a:rPr>
              <a:t> зберіганні,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передачі</a:t>
            </a:r>
            <a:r>
              <a:rPr sz="1936" dirty="0">
                <a:latin typeface="Times New Roman"/>
                <a:cs typeface="Times New Roman"/>
              </a:rPr>
              <a:t> і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обробці</a:t>
            </a:r>
            <a:r>
              <a:rPr sz="1936" spc="472" dirty="0">
                <a:latin typeface="Times New Roman"/>
                <a:cs typeface="Times New Roman"/>
              </a:rPr>
              <a:t> </a:t>
            </a:r>
            <a:r>
              <a:rPr sz="1936" spc="-30" dirty="0">
                <a:latin typeface="Times New Roman"/>
                <a:cs typeface="Times New Roman"/>
              </a:rPr>
              <a:t>на </a:t>
            </a:r>
            <a:r>
              <a:rPr sz="1936" spc="-24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ЕОМ. </a:t>
            </a:r>
            <a:r>
              <a:rPr sz="1936" spc="-12" dirty="0">
                <a:latin typeface="Times New Roman"/>
                <a:cs typeface="Times New Roman"/>
              </a:rPr>
              <a:t>Байт служить </a:t>
            </a:r>
            <a:r>
              <a:rPr sz="1936" spc="-6" dirty="0">
                <a:latin typeface="Times New Roman"/>
                <a:cs typeface="Times New Roman"/>
              </a:rPr>
              <a:t>для представлення букв, цифр </a:t>
            </a:r>
            <a:r>
              <a:rPr sz="1936" dirty="0">
                <a:latin typeface="Times New Roman"/>
                <a:cs typeface="Times New Roman"/>
              </a:rPr>
              <a:t>і </a:t>
            </a:r>
            <a:r>
              <a:rPr sz="1936" spc="-6" dirty="0">
                <a:latin typeface="Times New Roman"/>
                <a:cs typeface="Times New Roman"/>
              </a:rPr>
              <a:t>спеціальних </a:t>
            </a:r>
            <a:r>
              <a:rPr sz="1936" spc="12" dirty="0">
                <a:latin typeface="Times New Roman"/>
                <a:cs typeface="Times New Roman"/>
              </a:rPr>
              <a:t>сим- </a:t>
            </a:r>
            <a:r>
              <a:rPr sz="1936" spc="18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волів </a:t>
            </a:r>
            <a:r>
              <a:rPr sz="1936" spc="-12" dirty="0">
                <a:latin typeface="Times New Roman"/>
                <a:cs typeface="Times New Roman"/>
              </a:rPr>
              <a:t>(що </a:t>
            </a:r>
            <a:r>
              <a:rPr sz="1936" spc="-6" dirty="0">
                <a:latin typeface="Times New Roman"/>
                <a:cs typeface="Times New Roman"/>
              </a:rPr>
              <a:t>займають зазвичай всі </a:t>
            </a:r>
            <a:r>
              <a:rPr sz="1936" dirty="0">
                <a:latin typeface="Times New Roman"/>
                <a:cs typeface="Times New Roman"/>
              </a:rPr>
              <a:t>8 біт) </a:t>
            </a:r>
            <a:r>
              <a:rPr sz="1936" spc="6" dirty="0">
                <a:latin typeface="Times New Roman"/>
                <a:cs typeface="Times New Roman"/>
              </a:rPr>
              <a:t>або </a:t>
            </a:r>
            <a:r>
              <a:rPr sz="1936" spc="-6" dirty="0">
                <a:latin typeface="Times New Roman"/>
                <a:cs typeface="Times New Roman"/>
              </a:rPr>
              <a:t>десяткових цифр (по </a:t>
            </a:r>
            <a:r>
              <a:rPr sz="1936" dirty="0">
                <a:latin typeface="Times New Roman"/>
                <a:cs typeface="Times New Roman"/>
              </a:rPr>
              <a:t>2 </a:t>
            </a:r>
            <a:r>
              <a:rPr sz="1936" spc="18" dirty="0">
                <a:latin typeface="Times New Roman"/>
                <a:cs typeface="Times New Roman"/>
              </a:rPr>
              <a:t>ци- </a:t>
            </a:r>
            <a:r>
              <a:rPr sz="1936" spc="24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фри</a:t>
            </a:r>
            <a:r>
              <a:rPr sz="1936" spc="-18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в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1</a:t>
            </a:r>
            <a:r>
              <a:rPr sz="1936" spc="-6" dirty="0">
                <a:latin typeface="Times New Roman"/>
                <a:cs typeface="Times New Roman"/>
              </a:rPr>
              <a:t> </a:t>
            </a:r>
            <a:r>
              <a:rPr sz="1936" spc="-12" dirty="0">
                <a:latin typeface="Times New Roman"/>
                <a:cs typeface="Times New Roman"/>
              </a:rPr>
              <a:t>байту).</a:t>
            </a:r>
            <a:endParaRPr sz="1936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3746" y="1368219"/>
            <a:ext cx="5935695" cy="319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586" y="-2218555"/>
            <a:ext cx="7452468" cy="6085289"/>
          </a:xfrm>
          <a:prstGeom prst="rect">
            <a:avLst/>
          </a:prstGeom>
        </p:spPr>
        <p:txBody>
          <a:bodyPr vert="horz" wrap="square" lIns="0" tIns="34577" rIns="0" bIns="0" rtlCol="0">
            <a:spAutoFit/>
          </a:bodyPr>
          <a:lstStyle/>
          <a:p>
            <a:pPr marL="15367" marR="9220" indent="545531" algn="just">
              <a:lnSpc>
                <a:spcPts val="2239"/>
              </a:lnSpc>
              <a:spcBef>
                <a:spcPts val="273"/>
              </a:spcBef>
            </a:pPr>
            <a:r>
              <a:rPr sz="1936" spc="6" dirty="0">
                <a:latin typeface="Times New Roman"/>
                <a:cs typeface="Times New Roman"/>
              </a:rPr>
              <a:t>Два </a:t>
            </a:r>
            <a:r>
              <a:rPr sz="1936" spc="-6" dirty="0">
                <a:latin typeface="Times New Roman"/>
                <a:cs typeface="Times New Roman"/>
              </a:rPr>
              <a:t>взаємопов'язаних байта називається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i="1" spc="-6" dirty="0">
                <a:latin typeface="Times New Roman"/>
                <a:cs typeface="Times New Roman"/>
              </a:rPr>
              <a:t>словом</a:t>
            </a:r>
            <a:r>
              <a:rPr sz="1936" spc="-6" dirty="0">
                <a:latin typeface="Times New Roman"/>
                <a:cs typeface="Times New Roman"/>
              </a:rPr>
              <a:t>, </a:t>
            </a:r>
            <a:r>
              <a:rPr sz="1936" dirty="0">
                <a:latin typeface="Times New Roman"/>
                <a:cs typeface="Times New Roman"/>
              </a:rPr>
              <a:t>4 </a:t>
            </a:r>
            <a:r>
              <a:rPr sz="1936" spc="-6" dirty="0">
                <a:latin typeface="Times New Roman"/>
                <a:cs typeface="Times New Roman"/>
              </a:rPr>
              <a:t>байта </a:t>
            </a:r>
            <a:r>
              <a:rPr sz="1936" dirty="0">
                <a:latin typeface="Times New Roman"/>
                <a:cs typeface="Times New Roman"/>
              </a:rPr>
              <a:t>- </a:t>
            </a:r>
            <a:r>
              <a:rPr sz="1936" i="1" dirty="0">
                <a:latin typeface="Times New Roman"/>
                <a:cs typeface="Times New Roman"/>
              </a:rPr>
              <a:t>по- </a:t>
            </a:r>
            <a:r>
              <a:rPr sz="1936" i="1" spc="6" dirty="0">
                <a:latin typeface="Times New Roman"/>
                <a:cs typeface="Times New Roman"/>
              </a:rPr>
              <a:t> </a:t>
            </a:r>
            <a:r>
              <a:rPr sz="1936" i="1" dirty="0">
                <a:latin typeface="Times New Roman"/>
                <a:cs typeface="Times New Roman"/>
              </a:rPr>
              <a:t>двійне</a:t>
            </a:r>
            <a:r>
              <a:rPr sz="1936" i="1" spc="-12" dirty="0">
                <a:latin typeface="Times New Roman"/>
                <a:cs typeface="Times New Roman"/>
              </a:rPr>
              <a:t> </a:t>
            </a:r>
            <a:r>
              <a:rPr sz="1936" i="1" spc="-6" dirty="0">
                <a:latin typeface="Times New Roman"/>
                <a:cs typeface="Times New Roman"/>
              </a:rPr>
              <a:t>слово</a:t>
            </a:r>
            <a:r>
              <a:rPr sz="1936" spc="-6" dirty="0">
                <a:latin typeface="Times New Roman"/>
                <a:cs typeface="Times New Roman"/>
              </a:rPr>
              <a:t>.</a:t>
            </a:r>
            <a:endParaRPr sz="1936" dirty="0">
              <a:latin typeface="Times New Roman"/>
              <a:cs typeface="Times New Roman"/>
            </a:endParaRPr>
          </a:p>
          <a:p>
            <a:pPr marL="560898" algn="just">
              <a:lnSpc>
                <a:spcPts val="2104"/>
              </a:lnSpc>
            </a:pPr>
            <a:r>
              <a:rPr sz="1936" dirty="0">
                <a:latin typeface="Times New Roman"/>
                <a:cs typeface="Times New Roman"/>
              </a:rPr>
              <a:t>Майже</a:t>
            </a:r>
            <a:r>
              <a:rPr sz="1936" spc="472" dirty="0">
                <a:latin typeface="Times New Roman"/>
                <a:cs typeface="Times New Roman"/>
              </a:rPr>
              <a:t> </a:t>
            </a:r>
            <a:r>
              <a:rPr sz="1936" spc="6" dirty="0">
                <a:latin typeface="Times New Roman"/>
                <a:cs typeface="Times New Roman"/>
              </a:rPr>
              <a:t>вся </a:t>
            </a:r>
            <a:r>
              <a:rPr sz="1936" spc="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інформація,</a:t>
            </a:r>
            <a:r>
              <a:rPr sz="1936" spc="508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яка</a:t>
            </a:r>
            <a:r>
              <a:rPr sz="1936" spc="53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нас</a:t>
            </a:r>
            <a:r>
              <a:rPr sz="1936" spc="50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оточує,</a:t>
            </a:r>
            <a:r>
              <a:rPr sz="1936" spc="532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є</a:t>
            </a:r>
            <a:r>
              <a:rPr sz="1936" spc="569" dirty="0">
                <a:latin typeface="Times New Roman"/>
                <a:cs typeface="Times New Roman"/>
              </a:rPr>
              <a:t> </a:t>
            </a:r>
            <a:r>
              <a:rPr sz="1936" i="1" spc="-6" dirty="0">
                <a:latin typeface="Times New Roman"/>
                <a:cs typeface="Times New Roman"/>
              </a:rPr>
              <a:t>аналоговою.</a:t>
            </a:r>
            <a:r>
              <a:rPr sz="1936" i="1" spc="1016" dirty="0">
                <a:latin typeface="Times New Roman"/>
                <a:cs typeface="Times New Roman"/>
              </a:rPr>
              <a:t> </a:t>
            </a:r>
            <a:r>
              <a:rPr sz="1936" spc="-12" dirty="0">
                <a:latin typeface="Times New Roman"/>
                <a:cs typeface="Times New Roman"/>
              </a:rPr>
              <a:t>Тому,</a:t>
            </a:r>
            <a:endParaRPr sz="1936" dirty="0">
              <a:latin typeface="Times New Roman"/>
              <a:cs typeface="Times New Roman"/>
            </a:endParaRPr>
          </a:p>
          <a:p>
            <a:pPr marL="15367" marR="6147" algn="just">
              <a:lnSpc>
                <a:spcPct val="95800"/>
              </a:lnSpc>
              <a:spcBef>
                <a:spcPts val="60"/>
              </a:spcBef>
            </a:pPr>
            <a:r>
              <a:rPr sz="1936" dirty="0">
                <a:latin typeface="Times New Roman"/>
                <a:cs typeface="Times New Roman"/>
              </a:rPr>
              <a:t>перш </a:t>
            </a:r>
            <a:r>
              <a:rPr sz="1936" spc="6" dirty="0">
                <a:latin typeface="Times New Roman"/>
                <a:cs typeface="Times New Roman"/>
              </a:rPr>
              <a:t>ніж </a:t>
            </a:r>
            <a:r>
              <a:rPr sz="1936" spc="-6" dirty="0">
                <a:latin typeface="Times New Roman"/>
                <a:cs typeface="Times New Roman"/>
              </a:rPr>
              <a:t>інформація потрапить </a:t>
            </a:r>
            <a:r>
              <a:rPr sz="1936" spc="-12" dirty="0">
                <a:latin typeface="Times New Roman"/>
                <a:cs typeface="Times New Roman"/>
              </a:rPr>
              <a:t>на </a:t>
            </a:r>
            <a:r>
              <a:rPr sz="1936" dirty="0">
                <a:latin typeface="Times New Roman"/>
                <a:cs typeface="Times New Roman"/>
              </a:rPr>
              <a:t>обробку в </a:t>
            </a:r>
            <a:r>
              <a:rPr sz="1936" spc="-6" dirty="0">
                <a:latin typeface="Times New Roman"/>
                <a:cs typeface="Times New Roman"/>
              </a:rPr>
              <a:t>процесор, вона </a:t>
            </a:r>
            <a:r>
              <a:rPr sz="1936" spc="6" dirty="0">
                <a:latin typeface="Times New Roman"/>
                <a:cs typeface="Times New Roman"/>
              </a:rPr>
              <a:t>підда- </a:t>
            </a:r>
            <a:r>
              <a:rPr sz="1936" spc="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ється перетворенню </a:t>
            </a:r>
            <a:r>
              <a:rPr sz="1936" spc="-24" dirty="0">
                <a:latin typeface="Times New Roman"/>
                <a:cs typeface="Times New Roman"/>
              </a:rPr>
              <a:t>за </a:t>
            </a:r>
            <a:r>
              <a:rPr sz="1936" spc="-12" dirty="0">
                <a:latin typeface="Times New Roman"/>
                <a:cs typeface="Times New Roman"/>
              </a:rPr>
              <a:t>допомогою АЦП </a:t>
            </a:r>
            <a:r>
              <a:rPr sz="1936" dirty="0">
                <a:latin typeface="Times New Roman"/>
                <a:cs typeface="Times New Roman"/>
              </a:rPr>
              <a:t>(аналого-цифровий </a:t>
            </a:r>
            <a:r>
              <a:rPr sz="1936" spc="-6" dirty="0">
                <a:latin typeface="Times New Roman"/>
                <a:cs typeface="Times New Roman"/>
              </a:rPr>
              <a:t>перетво- </a:t>
            </a:r>
            <a:r>
              <a:rPr sz="1936" dirty="0">
                <a:latin typeface="Times New Roman"/>
                <a:cs typeface="Times New Roman"/>
              </a:rPr>
              <a:t> рювач). Крім </a:t>
            </a:r>
            <a:r>
              <a:rPr sz="1936" spc="-12" dirty="0">
                <a:latin typeface="Times New Roman"/>
                <a:cs typeface="Times New Roman"/>
              </a:rPr>
              <a:t>того, </a:t>
            </a:r>
            <a:r>
              <a:rPr sz="1936" spc="-6" dirty="0">
                <a:latin typeface="Times New Roman"/>
                <a:cs typeface="Times New Roman"/>
              </a:rPr>
              <a:t>інформація кодується </a:t>
            </a:r>
            <a:r>
              <a:rPr sz="1936" dirty="0">
                <a:latin typeface="Times New Roman"/>
                <a:cs typeface="Times New Roman"/>
              </a:rPr>
              <a:t>в </a:t>
            </a:r>
            <a:r>
              <a:rPr sz="1936" spc="-6" dirty="0">
                <a:latin typeface="Times New Roman"/>
                <a:cs typeface="Times New Roman"/>
              </a:rPr>
              <a:t>певному форматі </a:t>
            </a:r>
            <a:r>
              <a:rPr sz="1936" dirty="0">
                <a:latin typeface="Times New Roman"/>
                <a:cs typeface="Times New Roman"/>
              </a:rPr>
              <a:t>і </a:t>
            </a:r>
            <a:r>
              <a:rPr sz="1936" spc="-6" dirty="0">
                <a:latin typeface="Times New Roman"/>
                <a:cs typeface="Times New Roman"/>
              </a:rPr>
              <a:t>може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12" dirty="0">
                <a:latin typeface="Times New Roman"/>
                <a:cs typeface="Times New Roman"/>
              </a:rPr>
              <a:t>бути </a:t>
            </a:r>
            <a:r>
              <a:rPr sz="1936" i="1" dirty="0">
                <a:latin typeface="Times New Roman"/>
                <a:cs typeface="Times New Roman"/>
              </a:rPr>
              <a:t>числовою, </a:t>
            </a:r>
            <a:r>
              <a:rPr sz="1936" i="1" spc="-6" dirty="0">
                <a:latin typeface="Times New Roman"/>
                <a:cs typeface="Times New Roman"/>
              </a:rPr>
              <a:t>логічною, текстовою (символьною), графічною, </a:t>
            </a:r>
            <a:r>
              <a:rPr sz="1936" i="1" spc="-12" dirty="0">
                <a:latin typeface="Times New Roman"/>
                <a:cs typeface="Times New Roman"/>
              </a:rPr>
              <a:t>відео </a:t>
            </a:r>
            <a:r>
              <a:rPr sz="1936" i="1" spc="-6" dirty="0">
                <a:latin typeface="Times New Roman"/>
                <a:cs typeface="Times New Roman"/>
              </a:rPr>
              <a:t> </a:t>
            </a:r>
            <a:r>
              <a:rPr sz="1694" spc="-12" dirty="0">
                <a:latin typeface="Times New Roman"/>
                <a:cs typeface="Times New Roman"/>
              </a:rPr>
              <a:t>та</a:t>
            </a:r>
            <a:r>
              <a:rPr sz="1694" spc="-6" dirty="0">
                <a:latin typeface="Times New Roman"/>
                <a:cs typeface="Times New Roman"/>
              </a:rPr>
              <a:t> </a:t>
            </a:r>
            <a:r>
              <a:rPr sz="1694" spc="-12" dirty="0">
                <a:latin typeface="Times New Roman"/>
                <a:cs typeface="Times New Roman"/>
              </a:rPr>
              <a:t>i.н.</a:t>
            </a:r>
            <a:r>
              <a:rPr sz="1694" spc="-6" dirty="0">
                <a:latin typeface="Times New Roman"/>
                <a:cs typeface="Times New Roman"/>
              </a:rPr>
              <a:t> </a:t>
            </a:r>
            <a:r>
              <a:rPr sz="1694" spc="-12" dirty="0">
                <a:latin typeface="Times New Roman"/>
                <a:cs typeface="Times New Roman"/>
              </a:rPr>
              <a:t>Наприклад,</a:t>
            </a:r>
            <a:r>
              <a:rPr sz="1694" spc="-6" dirty="0">
                <a:latin typeface="Times New Roman"/>
                <a:cs typeface="Times New Roman"/>
              </a:rPr>
              <a:t> для</a:t>
            </a:r>
            <a:r>
              <a:rPr sz="1694" dirty="0">
                <a:latin typeface="Times New Roman"/>
                <a:cs typeface="Times New Roman"/>
              </a:rPr>
              <a:t> </a:t>
            </a:r>
            <a:r>
              <a:rPr sz="1694" spc="-12" dirty="0">
                <a:latin typeface="Times New Roman"/>
                <a:cs typeface="Times New Roman"/>
              </a:rPr>
              <a:t>кодування</a:t>
            </a:r>
            <a:r>
              <a:rPr sz="1694" spc="-6" dirty="0">
                <a:latin typeface="Times New Roman"/>
                <a:cs typeface="Times New Roman"/>
              </a:rPr>
              <a:t> текстової</a:t>
            </a:r>
            <a:r>
              <a:rPr sz="1694" dirty="0">
                <a:latin typeface="Times New Roman"/>
                <a:cs typeface="Times New Roman"/>
              </a:rPr>
              <a:t> </a:t>
            </a:r>
            <a:r>
              <a:rPr sz="1694" spc="-6" dirty="0">
                <a:latin typeface="Times New Roman"/>
                <a:cs typeface="Times New Roman"/>
              </a:rPr>
              <a:t>інформації</a:t>
            </a:r>
            <a:r>
              <a:rPr sz="1694" dirty="0">
                <a:latin typeface="Times New Roman"/>
                <a:cs typeface="Times New Roman"/>
              </a:rPr>
              <a:t> використовуєть- ся </a:t>
            </a:r>
            <a:r>
              <a:rPr sz="1694" spc="6" dirty="0">
                <a:latin typeface="Times New Roman"/>
                <a:cs typeface="Times New Roman"/>
              </a:rPr>
              <a:t> </a:t>
            </a:r>
            <a:r>
              <a:rPr sz="1694" spc="-6" dirty="0">
                <a:latin typeface="Times New Roman"/>
                <a:cs typeface="Times New Roman"/>
              </a:rPr>
              <a:t>таблиця</a:t>
            </a:r>
            <a:r>
              <a:rPr sz="1694" dirty="0">
                <a:latin typeface="Times New Roman"/>
                <a:cs typeface="Times New Roman"/>
              </a:rPr>
              <a:t> </a:t>
            </a:r>
            <a:r>
              <a:rPr sz="1694" spc="-6" dirty="0">
                <a:latin typeface="Times New Roman"/>
                <a:cs typeface="Times New Roman"/>
              </a:rPr>
              <a:t>кодів</a:t>
            </a:r>
            <a:r>
              <a:rPr sz="1694" dirty="0">
                <a:latin typeface="Times New Roman"/>
                <a:cs typeface="Times New Roman"/>
              </a:rPr>
              <a:t> </a:t>
            </a:r>
            <a:r>
              <a:rPr sz="1694" spc="-12" dirty="0">
                <a:latin typeface="Times New Roman"/>
                <a:cs typeface="Times New Roman"/>
              </a:rPr>
              <a:t>ASCII</a:t>
            </a:r>
            <a:r>
              <a:rPr sz="1694" spc="-6" dirty="0">
                <a:latin typeface="Times New Roman"/>
                <a:cs typeface="Times New Roman"/>
              </a:rPr>
              <a:t> (від</a:t>
            </a:r>
            <a:r>
              <a:rPr sz="1694" dirty="0">
                <a:latin typeface="Times New Roman"/>
                <a:cs typeface="Times New Roman"/>
              </a:rPr>
              <a:t> </a:t>
            </a:r>
            <a:r>
              <a:rPr sz="1694" spc="-6" dirty="0">
                <a:latin typeface="Times New Roman"/>
                <a:cs typeface="Times New Roman"/>
              </a:rPr>
              <a:t>англ.</a:t>
            </a:r>
            <a:r>
              <a:rPr sz="1694" dirty="0">
                <a:latin typeface="Times New Roman"/>
                <a:cs typeface="Times New Roman"/>
              </a:rPr>
              <a:t> </a:t>
            </a:r>
            <a:r>
              <a:rPr sz="1694" spc="-12" dirty="0">
                <a:latin typeface="Times New Roman"/>
                <a:cs typeface="Times New Roman"/>
              </a:rPr>
              <a:t>American</a:t>
            </a:r>
            <a:r>
              <a:rPr sz="1694" spc="-6" dirty="0">
                <a:latin typeface="Times New Roman"/>
                <a:cs typeface="Times New Roman"/>
              </a:rPr>
              <a:t> Standard</a:t>
            </a:r>
            <a:r>
              <a:rPr sz="1694" dirty="0">
                <a:latin typeface="Times New Roman"/>
                <a:cs typeface="Times New Roman"/>
              </a:rPr>
              <a:t> </a:t>
            </a:r>
            <a:r>
              <a:rPr sz="1694" spc="-6" dirty="0">
                <a:latin typeface="Times New Roman"/>
                <a:cs typeface="Times New Roman"/>
              </a:rPr>
              <a:t>Code</a:t>
            </a:r>
            <a:r>
              <a:rPr sz="1694" spc="417" dirty="0">
                <a:latin typeface="Times New Roman"/>
                <a:cs typeface="Times New Roman"/>
              </a:rPr>
              <a:t> </a:t>
            </a:r>
            <a:r>
              <a:rPr sz="1694" spc="-18" dirty="0">
                <a:latin typeface="Times New Roman"/>
                <a:cs typeface="Times New Roman"/>
              </a:rPr>
              <a:t>for</a:t>
            </a:r>
            <a:r>
              <a:rPr sz="1694" spc="393" dirty="0">
                <a:latin typeface="Times New Roman"/>
                <a:cs typeface="Times New Roman"/>
              </a:rPr>
              <a:t> </a:t>
            </a:r>
            <a:r>
              <a:rPr sz="1694" dirty="0">
                <a:latin typeface="Times New Roman"/>
                <a:cs typeface="Times New Roman"/>
              </a:rPr>
              <a:t>Information </a:t>
            </a:r>
            <a:r>
              <a:rPr sz="1694" spc="6" dirty="0">
                <a:latin typeface="Times New Roman"/>
                <a:cs typeface="Times New Roman"/>
              </a:rPr>
              <a:t> </a:t>
            </a:r>
            <a:r>
              <a:rPr sz="1694" spc="-6" dirty="0">
                <a:latin typeface="Times New Roman"/>
                <a:cs typeface="Times New Roman"/>
              </a:rPr>
              <a:t>Interchange - </a:t>
            </a:r>
            <a:r>
              <a:rPr sz="1694" i="1" spc="-6" dirty="0">
                <a:latin typeface="Times New Roman"/>
                <a:cs typeface="Times New Roman"/>
              </a:rPr>
              <a:t>Американський стандартний код </a:t>
            </a:r>
            <a:r>
              <a:rPr sz="1694" i="1" spc="-18" dirty="0">
                <a:latin typeface="Times New Roman"/>
                <a:cs typeface="Times New Roman"/>
              </a:rPr>
              <a:t>для </a:t>
            </a:r>
            <a:r>
              <a:rPr sz="1694" i="1" spc="-6" dirty="0">
                <a:latin typeface="Times New Roman"/>
                <a:cs typeface="Times New Roman"/>
              </a:rPr>
              <a:t>обміну інформацією</a:t>
            </a:r>
            <a:r>
              <a:rPr sz="1694" spc="-6" dirty="0">
                <a:latin typeface="Times New Roman"/>
                <a:cs typeface="Times New Roman"/>
              </a:rPr>
              <a:t>). </a:t>
            </a:r>
            <a:r>
              <a:rPr sz="1694" spc="-12" dirty="0">
                <a:latin typeface="Times New Roman"/>
                <a:cs typeface="Times New Roman"/>
              </a:rPr>
              <a:t>Запис </a:t>
            </a:r>
            <a:r>
              <a:rPr sz="1694" spc="-6" dirty="0">
                <a:latin typeface="Times New Roman"/>
                <a:cs typeface="Times New Roman"/>
              </a:rPr>
              <a:t> одного символу здійснюється </a:t>
            </a:r>
            <a:r>
              <a:rPr sz="1694" spc="-12" dirty="0">
                <a:latin typeface="Times New Roman"/>
                <a:cs typeface="Times New Roman"/>
              </a:rPr>
              <a:t>одним </a:t>
            </a:r>
            <a:r>
              <a:rPr sz="1694" spc="-6" dirty="0">
                <a:latin typeface="Times New Roman"/>
                <a:cs typeface="Times New Roman"/>
              </a:rPr>
              <a:t>байтом, </a:t>
            </a:r>
            <a:r>
              <a:rPr sz="1694" spc="-12" dirty="0">
                <a:latin typeface="Times New Roman"/>
                <a:cs typeface="Times New Roman"/>
              </a:rPr>
              <a:t>який </a:t>
            </a:r>
            <a:r>
              <a:rPr sz="1694" spc="-6" dirty="0">
                <a:latin typeface="Times New Roman"/>
                <a:cs typeface="Times New Roman"/>
              </a:rPr>
              <a:t>може </a:t>
            </a:r>
            <a:r>
              <a:rPr sz="1694" spc="-12" dirty="0">
                <a:latin typeface="Times New Roman"/>
                <a:cs typeface="Times New Roman"/>
              </a:rPr>
              <a:t>приймати </a:t>
            </a:r>
            <a:r>
              <a:rPr sz="1694" spc="-6" dirty="0">
                <a:latin typeface="Times New Roman"/>
                <a:cs typeface="Times New Roman"/>
              </a:rPr>
              <a:t>256 </a:t>
            </a:r>
            <a:r>
              <a:rPr sz="1694" spc="-12" dirty="0">
                <a:latin typeface="Times New Roman"/>
                <a:cs typeface="Times New Roman"/>
              </a:rPr>
              <a:t>значень. </a:t>
            </a:r>
            <a:r>
              <a:rPr sz="1694" spc="-6" dirty="0">
                <a:latin typeface="Times New Roman"/>
                <a:cs typeface="Times New Roman"/>
              </a:rPr>
              <a:t> </a:t>
            </a:r>
            <a:r>
              <a:rPr sz="1694" spc="-12" dirty="0">
                <a:latin typeface="Times New Roman"/>
                <a:cs typeface="Times New Roman"/>
              </a:rPr>
              <a:t>Графічна інформація </a:t>
            </a:r>
            <a:r>
              <a:rPr sz="1694" spc="-6" dirty="0">
                <a:latin typeface="Times New Roman"/>
                <a:cs typeface="Times New Roman"/>
              </a:rPr>
              <a:t>розбивається </a:t>
            </a:r>
            <a:r>
              <a:rPr sz="1694" spc="-12" dirty="0">
                <a:latin typeface="Times New Roman"/>
                <a:cs typeface="Times New Roman"/>
              </a:rPr>
              <a:t>на </a:t>
            </a:r>
            <a:r>
              <a:rPr sz="1694" spc="-6" dirty="0">
                <a:latin typeface="Times New Roman"/>
                <a:cs typeface="Times New Roman"/>
              </a:rPr>
              <a:t>точки (</a:t>
            </a:r>
            <a:r>
              <a:rPr sz="1694" i="1" spc="-6" dirty="0">
                <a:latin typeface="Times New Roman"/>
                <a:cs typeface="Times New Roman"/>
              </a:rPr>
              <a:t>пікселі</a:t>
            </a:r>
            <a:r>
              <a:rPr sz="1694" spc="-6" dirty="0">
                <a:latin typeface="Times New Roman"/>
                <a:cs typeface="Times New Roman"/>
              </a:rPr>
              <a:t>) і проводиться кодування </a:t>
            </a:r>
            <a:r>
              <a:rPr sz="1694" dirty="0">
                <a:latin typeface="Times New Roman"/>
                <a:cs typeface="Times New Roman"/>
              </a:rPr>
              <a:t> </a:t>
            </a:r>
            <a:r>
              <a:rPr sz="1694" spc="-6" dirty="0">
                <a:latin typeface="Times New Roman"/>
                <a:cs typeface="Times New Roman"/>
              </a:rPr>
              <a:t>кольору</a:t>
            </a:r>
            <a:r>
              <a:rPr sz="1694" spc="-18" dirty="0">
                <a:latin typeface="Times New Roman"/>
                <a:cs typeface="Times New Roman"/>
              </a:rPr>
              <a:t> </a:t>
            </a:r>
            <a:r>
              <a:rPr sz="1694" spc="-6" dirty="0">
                <a:latin typeface="Times New Roman"/>
                <a:cs typeface="Times New Roman"/>
              </a:rPr>
              <a:t>і</a:t>
            </a:r>
            <a:r>
              <a:rPr sz="1694" spc="-24" dirty="0">
                <a:latin typeface="Times New Roman"/>
                <a:cs typeface="Times New Roman"/>
              </a:rPr>
              <a:t> </a:t>
            </a:r>
            <a:r>
              <a:rPr sz="1694" spc="-6" dirty="0">
                <a:latin typeface="Times New Roman"/>
                <a:cs typeface="Times New Roman"/>
              </a:rPr>
              <a:t>положення</a:t>
            </a:r>
            <a:r>
              <a:rPr sz="1694" spc="18" dirty="0">
                <a:latin typeface="Times New Roman"/>
                <a:cs typeface="Times New Roman"/>
              </a:rPr>
              <a:t> </a:t>
            </a:r>
            <a:r>
              <a:rPr sz="1694" dirty="0">
                <a:latin typeface="Times New Roman"/>
                <a:cs typeface="Times New Roman"/>
              </a:rPr>
              <a:t>кож- ної</a:t>
            </a:r>
            <a:r>
              <a:rPr sz="1694" spc="-24" dirty="0">
                <a:latin typeface="Times New Roman"/>
                <a:cs typeface="Times New Roman"/>
              </a:rPr>
              <a:t> </a:t>
            </a:r>
            <a:r>
              <a:rPr sz="1694" spc="-6" dirty="0">
                <a:latin typeface="Times New Roman"/>
                <a:cs typeface="Times New Roman"/>
              </a:rPr>
              <a:t>точки</a:t>
            </a:r>
            <a:r>
              <a:rPr sz="1694" spc="-12" dirty="0">
                <a:latin typeface="Times New Roman"/>
                <a:cs typeface="Times New Roman"/>
              </a:rPr>
              <a:t> по</a:t>
            </a:r>
            <a:r>
              <a:rPr sz="1694" spc="12" dirty="0">
                <a:latin typeface="Times New Roman"/>
                <a:cs typeface="Times New Roman"/>
              </a:rPr>
              <a:t> </a:t>
            </a:r>
            <a:r>
              <a:rPr sz="1694" spc="-6" dirty="0">
                <a:latin typeface="Times New Roman"/>
                <a:cs typeface="Times New Roman"/>
              </a:rPr>
              <a:t>горизонталі</a:t>
            </a:r>
            <a:r>
              <a:rPr sz="1694" spc="12" dirty="0">
                <a:latin typeface="Times New Roman"/>
                <a:cs typeface="Times New Roman"/>
              </a:rPr>
              <a:t> </a:t>
            </a:r>
            <a:r>
              <a:rPr sz="1694" spc="-6" dirty="0">
                <a:latin typeface="Times New Roman"/>
                <a:cs typeface="Times New Roman"/>
              </a:rPr>
              <a:t>і</a:t>
            </a:r>
            <a:r>
              <a:rPr sz="1694" spc="-18" dirty="0">
                <a:latin typeface="Times New Roman"/>
                <a:cs typeface="Times New Roman"/>
              </a:rPr>
              <a:t> </a:t>
            </a:r>
            <a:r>
              <a:rPr sz="1694" spc="-12" dirty="0">
                <a:latin typeface="Times New Roman"/>
                <a:cs typeface="Times New Roman"/>
              </a:rPr>
              <a:t>вертикалі.</a:t>
            </a:r>
            <a:endParaRPr sz="1694" dirty="0">
              <a:latin typeface="Times New Roman"/>
              <a:cs typeface="Times New Roman"/>
            </a:endParaRPr>
          </a:p>
          <a:p>
            <a:pPr marL="560898" algn="just">
              <a:lnSpc>
                <a:spcPts val="1918"/>
              </a:lnSpc>
            </a:pPr>
            <a:r>
              <a:rPr sz="1694" spc="-18" dirty="0">
                <a:latin typeface="Times New Roman"/>
                <a:cs typeface="Times New Roman"/>
              </a:rPr>
              <a:t>Крім</a:t>
            </a:r>
            <a:r>
              <a:rPr sz="1694" spc="611" dirty="0">
                <a:latin typeface="Times New Roman"/>
                <a:cs typeface="Times New Roman"/>
              </a:rPr>
              <a:t>  </a:t>
            </a:r>
            <a:r>
              <a:rPr sz="1694" dirty="0">
                <a:latin typeface="Times New Roman"/>
                <a:cs typeface="Times New Roman"/>
              </a:rPr>
              <a:t>двійкової   </a:t>
            </a:r>
            <a:r>
              <a:rPr sz="1694" spc="375" dirty="0">
                <a:latin typeface="Times New Roman"/>
                <a:cs typeface="Times New Roman"/>
              </a:rPr>
              <a:t> </a:t>
            </a:r>
            <a:r>
              <a:rPr sz="1694" spc="-6" dirty="0">
                <a:latin typeface="Times New Roman"/>
                <a:cs typeface="Times New Roman"/>
              </a:rPr>
              <a:t>і</a:t>
            </a:r>
            <a:r>
              <a:rPr sz="1694" spc="586" dirty="0">
                <a:latin typeface="Times New Roman"/>
                <a:cs typeface="Times New Roman"/>
              </a:rPr>
              <a:t>  </a:t>
            </a:r>
            <a:r>
              <a:rPr sz="1694" spc="-6" dirty="0">
                <a:latin typeface="Times New Roman"/>
                <a:cs typeface="Times New Roman"/>
              </a:rPr>
              <a:t>десяткової</a:t>
            </a:r>
            <a:r>
              <a:rPr sz="1694" spc="593" dirty="0">
                <a:latin typeface="Times New Roman"/>
                <a:cs typeface="Times New Roman"/>
              </a:rPr>
              <a:t> </a:t>
            </a:r>
            <a:r>
              <a:rPr sz="1694" spc="599" dirty="0">
                <a:latin typeface="Times New Roman"/>
                <a:cs typeface="Times New Roman"/>
              </a:rPr>
              <a:t> </a:t>
            </a:r>
            <a:r>
              <a:rPr sz="1694" spc="-6" dirty="0">
                <a:latin typeface="Times New Roman"/>
                <a:cs typeface="Times New Roman"/>
              </a:rPr>
              <a:t>системи</a:t>
            </a:r>
            <a:r>
              <a:rPr sz="1694" spc="611" dirty="0">
                <a:latin typeface="Times New Roman"/>
                <a:cs typeface="Times New Roman"/>
              </a:rPr>
              <a:t>  </a:t>
            </a:r>
            <a:r>
              <a:rPr sz="1694" spc="-6" dirty="0">
                <a:latin typeface="Times New Roman"/>
                <a:cs typeface="Times New Roman"/>
              </a:rPr>
              <a:t>в</a:t>
            </a:r>
            <a:r>
              <a:rPr sz="1694" spc="599" dirty="0">
                <a:latin typeface="Times New Roman"/>
                <a:cs typeface="Times New Roman"/>
              </a:rPr>
              <a:t> </a:t>
            </a:r>
            <a:r>
              <a:rPr sz="1694" spc="605" dirty="0">
                <a:latin typeface="Times New Roman"/>
                <a:cs typeface="Times New Roman"/>
              </a:rPr>
              <a:t> </a:t>
            </a:r>
            <a:r>
              <a:rPr sz="1694" spc="-6" dirty="0">
                <a:latin typeface="Times New Roman"/>
                <a:cs typeface="Times New Roman"/>
              </a:rPr>
              <a:t>МС</a:t>
            </a:r>
            <a:r>
              <a:rPr sz="1694" spc="611" dirty="0">
                <a:latin typeface="Times New Roman"/>
                <a:cs typeface="Times New Roman"/>
              </a:rPr>
              <a:t>  </a:t>
            </a:r>
            <a:r>
              <a:rPr sz="1694" spc="-6" dirty="0">
                <a:latin typeface="Times New Roman"/>
                <a:cs typeface="Times New Roman"/>
              </a:rPr>
              <a:t>використовують</a:t>
            </a:r>
            <a:endParaRPr sz="1694" dirty="0">
              <a:latin typeface="Times New Roman"/>
              <a:cs typeface="Times New Roman"/>
            </a:endParaRPr>
          </a:p>
          <a:p>
            <a:pPr marL="15367" marR="12294" algn="just">
              <a:lnSpc>
                <a:spcPct val="95700"/>
              </a:lnSpc>
              <a:spcBef>
                <a:spcPts val="60"/>
              </a:spcBef>
            </a:pPr>
            <a:r>
              <a:rPr sz="1936" i="1" spc="-6" dirty="0">
                <a:latin typeface="Times New Roman"/>
                <a:cs typeface="Times New Roman"/>
              </a:rPr>
              <a:t>шістнадцяткову </a:t>
            </a:r>
            <a:r>
              <a:rPr sz="1936" spc="-12" dirty="0">
                <a:latin typeface="Times New Roman"/>
                <a:cs typeface="Times New Roman"/>
              </a:rPr>
              <a:t>систему, </a:t>
            </a:r>
            <a:r>
              <a:rPr sz="1936" dirty="0">
                <a:latin typeface="Times New Roman"/>
                <a:cs typeface="Times New Roman"/>
              </a:rPr>
              <a:t>в </a:t>
            </a:r>
            <a:r>
              <a:rPr sz="1936" spc="6" dirty="0">
                <a:latin typeface="Times New Roman"/>
                <a:cs typeface="Times New Roman"/>
              </a:rPr>
              <a:t>якій </a:t>
            </a:r>
            <a:r>
              <a:rPr sz="1936" spc="-12" dirty="0">
                <a:latin typeface="Times New Roman"/>
                <a:cs typeface="Times New Roman"/>
              </a:rPr>
              <a:t>для </a:t>
            </a:r>
            <a:r>
              <a:rPr sz="1936" dirty="0">
                <a:latin typeface="Times New Roman"/>
                <a:cs typeface="Times New Roman"/>
              </a:rPr>
              <a:t>запису </a:t>
            </a:r>
            <a:r>
              <a:rPr sz="1936" spc="-6" dirty="0">
                <a:latin typeface="Times New Roman"/>
                <a:cs typeface="Times New Roman"/>
              </a:rPr>
              <a:t>чисел використовуються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символи </a:t>
            </a:r>
            <a:r>
              <a:rPr sz="1936" dirty="0">
                <a:latin typeface="Times New Roman"/>
                <a:cs typeface="Times New Roman"/>
              </a:rPr>
              <a:t>0 ... 9 і </a:t>
            </a:r>
            <a:r>
              <a:rPr sz="1936" spc="6" dirty="0">
                <a:latin typeface="Times New Roman"/>
                <a:cs typeface="Times New Roman"/>
              </a:rPr>
              <a:t>A </a:t>
            </a:r>
            <a:r>
              <a:rPr sz="1936" dirty="0">
                <a:latin typeface="Times New Roman"/>
                <a:cs typeface="Times New Roman"/>
              </a:rPr>
              <a:t>... </a:t>
            </a:r>
            <a:r>
              <a:rPr sz="1936" spc="-18" dirty="0">
                <a:latin typeface="Times New Roman"/>
                <a:cs typeface="Times New Roman"/>
              </a:rPr>
              <a:t>F. </a:t>
            </a:r>
            <a:r>
              <a:rPr sz="1936" spc="-37" dirty="0">
                <a:latin typeface="Times New Roman"/>
                <a:cs typeface="Times New Roman"/>
              </a:rPr>
              <a:t>Її </a:t>
            </a:r>
            <a:r>
              <a:rPr sz="1936" dirty="0">
                <a:latin typeface="Times New Roman"/>
                <a:cs typeface="Times New Roman"/>
              </a:rPr>
              <a:t>застосування </a:t>
            </a:r>
            <a:r>
              <a:rPr sz="1936" spc="-6" dirty="0">
                <a:latin typeface="Times New Roman"/>
                <a:cs typeface="Times New Roman"/>
              </a:rPr>
              <a:t>обумовлюється </a:t>
            </a:r>
            <a:r>
              <a:rPr sz="1936" spc="-12" dirty="0">
                <a:latin typeface="Times New Roman"/>
                <a:cs typeface="Times New Roman"/>
              </a:rPr>
              <a:t>тим, </a:t>
            </a:r>
            <a:r>
              <a:rPr sz="1936" spc="6" dirty="0">
                <a:latin typeface="Times New Roman"/>
                <a:cs typeface="Times New Roman"/>
              </a:rPr>
              <a:t>що </a:t>
            </a:r>
            <a:r>
              <a:rPr sz="1936" dirty="0">
                <a:latin typeface="Times New Roman"/>
                <a:cs typeface="Times New Roman"/>
              </a:rPr>
              <a:t>один </a:t>
            </a:r>
            <a:r>
              <a:rPr sz="1936" spc="6" dirty="0">
                <a:latin typeface="Times New Roman"/>
                <a:cs typeface="Times New Roman"/>
              </a:rPr>
              <a:t> байт </a:t>
            </a:r>
            <a:r>
              <a:rPr sz="1936" spc="-6" dirty="0">
                <a:latin typeface="Times New Roman"/>
                <a:cs typeface="Times New Roman"/>
              </a:rPr>
              <a:t>описується дворозрядним шістнадцятковим числом, </a:t>
            </a:r>
            <a:r>
              <a:rPr sz="1936" spc="6" dirty="0">
                <a:latin typeface="Times New Roman"/>
                <a:cs typeface="Times New Roman"/>
              </a:rPr>
              <a:t>що </a:t>
            </a:r>
            <a:r>
              <a:rPr sz="1936" spc="-6" dirty="0">
                <a:latin typeface="Times New Roman"/>
                <a:cs typeface="Times New Roman"/>
              </a:rPr>
              <a:t>значно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12" dirty="0">
                <a:latin typeface="Times New Roman"/>
                <a:cs typeface="Times New Roman"/>
              </a:rPr>
              <a:t>скорочує </a:t>
            </a:r>
            <a:r>
              <a:rPr sz="1936" dirty="0">
                <a:latin typeface="Times New Roman"/>
                <a:cs typeface="Times New Roman"/>
              </a:rPr>
              <a:t>запис </a:t>
            </a:r>
            <a:r>
              <a:rPr sz="1936" spc="-6" dirty="0">
                <a:latin typeface="Times New Roman"/>
                <a:cs typeface="Times New Roman"/>
              </a:rPr>
              <a:t>цифрового </a:t>
            </a:r>
            <a:r>
              <a:rPr sz="1936" dirty="0">
                <a:latin typeface="Times New Roman"/>
                <a:cs typeface="Times New Roman"/>
              </a:rPr>
              <a:t>коду </a:t>
            </a:r>
            <a:r>
              <a:rPr sz="1936" spc="-6" dirty="0">
                <a:latin typeface="Times New Roman"/>
                <a:cs typeface="Times New Roman"/>
              </a:rPr>
              <a:t>та </a:t>
            </a:r>
            <a:r>
              <a:rPr sz="1936" dirty="0">
                <a:latin typeface="Times New Roman"/>
                <a:cs typeface="Times New Roman"/>
              </a:rPr>
              <a:t>робить </a:t>
            </a:r>
            <a:r>
              <a:rPr sz="1936" spc="-6" dirty="0">
                <a:latin typeface="Times New Roman"/>
                <a:cs typeface="Times New Roman"/>
              </a:rPr>
              <a:t>його більш </a:t>
            </a:r>
            <a:r>
              <a:rPr sz="1936" spc="-12" dirty="0">
                <a:latin typeface="Times New Roman"/>
                <a:cs typeface="Times New Roman"/>
              </a:rPr>
              <a:t>читабельним </a:t>
            </a:r>
            <a:r>
              <a:rPr sz="1936" spc="-6" dirty="0">
                <a:latin typeface="Times New Roman"/>
                <a:cs typeface="Times New Roman"/>
              </a:rPr>
              <a:t> (11111111 </a:t>
            </a:r>
            <a:r>
              <a:rPr sz="1936" dirty="0">
                <a:latin typeface="Times New Roman"/>
                <a:cs typeface="Times New Roman"/>
              </a:rPr>
              <a:t>- </a:t>
            </a:r>
            <a:r>
              <a:rPr sz="1936" spc="-24" dirty="0">
                <a:latin typeface="Times New Roman"/>
                <a:cs typeface="Times New Roman"/>
              </a:rPr>
              <a:t>FF).</a:t>
            </a:r>
            <a:endParaRPr sz="1936" dirty="0">
              <a:latin typeface="Times New Roman"/>
              <a:cs typeface="Times New Roman"/>
            </a:endParaRPr>
          </a:p>
          <a:p>
            <a:pPr marL="560898" algn="just">
              <a:lnSpc>
                <a:spcPts val="2239"/>
              </a:lnSpc>
            </a:pPr>
            <a:r>
              <a:rPr sz="1936" spc="-6" dirty="0">
                <a:latin typeface="Times New Roman"/>
                <a:cs typeface="Times New Roman"/>
              </a:rPr>
              <a:t>Запис</a:t>
            </a:r>
            <a:r>
              <a:rPr sz="1936" spc="-37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чисел</a:t>
            </a:r>
            <a:r>
              <a:rPr sz="1936" spc="-24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в</a:t>
            </a:r>
            <a:r>
              <a:rPr sz="1936" spc="-6" dirty="0">
                <a:latin typeface="Times New Roman"/>
                <a:cs typeface="Times New Roman"/>
              </a:rPr>
              <a:t> різних</a:t>
            </a:r>
            <a:r>
              <a:rPr sz="1936" spc="-60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системах</a:t>
            </a:r>
            <a:r>
              <a:rPr sz="1936" spc="-24" dirty="0">
                <a:latin typeface="Times New Roman"/>
                <a:cs typeface="Times New Roman"/>
              </a:rPr>
              <a:t> </a:t>
            </a:r>
            <a:r>
              <a:rPr sz="1936" spc="-12" dirty="0">
                <a:latin typeface="Times New Roman"/>
                <a:cs typeface="Times New Roman"/>
              </a:rPr>
              <a:t>числення</a:t>
            </a:r>
            <a:r>
              <a:rPr sz="1936" spc="-6" dirty="0">
                <a:latin typeface="Times New Roman"/>
                <a:cs typeface="Times New Roman"/>
              </a:rPr>
              <a:t> наведено</a:t>
            </a:r>
            <a:r>
              <a:rPr sz="1936" spc="-24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в</a:t>
            </a:r>
            <a:r>
              <a:rPr sz="1936" spc="-6" dirty="0">
                <a:latin typeface="Times New Roman"/>
                <a:cs typeface="Times New Roman"/>
              </a:rPr>
              <a:t> табл.</a:t>
            </a:r>
            <a:r>
              <a:rPr sz="1936" spc="-37" dirty="0">
                <a:latin typeface="Times New Roman"/>
                <a:cs typeface="Times New Roman"/>
              </a:rPr>
              <a:t> </a:t>
            </a:r>
            <a:r>
              <a:rPr sz="1936" spc="-18" dirty="0">
                <a:latin typeface="Times New Roman"/>
                <a:cs typeface="Times New Roman"/>
              </a:rPr>
              <a:t>1.</a:t>
            </a:r>
            <a:endParaRPr sz="1936" dirty="0">
              <a:latin typeface="Times New Roman"/>
              <a:cs typeface="Times New Roman"/>
            </a:endParaRPr>
          </a:p>
          <a:p>
            <a:pPr>
              <a:spcBef>
                <a:spcPts val="60"/>
              </a:spcBef>
            </a:pPr>
            <a:endParaRPr sz="1815" dirty="0">
              <a:latin typeface="Times New Roman"/>
              <a:cs typeface="Times New Roman"/>
            </a:endParaRPr>
          </a:p>
          <a:p>
            <a:pPr marL="560898" algn="just">
              <a:spcBef>
                <a:spcPts val="6"/>
              </a:spcBef>
            </a:pPr>
            <a:r>
              <a:rPr sz="1936" spc="-6" dirty="0">
                <a:latin typeface="Times New Roman"/>
                <a:cs typeface="Times New Roman"/>
              </a:rPr>
              <a:t>Таблиця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spc="6" dirty="0">
                <a:latin typeface="Times New Roman"/>
                <a:cs typeface="Times New Roman"/>
              </a:rPr>
              <a:t>1.</a:t>
            </a:r>
            <a:r>
              <a:rPr sz="1936" spc="-42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Запис</a:t>
            </a:r>
            <a:r>
              <a:rPr sz="1936" spc="-37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чисел</a:t>
            </a:r>
            <a:r>
              <a:rPr sz="1936" dirty="0">
                <a:latin typeface="Times New Roman"/>
                <a:cs typeface="Times New Roman"/>
              </a:rPr>
              <a:t> в</a:t>
            </a:r>
            <a:r>
              <a:rPr sz="1936" spc="-37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різних</a:t>
            </a:r>
            <a:r>
              <a:rPr sz="1936" spc="-30" dirty="0">
                <a:latin typeface="Times New Roman"/>
                <a:cs typeface="Times New Roman"/>
              </a:rPr>
              <a:t> </a:t>
            </a:r>
            <a:r>
              <a:rPr sz="1936" spc="-12" dirty="0">
                <a:latin typeface="Times New Roman"/>
                <a:cs typeface="Times New Roman"/>
              </a:rPr>
              <a:t>системах</a:t>
            </a:r>
            <a:r>
              <a:rPr sz="1936" spc="-6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числення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650" y="4104400"/>
            <a:ext cx="6710986" cy="416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381" y="-2218556"/>
            <a:ext cx="7635341" cy="6022784"/>
          </a:xfrm>
          <a:prstGeom prst="rect">
            <a:avLst/>
          </a:prstGeom>
        </p:spPr>
        <p:txBody>
          <a:bodyPr vert="horz" wrap="square" lIns="0" tIns="28430" rIns="0" bIns="0" rtlCol="0">
            <a:spAutoFit/>
          </a:bodyPr>
          <a:lstStyle/>
          <a:p>
            <a:pPr marL="107570" marR="98349" indent="545531" algn="just">
              <a:lnSpc>
                <a:spcPct val="95900"/>
              </a:lnSpc>
              <a:spcBef>
                <a:spcPts val="224"/>
              </a:spcBef>
            </a:pPr>
            <a:r>
              <a:rPr sz="1936" dirty="0">
                <a:latin typeface="Times New Roman"/>
                <a:cs typeface="Times New Roman"/>
              </a:rPr>
              <a:t>Для </a:t>
            </a:r>
            <a:r>
              <a:rPr sz="1936" spc="-6" dirty="0">
                <a:latin typeface="Times New Roman"/>
                <a:cs typeface="Times New Roman"/>
              </a:rPr>
              <a:t>визначення значення числа, </a:t>
            </a:r>
            <a:r>
              <a:rPr sz="1936" spc="-12" dirty="0">
                <a:latin typeface="Times New Roman"/>
                <a:cs typeface="Times New Roman"/>
              </a:rPr>
              <a:t>наприклад, </a:t>
            </a:r>
            <a:r>
              <a:rPr sz="1936" spc="-6" dirty="0">
                <a:latin typeface="Times New Roman"/>
                <a:cs typeface="Times New Roman"/>
              </a:rPr>
              <a:t>числа </a:t>
            </a:r>
            <a:r>
              <a:rPr sz="1936" dirty="0">
                <a:latin typeface="Times New Roman"/>
                <a:cs typeface="Times New Roman"/>
              </a:rPr>
              <a:t>100 </a:t>
            </a:r>
            <a:r>
              <a:rPr sz="1936" spc="-6" dirty="0">
                <a:latin typeface="Times New Roman"/>
                <a:cs typeface="Times New Roman"/>
              </a:rPr>
              <a:t>для різних </a:t>
            </a:r>
            <a:r>
              <a:rPr sz="1936" spc="-46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систем числення може становити: </a:t>
            </a:r>
            <a:r>
              <a:rPr sz="1936" spc="6" dirty="0">
                <a:latin typeface="Times New Roman"/>
                <a:cs typeface="Times New Roman"/>
              </a:rPr>
              <a:t>4, </a:t>
            </a:r>
            <a:r>
              <a:rPr sz="1936" spc="-6" dirty="0">
                <a:latin typeface="Times New Roman"/>
                <a:cs typeface="Times New Roman"/>
              </a:rPr>
              <a:t>100, </a:t>
            </a:r>
            <a:r>
              <a:rPr sz="1936" dirty="0">
                <a:latin typeface="Times New Roman"/>
                <a:cs typeface="Times New Roman"/>
              </a:rPr>
              <a:t>256, </a:t>
            </a:r>
            <a:r>
              <a:rPr sz="1936" spc="-6" dirty="0">
                <a:latin typeface="Times New Roman"/>
                <a:cs typeface="Times New Roman"/>
              </a:rPr>
              <a:t>тому </a:t>
            </a:r>
            <a:r>
              <a:rPr sz="1936" dirty="0">
                <a:latin typeface="Times New Roman"/>
                <a:cs typeface="Times New Roman"/>
              </a:rPr>
              <a:t>в </a:t>
            </a:r>
            <a:r>
              <a:rPr sz="1936" spc="-6" dirty="0">
                <a:latin typeface="Times New Roman"/>
                <a:cs typeface="Times New Roman"/>
              </a:rPr>
              <a:t>кінці </a:t>
            </a:r>
            <a:r>
              <a:rPr sz="1936" dirty="0">
                <a:latin typeface="Times New Roman"/>
                <a:cs typeface="Times New Roman"/>
              </a:rPr>
              <a:t>числа </a:t>
            </a:r>
            <a:r>
              <a:rPr sz="1936" spc="-6" dirty="0">
                <a:latin typeface="Times New Roman"/>
                <a:cs typeface="Times New Roman"/>
              </a:rPr>
              <a:t>ля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його визначеності додають відповідну </a:t>
            </a:r>
            <a:r>
              <a:rPr sz="1936" dirty="0">
                <a:latin typeface="Times New Roman"/>
                <a:cs typeface="Times New Roman"/>
              </a:rPr>
              <a:t>цифру </a:t>
            </a:r>
            <a:r>
              <a:rPr sz="1936" spc="6" dirty="0">
                <a:latin typeface="Times New Roman"/>
                <a:cs typeface="Times New Roman"/>
              </a:rPr>
              <a:t>або </a:t>
            </a:r>
            <a:r>
              <a:rPr sz="1936" dirty="0">
                <a:latin typeface="Times New Roman"/>
                <a:cs typeface="Times New Roman"/>
              </a:rPr>
              <a:t>латинську </a:t>
            </a:r>
            <a:r>
              <a:rPr sz="1936" spc="-12" dirty="0">
                <a:latin typeface="Times New Roman"/>
                <a:cs typeface="Times New Roman"/>
              </a:rPr>
              <a:t>букву, </a:t>
            </a:r>
            <a:r>
              <a:rPr sz="1936" spc="12" dirty="0">
                <a:latin typeface="Times New Roman"/>
                <a:cs typeface="Times New Roman"/>
              </a:rPr>
              <a:t>що </a:t>
            </a:r>
            <a:r>
              <a:rPr sz="1936" spc="-46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позначають систему </a:t>
            </a:r>
            <a:r>
              <a:rPr sz="1936" dirty="0">
                <a:latin typeface="Times New Roman"/>
                <a:cs typeface="Times New Roman"/>
              </a:rPr>
              <a:t>числення. </a:t>
            </a:r>
            <a:r>
              <a:rPr sz="1936" spc="-18" dirty="0">
                <a:latin typeface="Times New Roman"/>
                <a:cs typeface="Times New Roman"/>
              </a:rPr>
              <a:t>Так </a:t>
            </a:r>
            <a:r>
              <a:rPr sz="1936" spc="-6" dirty="0">
                <a:latin typeface="Times New Roman"/>
                <a:cs typeface="Times New Roman"/>
              </a:rPr>
              <a:t>для двійкових чисел дописують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букву </a:t>
            </a:r>
            <a:r>
              <a:rPr sz="1936" spc="6" dirty="0">
                <a:latin typeface="Times New Roman"/>
                <a:cs typeface="Times New Roman"/>
              </a:rPr>
              <a:t>b, </a:t>
            </a:r>
            <a:r>
              <a:rPr sz="1936" spc="-6" dirty="0">
                <a:latin typeface="Times New Roman"/>
                <a:cs typeface="Times New Roman"/>
              </a:rPr>
              <a:t>для шістнадцятирічних </a:t>
            </a:r>
            <a:r>
              <a:rPr sz="1936" dirty="0">
                <a:latin typeface="Times New Roman"/>
                <a:cs typeface="Times New Roman"/>
              </a:rPr>
              <a:t>- </a:t>
            </a:r>
            <a:r>
              <a:rPr sz="1936" spc="-6" dirty="0">
                <a:latin typeface="Times New Roman"/>
                <a:cs typeface="Times New Roman"/>
              </a:rPr>
              <a:t>h, для десяткових </a:t>
            </a:r>
            <a:r>
              <a:rPr sz="1936" dirty="0">
                <a:latin typeface="Times New Roman"/>
                <a:cs typeface="Times New Roman"/>
              </a:rPr>
              <a:t>- </a:t>
            </a:r>
            <a:r>
              <a:rPr sz="1936" spc="-6" dirty="0">
                <a:latin typeface="Times New Roman"/>
                <a:cs typeface="Times New Roman"/>
              </a:rPr>
              <a:t>d. Число без </a:t>
            </a:r>
            <a:r>
              <a:rPr sz="1936" dirty="0">
                <a:latin typeface="Times New Roman"/>
                <a:cs typeface="Times New Roman"/>
              </a:rPr>
              <a:t>до- 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даткового позначення вважається десятковим. </a:t>
            </a:r>
            <a:r>
              <a:rPr sz="1936" spc="-12" dirty="0">
                <a:latin typeface="Times New Roman"/>
                <a:cs typeface="Times New Roman"/>
              </a:rPr>
              <a:t>Тоді </a:t>
            </a:r>
            <a:r>
              <a:rPr sz="1936" dirty="0">
                <a:latin typeface="Times New Roman"/>
                <a:cs typeface="Times New Roman"/>
              </a:rPr>
              <a:t>100</a:t>
            </a:r>
            <a:r>
              <a:rPr sz="1906" baseline="-7936" dirty="0">
                <a:latin typeface="Times New Roman"/>
                <a:cs typeface="Times New Roman"/>
              </a:rPr>
              <a:t>2</a:t>
            </a:r>
            <a:r>
              <a:rPr sz="1906" spc="8" baseline="-7936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= </a:t>
            </a:r>
            <a:r>
              <a:rPr sz="1936" spc="-6" dirty="0">
                <a:latin typeface="Times New Roman"/>
                <a:cs typeface="Times New Roman"/>
              </a:rPr>
              <a:t>100b </a:t>
            </a:r>
            <a:r>
              <a:rPr sz="1936" dirty="0">
                <a:latin typeface="Times New Roman"/>
                <a:cs typeface="Times New Roman"/>
              </a:rPr>
              <a:t>= 4</a:t>
            </a:r>
            <a:r>
              <a:rPr sz="1906" baseline="-7936" dirty="0">
                <a:latin typeface="Times New Roman"/>
                <a:cs typeface="Times New Roman"/>
              </a:rPr>
              <a:t>10</a:t>
            </a:r>
            <a:r>
              <a:rPr sz="1936" dirty="0">
                <a:latin typeface="Times New Roman"/>
                <a:cs typeface="Times New Roman"/>
              </a:rPr>
              <a:t>; 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100</a:t>
            </a:r>
            <a:r>
              <a:rPr sz="1906" baseline="-7936" dirty="0">
                <a:latin typeface="Times New Roman"/>
                <a:cs typeface="Times New Roman"/>
              </a:rPr>
              <a:t>10</a:t>
            </a:r>
            <a:r>
              <a:rPr sz="1906" spc="217" baseline="-7936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=</a:t>
            </a:r>
            <a:r>
              <a:rPr sz="1936" spc="-18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100d </a:t>
            </a:r>
            <a:r>
              <a:rPr sz="1936" dirty="0">
                <a:latin typeface="Times New Roman"/>
                <a:cs typeface="Times New Roman"/>
              </a:rPr>
              <a:t>=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100;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100</a:t>
            </a:r>
            <a:r>
              <a:rPr sz="1906" baseline="-7936" dirty="0">
                <a:latin typeface="Times New Roman"/>
                <a:cs typeface="Times New Roman"/>
              </a:rPr>
              <a:t>16</a:t>
            </a:r>
            <a:r>
              <a:rPr sz="1906" spc="217" baseline="-7936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=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100h </a:t>
            </a:r>
            <a:r>
              <a:rPr sz="1936" dirty="0">
                <a:latin typeface="Times New Roman"/>
                <a:cs typeface="Times New Roman"/>
              </a:rPr>
              <a:t>=</a:t>
            </a:r>
            <a:r>
              <a:rPr sz="1936" spc="-18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256</a:t>
            </a:r>
            <a:r>
              <a:rPr sz="1906" spc="-8" baseline="-7936" dirty="0">
                <a:latin typeface="Times New Roman"/>
                <a:cs typeface="Times New Roman"/>
              </a:rPr>
              <a:t>10</a:t>
            </a:r>
            <a:r>
              <a:rPr sz="1936" spc="-6" dirty="0">
                <a:latin typeface="Times New Roman"/>
                <a:cs typeface="Times New Roman"/>
              </a:rPr>
              <a:t>.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Мікропроцесори</a:t>
            </a:r>
            <a:endParaRPr sz="1936" dirty="0">
              <a:latin typeface="Times New Roman"/>
              <a:cs typeface="Times New Roman"/>
            </a:endParaRPr>
          </a:p>
          <a:p>
            <a:pPr>
              <a:spcBef>
                <a:spcPts val="37"/>
              </a:spcBef>
            </a:pPr>
            <a:endParaRPr sz="1876" dirty="0">
              <a:latin typeface="Times New Roman"/>
              <a:cs typeface="Times New Roman"/>
            </a:endParaRPr>
          </a:p>
          <a:p>
            <a:pPr marL="107570" marR="96813" indent="545531" algn="just">
              <a:lnSpc>
                <a:spcPct val="95800"/>
              </a:lnSpc>
            </a:pPr>
            <a:r>
              <a:rPr sz="1936" spc="-6" dirty="0">
                <a:latin typeface="Times New Roman"/>
                <a:cs typeface="Times New Roman"/>
              </a:rPr>
              <a:t>Мікропроцесор виконується </a:t>
            </a:r>
            <a:r>
              <a:rPr sz="1936" dirty="0">
                <a:latin typeface="Times New Roman"/>
                <a:cs typeface="Times New Roman"/>
              </a:rPr>
              <a:t>у </a:t>
            </a:r>
            <a:r>
              <a:rPr sz="1936" spc="-6" dirty="0">
                <a:latin typeface="Times New Roman"/>
                <a:cs typeface="Times New Roman"/>
              </a:rPr>
              <a:t>вигляді інтегральної мікросхеми.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12" dirty="0">
                <a:latin typeface="Times New Roman"/>
                <a:cs typeface="Times New Roman"/>
              </a:rPr>
              <a:t>Його </a:t>
            </a:r>
            <a:r>
              <a:rPr sz="1936" spc="-6" dirty="0">
                <a:latin typeface="Times New Roman"/>
                <a:cs typeface="Times New Roman"/>
              </a:rPr>
              <a:t>характеристики описуються великою </a:t>
            </a:r>
            <a:r>
              <a:rPr sz="1936" dirty="0">
                <a:latin typeface="Times New Roman"/>
                <a:cs typeface="Times New Roman"/>
              </a:rPr>
              <a:t>кількістю </a:t>
            </a:r>
            <a:r>
              <a:rPr sz="1936" spc="-6" dirty="0">
                <a:latin typeface="Times New Roman"/>
                <a:cs typeface="Times New Roman"/>
              </a:rPr>
              <a:t>параметрів, </a:t>
            </a:r>
            <a:r>
              <a:rPr sz="1936" spc="18" dirty="0">
                <a:latin typeface="Times New Roman"/>
                <a:cs typeface="Times New Roman"/>
              </a:rPr>
              <a:t>та- </a:t>
            </a:r>
            <a:r>
              <a:rPr sz="1936" spc="24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ких </a:t>
            </a:r>
            <a:r>
              <a:rPr sz="1936" spc="-12" dirty="0">
                <a:latin typeface="Times New Roman"/>
                <a:cs typeface="Times New Roman"/>
              </a:rPr>
              <a:t>як </a:t>
            </a:r>
            <a:r>
              <a:rPr sz="1936" spc="-6" dirty="0">
                <a:latin typeface="Times New Roman"/>
                <a:cs typeface="Times New Roman"/>
              </a:rPr>
              <a:t>швидкодія, завадостійкість, рівні сигналів, споживана </a:t>
            </a:r>
            <a:r>
              <a:rPr sz="1936" dirty="0">
                <a:latin typeface="Times New Roman"/>
                <a:cs typeface="Times New Roman"/>
              </a:rPr>
              <a:t>потуж- 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ність, надійність, розрядність, тип корпусу </a:t>
            </a:r>
            <a:r>
              <a:rPr sz="1936" dirty="0">
                <a:latin typeface="Times New Roman"/>
                <a:cs typeface="Times New Roman"/>
              </a:rPr>
              <a:t>і </a:t>
            </a:r>
            <a:r>
              <a:rPr sz="1936" spc="-6" dirty="0">
                <a:latin typeface="Times New Roman"/>
                <a:cs typeface="Times New Roman"/>
              </a:rPr>
              <a:t>ін. </a:t>
            </a:r>
            <a:r>
              <a:rPr sz="1936" spc="6" dirty="0">
                <a:latin typeface="Times New Roman"/>
                <a:cs typeface="Times New Roman"/>
              </a:rPr>
              <a:t>За </a:t>
            </a:r>
            <a:r>
              <a:rPr sz="1936" dirty="0">
                <a:latin typeface="Times New Roman"/>
                <a:cs typeface="Times New Roman"/>
              </a:rPr>
              <a:t>кількістю </a:t>
            </a:r>
            <a:r>
              <a:rPr sz="1936" spc="-18" dirty="0">
                <a:latin typeface="Times New Roman"/>
                <a:cs typeface="Times New Roman"/>
              </a:rPr>
              <a:t>ВІС </a:t>
            </a:r>
            <a:r>
              <a:rPr sz="1936" dirty="0">
                <a:latin typeface="Times New Roman"/>
                <a:cs typeface="Times New Roman"/>
              </a:rPr>
              <a:t>в </a:t>
            </a:r>
            <a:r>
              <a:rPr sz="1936" spc="24" dirty="0">
                <a:latin typeface="Times New Roman"/>
                <a:cs typeface="Times New Roman"/>
              </a:rPr>
              <a:t>мі- </a:t>
            </a:r>
            <a:r>
              <a:rPr sz="1936" spc="30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кропроцесорному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комплекті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розрізняють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i="1" spc="-6" dirty="0">
                <a:latin typeface="Times New Roman"/>
                <a:cs typeface="Times New Roman"/>
              </a:rPr>
              <a:t>однокристальні,</a:t>
            </a:r>
            <a:r>
              <a:rPr sz="1936" i="1" dirty="0">
                <a:latin typeface="Times New Roman"/>
                <a:cs typeface="Times New Roman"/>
              </a:rPr>
              <a:t> </a:t>
            </a:r>
            <a:r>
              <a:rPr sz="1936" i="1" spc="-6" dirty="0">
                <a:latin typeface="Times New Roman"/>
                <a:cs typeface="Times New Roman"/>
              </a:rPr>
              <a:t>багаток- </a:t>
            </a:r>
            <a:r>
              <a:rPr sz="1936" i="1" dirty="0">
                <a:latin typeface="Times New Roman"/>
                <a:cs typeface="Times New Roman"/>
              </a:rPr>
              <a:t> ристальні</a:t>
            </a:r>
            <a:r>
              <a:rPr sz="1936" i="1" spc="-6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і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i="1" spc="-6" dirty="0">
                <a:latin typeface="Times New Roman"/>
                <a:cs typeface="Times New Roman"/>
              </a:rPr>
              <a:t>багатокристальні</a:t>
            </a:r>
            <a:r>
              <a:rPr sz="1936" i="1" spc="12" dirty="0">
                <a:latin typeface="Times New Roman"/>
                <a:cs typeface="Times New Roman"/>
              </a:rPr>
              <a:t> </a:t>
            </a:r>
            <a:r>
              <a:rPr sz="1936" i="1" spc="-6" dirty="0">
                <a:latin typeface="Times New Roman"/>
                <a:cs typeface="Times New Roman"/>
              </a:rPr>
              <a:t>секційні</a:t>
            </a:r>
            <a:r>
              <a:rPr sz="1936" i="1" spc="-6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МП.</a:t>
            </a:r>
          </a:p>
          <a:p>
            <a:pPr marL="107570" marR="96813" indent="545531">
              <a:lnSpc>
                <a:spcPts val="2239"/>
              </a:lnSpc>
              <a:spcBef>
                <a:spcPts val="55"/>
              </a:spcBef>
            </a:pPr>
            <a:r>
              <a:rPr sz="1936" i="1" spc="-6" dirty="0">
                <a:latin typeface="Times New Roman"/>
                <a:cs typeface="Times New Roman"/>
              </a:rPr>
              <a:t>Однокристальний</a:t>
            </a:r>
            <a:r>
              <a:rPr sz="1936" i="1" spc="345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мікропроцесор</a:t>
            </a:r>
            <a:r>
              <a:rPr sz="1936" spc="351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-</a:t>
            </a:r>
            <a:r>
              <a:rPr sz="1936" spc="321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це</a:t>
            </a:r>
            <a:r>
              <a:rPr sz="1936" spc="307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процесор,</a:t>
            </a:r>
            <a:r>
              <a:rPr sz="1936" spc="339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апаратурні</a:t>
            </a:r>
            <a:r>
              <a:rPr sz="1936" spc="339" dirty="0">
                <a:latin typeface="Times New Roman"/>
                <a:cs typeface="Times New Roman"/>
              </a:rPr>
              <a:t> </a:t>
            </a:r>
            <a:r>
              <a:rPr sz="1936" spc="6" dirty="0">
                <a:latin typeface="Times New Roman"/>
                <a:cs typeface="Times New Roman"/>
              </a:rPr>
              <a:t>за- </a:t>
            </a:r>
            <a:r>
              <a:rPr sz="1936" spc="-466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соби</a:t>
            </a:r>
            <a:r>
              <a:rPr sz="1936" spc="-18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якого</a:t>
            </a:r>
            <a:r>
              <a:rPr sz="1936" spc="-37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розміщені </a:t>
            </a:r>
            <a:r>
              <a:rPr sz="1936" dirty="0">
                <a:latin typeface="Times New Roman"/>
                <a:cs typeface="Times New Roman"/>
              </a:rPr>
              <a:t>на </a:t>
            </a:r>
            <a:r>
              <a:rPr sz="1936" spc="-6" dirty="0">
                <a:latin typeface="Times New Roman"/>
                <a:cs typeface="Times New Roman"/>
              </a:rPr>
              <a:t>одному</a:t>
            </a:r>
            <a:r>
              <a:rPr sz="1936" spc="-67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кристалі</a:t>
            </a:r>
            <a:r>
              <a:rPr sz="1936" spc="-6" dirty="0">
                <a:latin typeface="Times New Roman"/>
                <a:cs typeface="Times New Roman"/>
              </a:rPr>
              <a:t>.</a:t>
            </a:r>
            <a:endParaRPr sz="1936" dirty="0">
              <a:latin typeface="Times New Roman"/>
              <a:cs typeface="Times New Roman"/>
            </a:endParaRPr>
          </a:p>
          <a:p>
            <a:pPr marL="107570" marR="96813" indent="545531">
              <a:lnSpc>
                <a:spcPts val="2214"/>
              </a:lnSpc>
              <a:spcBef>
                <a:spcPts val="18"/>
              </a:spcBef>
              <a:tabLst>
                <a:tab pos="1140236" algn="l"/>
                <a:tab pos="1767212" algn="l"/>
                <a:tab pos="2092225" algn="l"/>
                <a:tab pos="3398426" algn="l"/>
                <a:tab pos="4523295" algn="l"/>
                <a:tab pos="5232485" algn="l"/>
                <a:tab pos="6328156" algn="l"/>
                <a:tab pos="6648559" algn="l"/>
                <a:tab pos="7320100" algn="l"/>
              </a:tabLst>
            </a:pPr>
            <a:r>
              <a:rPr sz="1936" spc="-6" dirty="0">
                <a:latin typeface="Times New Roman"/>
                <a:cs typeface="Times New Roman"/>
              </a:rPr>
              <a:t>Н</a:t>
            </a:r>
            <a:r>
              <a:rPr sz="1936" dirty="0">
                <a:latin typeface="Times New Roman"/>
                <a:cs typeface="Times New Roman"/>
              </a:rPr>
              <a:t>а	</a:t>
            </a:r>
            <a:r>
              <a:rPr sz="1936" spc="6" dirty="0">
                <a:latin typeface="Times New Roman"/>
                <a:cs typeface="Times New Roman"/>
              </a:rPr>
              <a:t>р</a:t>
            </a:r>
            <a:r>
              <a:rPr sz="1936" spc="-30" dirty="0">
                <a:latin typeface="Times New Roman"/>
                <a:cs typeface="Times New Roman"/>
              </a:rPr>
              <a:t>и</a:t>
            </a:r>
            <a:r>
              <a:rPr sz="1936" spc="6" dirty="0">
                <a:latin typeface="Times New Roman"/>
                <a:cs typeface="Times New Roman"/>
              </a:rPr>
              <a:t>с</a:t>
            </a:r>
            <a:r>
              <a:rPr sz="1936" dirty="0">
                <a:latin typeface="Times New Roman"/>
                <a:cs typeface="Times New Roman"/>
              </a:rPr>
              <a:t>.	2	</a:t>
            </a:r>
            <a:r>
              <a:rPr sz="1936" spc="-18" dirty="0">
                <a:latin typeface="Times New Roman"/>
                <a:cs typeface="Times New Roman"/>
              </a:rPr>
              <a:t>зо</a:t>
            </a:r>
            <a:r>
              <a:rPr sz="1936" dirty="0">
                <a:latin typeface="Times New Roman"/>
                <a:cs typeface="Times New Roman"/>
              </a:rPr>
              <a:t>б</a:t>
            </a:r>
            <a:r>
              <a:rPr sz="1936" spc="-18" dirty="0">
                <a:latin typeface="Times New Roman"/>
                <a:cs typeface="Times New Roman"/>
              </a:rPr>
              <a:t>р</a:t>
            </a:r>
            <a:r>
              <a:rPr sz="1936" spc="6" dirty="0">
                <a:latin typeface="Times New Roman"/>
                <a:cs typeface="Times New Roman"/>
              </a:rPr>
              <a:t>а</a:t>
            </a:r>
            <a:r>
              <a:rPr sz="1936" spc="-6" dirty="0">
                <a:latin typeface="Times New Roman"/>
                <a:cs typeface="Times New Roman"/>
              </a:rPr>
              <a:t>ж</a:t>
            </a:r>
            <a:r>
              <a:rPr sz="1936" spc="-24" dirty="0">
                <a:latin typeface="Times New Roman"/>
                <a:cs typeface="Times New Roman"/>
              </a:rPr>
              <a:t>е</a:t>
            </a:r>
            <a:r>
              <a:rPr sz="1936" spc="-6" dirty="0">
                <a:latin typeface="Times New Roman"/>
                <a:cs typeface="Times New Roman"/>
              </a:rPr>
              <a:t>н</a:t>
            </a:r>
            <a:r>
              <a:rPr sz="1936" dirty="0">
                <a:latin typeface="Times New Roman"/>
                <a:cs typeface="Times New Roman"/>
              </a:rPr>
              <a:t>о	</a:t>
            </a:r>
            <a:r>
              <a:rPr sz="1936" spc="-18" dirty="0">
                <a:latin typeface="Times New Roman"/>
                <a:cs typeface="Times New Roman"/>
              </a:rPr>
              <a:t>зо</a:t>
            </a:r>
            <a:r>
              <a:rPr sz="1936" spc="6" dirty="0">
                <a:latin typeface="Times New Roman"/>
                <a:cs typeface="Times New Roman"/>
              </a:rPr>
              <a:t>в</a:t>
            </a:r>
            <a:r>
              <a:rPr sz="1936" spc="-6" dirty="0">
                <a:latin typeface="Times New Roman"/>
                <a:cs typeface="Times New Roman"/>
              </a:rPr>
              <a:t>н</a:t>
            </a:r>
            <a:r>
              <a:rPr sz="1936" spc="12" dirty="0">
                <a:latin typeface="Times New Roman"/>
                <a:cs typeface="Times New Roman"/>
              </a:rPr>
              <a:t>і</a:t>
            </a:r>
            <a:r>
              <a:rPr sz="1936" spc="-12" dirty="0">
                <a:latin typeface="Times New Roman"/>
                <a:cs typeface="Times New Roman"/>
              </a:rPr>
              <a:t>ш</a:t>
            </a:r>
            <a:r>
              <a:rPr sz="1936" spc="-6" dirty="0">
                <a:latin typeface="Times New Roman"/>
                <a:cs typeface="Times New Roman"/>
              </a:rPr>
              <a:t>н</a:t>
            </a:r>
            <a:r>
              <a:rPr sz="1936" dirty="0">
                <a:latin typeface="Times New Roman"/>
                <a:cs typeface="Times New Roman"/>
              </a:rPr>
              <a:t>і	</a:t>
            </a:r>
            <a:r>
              <a:rPr sz="1936" spc="6" dirty="0">
                <a:latin typeface="Times New Roman"/>
                <a:cs typeface="Times New Roman"/>
              </a:rPr>
              <a:t>в</a:t>
            </a:r>
            <a:r>
              <a:rPr sz="1936" spc="-6" dirty="0">
                <a:latin typeface="Times New Roman"/>
                <a:cs typeface="Times New Roman"/>
              </a:rPr>
              <a:t>ид</a:t>
            </a:r>
            <a:r>
              <a:rPr sz="1936" dirty="0">
                <a:latin typeface="Times New Roman"/>
                <a:cs typeface="Times New Roman"/>
              </a:rPr>
              <a:t>и	</a:t>
            </a:r>
            <a:r>
              <a:rPr sz="1936" spc="-6" dirty="0">
                <a:latin typeface="Times New Roman"/>
                <a:cs typeface="Times New Roman"/>
              </a:rPr>
              <a:t>п</a:t>
            </a:r>
            <a:r>
              <a:rPr sz="1936" spc="-18" dirty="0">
                <a:latin typeface="Times New Roman"/>
                <a:cs typeface="Times New Roman"/>
              </a:rPr>
              <a:t>ер</a:t>
            </a:r>
            <a:r>
              <a:rPr sz="1936" spc="12" dirty="0">
                <a:latin typeface="Times New Roman"/>
                <a:cs typeface="Times New Roman"/>
              </a:rPr>
              <a:t>ш</a:t>
            </a:r>
            <a:r>
              <a:rPr sz="1936" spc="-18" dirty="0">
                <a:latin typeface="Times New Roman"/>
                <a:cs typeface="Times New Roman"/>
              </a:rPr>
              <a:t>ог</a:t>
            </a:r>
            <a:r>
              <a:rPr sz="1936" dirty="0">
                <a:latin typeface="Times New Roman"/>
                <a:cs typeface="Times New Roman"/>
              </a:rPr>
              <a:t>о	у	</a:t>
            </a:r>
            <a:r>
              <a:rPr sz="1936" spc="6" dirty="0">
                <a:latin typeface="Times New Roman"/>
                <a:cs typeface="Times New Roman"/>
              </a:rPr>
              <a:t>сві</a:t>
            </a:r>
            <a:r>
              <a:rPr sz="1936" spc="-12" dirty="0">
                <a:latin typeface="Times New Roman"/>
                <a:cs typeface="Times New Roman"/>
              </a:rPr>
              <a:t>т</a:t>
            </a:r>
            <a:r>
              <a:rPr sz="1936" dirty="0">
                <a:latin typeface="Times New Roman"/>
                <a:cs typeface="Times New Roman"/>
              </a:rPr>
              <a:t>і	</a:t>
            </a:r>
            <a:r>
              <a:rPr sz="1936" spc="12" dirty="0">
                <a:latin typeface="Times New Roman"/>
                <a:cs typeface="Times New Roman"/>
              </a:rPr>
              <a:t>8</a:t>
            </a:r>
            <a:r>
              <a:rPr sz="1936" dirty="0">
                <a:latin typeface="Times New Roman"/>
                <a:cs typeface="Times New Roman"/>
              </a:rPr>
              <a:t>-  </a:t>
            </a:r>
            <a:r>
              <a:rPr sz="1936" spc="-6" dirty="0">
                <a:latin typeface="Times New Roman"/>
                <a:cs typeface="Times New Roman"/>
              </a:rPr>
              <a:t>розрядного</a:t>
            </a:r>
            <a:r>
              <a:rPr sz="1936" spc="17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однокристального</a:t>
            </a:r>
            <a:r>
              <a:rPr sz="1936" spc="17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мікропроцесора</a:t>
            </a:r>
            <a:r>
              <a:rPr sz="1936" spc="169" dirty="0">
                <a:latin typeface="Times New Roman"/>
                <a:cs typeface="Times New Roman"/>
              </a:rPr>
              <a:t> </a:t>
            </a:r>
            <a:r>
              <a:rPr sz="1936" spc="-18" dirty="0">
                <a:latin typeface="Times New Roman"/>
                <a:cs typeface="Times New Roman"/>
              </a:rPr>
              <a:t>Іntel</a:t>
            </a:r>
            <a:r>
              <a:rPr sz="1936" spc="176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8008</a:t>
            </a:r>
            <a:r>
              <a:rPr sz="1936" spc="17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(фірма</a:t>
            </a:r>
            <a:r>
              <a:rPr sz="1936" spc="169" dirty="0">
                <a:latin typeface="Times New Roman"/>
                <a:cs typeface="Times New Roman"/>
              </a:rPr>
              <a:t> </a:t>
            </a:r>
            <a:r>
              <a:rPr sz="1936" spc="-18" dirty="0">
                <a:latin typeface="Times New Roman"/>
                <a:cs typeface="Times New Roman"/>
              </a:rPr>
              <a:t>Іntel</a:t>
            </a:r>
            <a:r>
              <a:rPr sz="1936" spc="-18" dirty="0">
                <a:latin typeface="Times New Roman"/>
                <a:cs typeface="Times New Roman"/>
              </a:rPr>
              <a:t>,</a:t>
            </a:r>
            <a:endParaRPr sz="1936" dirty="0">
              <a:latin typeface="Times New Roman"/>
              <a:cs typeface="Times New Roman"/>
            </a:endParaRPr>
          </a:p>
          <a:p>
            <a:pPr marL="107570">
              <a:lnSpc>
                <a:spcPts val="2130"/>
              </a:lnSpc>
            </a:pPr>
            <a:r>
              <a:rPr sz="1936" spc="-6" dirty="0">
                <a:latin typeface="Times New Roman"/>
                <a:cs typeface="Times New Roman"/>
              </a:rPr>
              <a:t>1972р.)</a:t>
            </a:r>
            <a:r>
              <a:rPr sz="1936" spc="-30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і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першого</a:t>
            </a:r>
            <a:r>
              <a:rPr sz="1936" spc="-30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в</a:t>
            </a:r>
            <a:r>
              <a:rPr sz="1936" spc="18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СРСР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КР580ВК80А</a:t>
            </a:r>
            <a:r>
              <a:rPr sz="1936" spc="-18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(1984р).</a:t>
            </a:r>
            <a:endParaRPr sz="1936" dirty="0">
              <a:latin typeface="Times New Roman"/>
              <a:cs typeface="Times New Roman"/>
            </a:endParaRPr>
          </a:p>
          <a:p>
            <a:pPr marL="107570" marR="112948" indent="545531">
              <a:lnSpc>
                <a:spcPts val="2202"/>
              </a:lnSpc>
              <a:spcBef>
                <a:spcPts val="127"/>
              </a:spcBef>
            </a:pPr>
            <a:r>
              <a:rPr sz="1936" spc="-6" dirty="0">
                <a:latin typeface="Times New Roman"/>
                <a:cs typeface="Times New Roman"/>
              </a:rPr>
              <a:t>Однокристальний</a:t>
            </a:r>
            <a:r>
              <a:rPr sz="1936" spc="97" dirty="0">
                <a:latin typeface="Times New Roman"/>
                <a:cs typeface="Times New Roman"/>
              </a:rPr>
              <a:t> </a:t>
            </a:r>
            <a:r>
              <a:rPr sz="1936" spc="6" dirty="0">
                <a:latin typeface="Times New Roman"/>
                <a:cs typeface="Times New Roman"/>
              </a:rPr>
              <a:t>МП</a:t>
            </a:r>
            <a:r>
              <a:rPr sz="1936" spc="85" dirty="0">
                <a:latin typeface="Times New Roman"/>
                <a:cs typeface="Times New Roman"/>
              </a:rPr>
              <a:t> </a:t>
            </a:r>
            <a:r>
              <a:rPr sz="1936" spc="-12" dirty="0">
                <a:latin typeface="Times New Roman"/>
                <a:cs typeface="Times New Roman"/>
              </a:rPr>
              <a:t>має</a:t>
            </a:r>
            <a:r>
              <a:rPr sz="1936" spc="103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фіксовані</a:t>
            </a:r>
            <a:r>
              <a:rPr sz="1936" spc="115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розрядність,</a:t>
            </a:r>
            <a:r>
              <a:rPr sz="1936" spc="103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набір</a:t>
            </a:r>
            <a:r>
              <a:rPr sz="1936" spc="109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команд</a:t>
            </a:r>
            <a:r>
              <a:rPr sz="1936" spc="91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і </a:t>
            </a:r>
            <a:r>
              <a:rPr sz="1936" spc="-46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конструктивно</a:t>
            </a:r>
            <a:r>
              <a:rPr sz="1936" spc="-7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виконується</a:t>
            </a:r>
            <a:r>
              <a:rPr sz="1936" spc="-55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у</a:t>
            </a:r>
            <a:r>
              <a:rPr sz="1936" spc="-115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вигляді</a:t>
            </a:r>
            <a:r>
              <a:rPr sz="1936" spc="-55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однієї</a:t>
            </a:r>
            <a:r>
              <a:rPr sz="1936" spc="-55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інтегральної</a:t>
            </a:r>
            <a:r>
              <a:rPr sz="1936" spc="-55" dirty="0">
                <a:latin typeface="Times New Roman"/>
                <a:cs typeface="Times New Roman"/>
              </a:rPr>
              <a:t> </a:t>
            </a:r>
            <a:r>
              <a:rPr sz="1936" spc="-12" dirty="0">
                <a:latin typeface="Times New Roman"/>
                <a:cs typeface="Times New Roman"/>
              </a:rPr>
              <a:t>мікросхеми</a:t>
            </a:r>
            <a:r>
              <a:rPr sz="1936" spc="-12" dirty="0">
                <a:latin typeface="Times New Roman"/>
                <a:cs typeface="Times New Roman"/>
              </a:rPr>
              <a:t>.</a:t>
            </a:r>
            <a:endParaRPr sz="1936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5586" y="6281361"/>
            <a:ext cx="7449394" cy="2595616"/>
          </a:xfrm>
          <a:prstGeom prst="rect">
            <a:avLst/>
          </a:prstGeom>
        </p:spPr>
        <p:txBody>
          <a:bodyPr vert="horz" wrap="square" lIns="0" tIns="34577" rIns="0" bIns="0" rtlCol="0">
            <a:spAutoFit/>
          </a:bodyPr>
          <a:lstStyle/>
          <a:p>
            <a:pPr marL="1516729" marR="991944" indent="-726862">
              <a:lnSpc>
                <a:spcPts val="2239"/>
              </a:lnSpc>
              <a:spcBef>
                <a:spcPts val="273"/>
              </a:spcBef>
            </a:pPr>
            <a:r>
              <a:rPr sz="1936" dirty="0">
                <a:latin typeface="Times New Roman"/>
                <a:cs typeface="Times New Roman"/>
              </a:rPr>
              <a:t>Рис.</a:t>
            </a:r>
            <a:r>
              <a:rPr sz="1936" spc="-85" dirty="0">
                <a:latin typeface="Times New Roman"/>
                <a:cs typeface="Times New Roman"/>
              </a:rPr>
              <a:t> </a:t>
            </a:r>
            <a:r>
              <a:rPr sz="1936" spc="6" dirty="0">
                <a:latin typeface="Times New Roman"/>
                <a:cs typeface="Times New Roman"/>
              </a:rPr>
              <a:t>2.</a:t>
            </a:r>
            <a:r>
              <a:rPr sz="1936" spc="-79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Зовнішній</a:t>
            </a:r>
            <a:r>
              <a:rPr sz="1936" spc="-7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вид</a:t>
            </a:r>
            <a:r>
              <a:rPr sz="1936" spc="-55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8-розрядного</a:t>
            </a:r>
            <a:r>
              <a:rPr sz="1936" spc="-67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однокристального </a:t>
            </a:r>
            <a:r>
              <a:rPr sz="1936" spc="-46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мікропроцесора</a:t>
            </a:r>
            <a:r>
              <a:rPr sz="1936" spc="24" dirty="0">
                <a:latin typeface="Times New Roman"/>
                <a:cs typeface="Times New Roman"/>
              </a:rPr>
              <a:t> </a:t>
            </a:r>
            <a:r>
              <a:rPr sz="1936" spc="-18" dirty="0">
                <a:latin typeface="Times New Roman"/>
                <a:cs typeface="Times New Roman"/>
              </a:rPr>
              <a:t>Іntel</a:t>
            </a:r>
            <a:r>
              <a:rPr sz="1936" spc="-6" dirty="0">
                <a:latin typeface="Times New Roman"/>
                <a:cs typeface="Times New Roman"/>
              </a:rPr>
              <a:t> 8008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і </a:t>
            </a:r>
            <a:r>
              <a:rPr sz="1936" spc="-6" dirty="0">
                <a:latin typeface="Times New Roman"/>
                <a:cs typeface="Times New Roman"/>
              </a:rPr>
              <a:t>КР580ВМ80А</a:t>
            </a:r>
            <a:endParaRPr sz="1936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15" dirty="0">
              <a:latin typeface="Times New Roman"/>
              <a:cs typeface="Times New Roman"/>
            </a:endParaRPr>
          </a:p>
          <a:p>
            <a:pPr marL="560898" algn="just">
              <a:lnSpc>
                <a:spcPts val="2281"/>
              </a:lnSpc>
              <a:spcBef>
                <a:spcPts val="6"/>
              </a:spcBef>
            </a:pPr>
            <a:r>
              <a:rPr sz="1936" spc="6" dirty="0">
                <a:latin typeface="Times New Roman"/>
                <a:cs typeface="Times New Roman"/>
              </a:rPr>
              <a:t>Всі</a:t>
            </a:r>
            <a:r>
              <a:rPr sz="1936" spc="-97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виконувані</a:t>
            </a:r>
            <a:r>
              <a:rPr sz="1936" spc="-55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ним</a:t>
            </a:r>
            <a:r>
              <a:rPr sz="1936" spc="-115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операції</a:t>
            </a:r>
            <a:r>
              <a:rPr sz="1936" spc="-85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визначаються</a:t>
            </a:r>
            <a:r>
              <a:rPr sz="1936" spc="-67" dirty="0">
                <a:latin typeface="Times New Roman"/>
                <a:cs typeface="Times New Roman"/>
              </a:rPr>
              <a:t> </a:t>
            </a:r>
            <a:r>
              <a:rPr sz="1936" i="1" spc="-6" dirty="0">
                <a:latin typeface="Times New Roman"/>
                <a:cs typeface="Times New Roman"/>
              </a:rPr>
              <a:t>набором</a:t>
            </a:r>
            <a:r>
              <a:rPr sz="1936" i="1" spc="-60" dirty="0">
                <a:latin typeface="Times New Roman"/>
                <a:cs typeface="Times New Roman"/>
              </a:rPr>
              <a:t> </a:t>
            </a:r>
            <a:r>
              <a:rPr sz="1936" i="1" spc="-6" dirty="0">
                <a:latin typeface="Times New Roman"/>
                <a:cs typeface="Times New Roman"/>
              </a:rPr>
              <a:t>команд</a:t>
            </a:r>
            <a:r>
              <a:rPr sz="1936" i="1" spc="-103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МП.</a:t>
            </a:r>
          </a:p>
          <a:p>
            <a:pPr marL="560898" algn="just">
              <a:lnSpc>
                <a:spcPts val="2239"/>
              </a:lnSpc>
            </a:pPr>
            <a:r>
              <a:rPr sz="1936" spc="-6" dirty="0">
                <a:latin typeface="Times New Roman"/>
                <a:cs typeface="Times New Roman"/>
              </a:rPr>
              <a:t>Схемотехнічною</a:t>
            </a:r>
            <a:r>
              <a:rPr sz="1936" spc="4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особливістю</a:t>
            </a:r>
            <a:r>
              <a:rPr sz="1936" spc="4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однокристального</a:t>
            </a:r>
            <a:r>
              <a:rPr sz="1936" spc="37" dirty="0">
                <a:latin typeface="Times New Roman"/>
                <a:cs typeface="Times New Roman"/>
              </a:rPr>
              <a:t> </a:t>
            </a:r>
            <a:r>
              <a:rPr sz="1936" spc="12" dirty="0">
                <a:latin typeface="Times New Roman"/>
                <a:cs typeface="Times New Roman"/>
              </a:rPr>
              <a:t>МП</a:t>
            </a:r>
            <a:r>
              <a:rPr sz="1936" spc="24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є</a:t>
            </a:r>
            <a:r>
              <a:rPr sz="1936" spc="18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наявність</a:t>
            </a:r>
            <a:endParaRPr sz="1936" dirty="0">
              <a:latin typeface="Times New Roman"/>
              <a:cs typeface="Times New Roman"/>
            </a:endParaRPr>
          </a:p>
          <a:p>
            <a:pPr marL="15367" algn="just">
              <a:lnSpc>
                <a:spcPts val="2220"/>
              </a:lnSpc>
            </a:pPr>
            <a:r>
              <a:rPr sz="1936" i="1" spc="-6" dirty="0">
                <a:latin typeface="Times New Roman"/>
                <a:cs typeface="Times New Roman"/>
              </a:rPr>
              <a:t>внутрішньої</a:t>
            </a:r>
            <a:r>
              <a:rPr sz="1936" i="1" spc="-30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шини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дани</a:t>
            </a:r>
            <a:r>
              <a:rPr sz="1936" i="1" spc="-6" dirty="0">
                <a:latin typeface="Times New Roman"/>
                <a:cs typeface="Times New Roman"/>
              </a:rPr>
              <a:t>х</a:t>
            </a:r>
            <a:r>
              <a:rPr sz="1936" spc="-6" dirty="0">
                <a:latin typeface="Times New Roman"/>
                <a:cs typeface="Times New Roman"/>
              </a:rPr>
              <a:t>,</a:t>
            </a:r>
            <a:r>
              <a:rPr sz="1936" spc="-37" dirty="0">
                <a:latin typeface="Times New Roman"/>
                <a:cs typeface="Times New Roman"/>
              </a:rPr>
              <a:t> </a:t>
            </a:r>
            <a:r>
              <a:rPr sz="1936" spc="6" dirty="0">
                <a:latin typeface="Times New Roman"/>
                <a:cs typeface="Times New Roman"/>
              </a:rPr>
              <a:t>що</a:t>
            </a:r>
            <a:r>
              <a:rPr sz="1936" spc="-30" dirty="0">
                <a:latin typeface="Times New Roman"/>
                <a:cs typeface="Times New Roman"/>
              </a:rPr>
              <a:t> </a:t>
            </a:r>
            <a:r>
              <a:rPr sz="1936" spc="-12" dirty="0">
                <a:latin typeface="Times New Roman"/>
                <a:cs typeface="Times New Roman"/>
              </a:rPr>
              <a:t>з'єднує</a:t>
            </a:r>
            <a:r>
              <a:rPr sz="1936" spc="-6" dirty="0">
                <a:latin typeface="Times New Roman"/>
                <a:cs typeface="Times New Roman"/>
              </a:rPr>
              <a:t> всі</a:t>
            </a:r>
            <a:r>
              <a:rPr sz="1936" spc="-30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внутрішні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блоки</a:t>
            </a:r>
            <a:r>
              <a:rPr sz="1936" spc="-42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МП.</a:t>
            </a:r>
          </a:p>
          <a:p>
            <a:pPr marL="15367" marR="6147" indent="545531" algn="just">
              <a:lnSpc>
                <a:spcPct val="95600"/>
              </a:lnSpc>
              <a:spcBef>
                <a:spcPts val="42"/>
              </a:spcBef>
            </a:pPr>
            <a:r>
              <a:rPr sz="1936" dirty="0">
                <a:latin typeface="Times New Roman"/>
                <a:cs typeface="Times New Roman"/>
              </a:rPr>
              <a:t>Для </a:t>
            </a:r>
            <a:r>
              <a:rPr sz="1936" spc="-6" dirty="0">
                <a:latin typeface="Times New Roman"/>
                <a:cs typeface="Times New Roman"/>
              </a:rPr>
              <a:t>однокристальних </a:t>
            </a:r>
            <a:r>
              <a:rPr sz="1936" spc="6" dirty="0">
                <a:latin typeface="Times New Roman"/>
                <a:cs typeface="Times New Roman"/>
              </a:rPr>
              <a:t>МП </a:t>
            </a:r>
            <a:r>
              <a:rPr sz="1936" spc="-6" dirty="0">
                <a:latin typeface="Times New Roman"/>
                <a:cs typeface="Times New Roman"/>
              </a:rPr>
              <a:t>характерні </a:t>
            </a:r>
            <a:r>
              <a:rPr sz="1936" i="1" spc="-6" dirty="0">
                <a:latin typeface="Times New Roman"/>
                <a:cs typeface="Times New Roman"/>
              </a:rPr>
              <a:t>послідовна </a:t>
            </a:r>
            <a:r>
              <a:rPr sz="1936" spc="-12" dirty="0">
                <a:latin typeface="Times New Roman"/>
                <a:cs typeface="Times New Roman"/>
              </a:rPr>
              <a:t>організація </a:t>
            </a:r>
            <a:r>
              <a:rPr sz="1936" dirty="0">
                <a:latin typeface="Times New Roman"/>
                <a:cs typeface="Times New Roman"/>
              </a:rPr>
              <a:t>об- 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числювального процесу, </a:t>
            </a:r>
            <a:r>
              <a:rPr sz="1936" i="1" spc="-6" dirty="0">
                <a:latin typeface="Times New Roman"/>
                <a:cs typeface="Times New Roman"/>
              </a:rPr>
              <a:t>послідовний </a:t>
            </a:r>
            <a:r>
              <a:rPr sz="1936" spc="-6" dirty="0">
                <a:latin typeface="Times New Roman"/>
                <a:cs typeface="Times New Roman"/>
              </a:rPr>
              <a:t>обмін інформацією </a:t>
            </a:r>
            <a:r>
              <a:rPr sz="1936" dirty="0">
                <a:latin typeface="Times New Roman"/>
                <a:cs typeface="Times New Roman"/>
              </a:rPr>
              <a:t>по </a:t>
            </a:r>
            <a:r>
              <a:rPr sz="1936" spc="-6" dirty="0">
                <a:latin typeface="Times New Roman"/>
                <a:cs typeface="Times New Roman"/>
              </a:rPr>
              <a:t>загальній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інформаційній</a:t>
            </a:r>
            <a:r>
              <a:rPr sz="1936" spc="277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шині.</a:t>
            </a:r>
            <a:r>
              <a:rPr sz="1936" spc="307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Велика</a:t>
            </a:r>
            <a:r>
              <a:rPr sz="1936" spc="339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частина</a:t>
            </a:r>
            <a:r>
              <a:rPr sz="1936" spc="315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МП,</a:t>
            </a:r>
            <a:r>
              <a:rPr sz="1936" spc="307" dirty="0">
                <a:latin typeface="Times New Roman"/>
                <a:cs typeface="Times New Roman"/>
              </a:rPr>
              <a:t> </a:t>
            </a:r>
            <a:r>
              <a:rPr sz="1936" spc="6" dirty="0">
                <a:latin typeface="Times New Roman"/>
                <a:cs typeface="Times New Roman"/>
              </a:rPr>
              <a:t>що</a:t>
            </a:r>
            <a:r>
              <a:rPr sz="1936" spc="291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виробляються</a:t>
            </a:r>
            <a:r>
              <a:rPr sz="1936" spc="400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у</a:t>
            </a:r>
            <a:r>
              <a:rPr sz="1936" spc="291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світі</a:t>
            </a:r>
            <a:r>
              <a:rPr sz="1936" dirty="0">
                <a:latin typeface="Times New Roman"/>
                <a:cs typeface="Times New Roman"/>
              </a:rPr>
              <a:t>,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1830" y="4173554"/>
            <a:ext cx="6709449" cy="18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585" y="-2218557"/>
            <a:ext cx="7456310" cy="11192796"/>
          </a:xfrm>
          <a:prstGeom prst="rect">
            <a:avLst/>
          </a:prstGeom>
        </p:spPr>
        <p:txBody>
          <a:bodyPr vert="horz" wrap="square" lIns="0" tIns="29198" rIns="0" bIns="0" rtlCol="0">
            <a:spAutoFit/>
          </a:bodyPr>
          <a:lstStyle/>
          <a:p>
            <a:pPr marL="15367" marR="13830" algn="just">
              <a:lnSpc>
                <a:spcPct val="95600"/>
              </a:lnSpc>
              <a:spcBef>
                <a:spcPts val="230"/>
              </a:spcBef>
            </a:pPr>
            <a:r>
              <a:rPr sz="1936" spc="-6" dirty="0">
                <a:latin typeface="Times New Roman"/>
                <a:cs typeface="Times New Roman"/>
              </a:rPr>
              <a:t>відноситься </a:t>
            </a:r>
            <a:r>
              <a:rPr sz="1936" dirty="0">
                <a:latin typeface="Times New Roman"/>
                <a:cs typeface="Times New Roman"/>
              </a:rPr>
              <a:t>до </a:t>
            </a:r>
            <a:r>
              <a:rPr sz="1936" spc="-6" dirty="0">
                <a:latin typeface="Times New Roman"/>
                <a:cs typeface="Times New Roman"/>
              </a:rPr>
              <a:t>класу однокристальних. </a:t>
            </a:r>
            <a:r>
              <a:rPr sz="1936" spc="-12" dirty="0">
                <a:latin typeface="Times New Roman"/>
                <a:cs typeface="Times New Roman"/>
              </a:rPr>
              <a:t>Як </a:t>
            </a:r>
            <a:r>
              <a:rPr sz="1936" spc="-6" dirty="0">
                <a:latin typeface="Times New Roman"/>
                <a:cs typeface="Times New Roman"/>
              </a:rPr>
              <a:t>приклад таких </a:t>
            </a:r>
            <a:r>
              <a:rPr sz="1936" dirty="0">
                <a:latin typeface="Times New Roman"/>
                <a:cs typeface="Times New Roman"/>
              </a:rPr>
              <a:t>вітчизня- 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них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12" dirty="0">
                <a:latin typeface="Times New Roman"/>
                <a:cs typeface="Times New Roman"/>
              </a:rPr>
              <a:t>МП</a:t>
            </a:r>
            <a:r>
              <a:rPr sz="1936" spc="18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можна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назвати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12" dirty="0">
                <a:latin typeface="Times New Roman"/>
                <a:cs typeface="Times New Roman"/>
              </a:rPr>
              <a:t>мікросхеми:</a:t>
            </a:r>
            <a:r>
              <a:rPr sz="1936" spc="-6" dirty="0">
                <a:latin typeface="Times New Roman"/>
                <a:cs typeface="Times New Roman"/>
              </a:rPr>
              <a:t> КР580ВМ80А,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КР1821ВМ85,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КР1810ВМ86 </a:t>
            </a:r>
            <a:r>
              <a:rPr sz="1936" dirty="0">
                <a:latin typeface="Times New Roman"/>
                <a:cs typeface="Times New Roman"/>
              </a:rPr>
              <a:t>і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ін</a:t>
            </a:r>
            <a:r>
              <a:rPr sz="1936" spc="-6" dirty="0">
                <a:latin typeface="Times New Roman"/>
                <a:cs typeface="Times New Roman"/>
              </a:rPr>
              <a:t>.</a:t>
            </a:r>
            <a:endParaRPr sz="1936" dirty="0">
              <a:latin typeface="Times New Roman"/>
              <a:cs typeface="Times New Roman"/>
            </a:endParaRPr>
          </a:p>
          <a:p>
            <a:pPr marL="15367" marR="9989" indent="545531" algn="just">
              <a:lnSpc>
                <a:spcPct val="95900"/>
              </a:lnSpc>
              <a:spcBef>
                <a:spcPts val="12"/>
              </a:spcBef>
            </a:pPr>
            <a:r>
              <a:rPr sz="1936" i="1" spc="-6" dirty="0">
                <a:latin typeface="Times New Roman"/>
                <a:cs typeface="Times New Roman"/>
              </a:rPr>
              <a:t>Багатокристальні</a:t>
            </a:r>
            <a:r>
              <a:rPr sz="1936" i="1" dirty="0">
                <a:latin typeface="Times New Roman"/>
                <a:cs typeface="Times New Roman"/>
              </a:rPr>
              <a:t> </a:t>
            </a:r>
            <a:r>
              <a:rPr sz="1936" spc="-12" dirty="0">
                <a:latin typeface="Times New Roman"/>
                <a:cs typeface="Times New Roman"/>
              </a:rPr>
              <a:t>мікропроцесори</a:t>
            </a:r>
            <a:r>
              <a:rPr sz="1936" spc="-6" dirty="0">
                <a:latin typeface="Times New Roman"/>
                <a:cs typeface="Times New Roman"/>
              </a:rPr>
              <a:t> </a:t>
            </a:r>
            <a:r>
              <a:rPr sz="1936" spc="-12" dirty="0">
                <a:latin typeface="Times New Roman"/>
                <a:cs typeface="Times New Roman"/>
              </a:rPr>
              <a:t>отримують</a:t>
            </a:r>
            <a:r>
              <a:rPr sz="1936" spc="-6" dirty="0">
                <a:latin typeface="Times New Roman"/>
                <a:cs typeface="Times New Roman"/>
              </a:rPr>
              <a:t> шляхом</a:t>
            </a:r>
            <a:r>
              <a:rPr sz="1936" dirty="0">
                <a:latin typeface="Times New Roman"/>
                <a:cs typeface="Times New Roman"/>
              </a:rPr>
              <a:t> розді- 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лення логічної структури процесора </a:t>
            </a:r>
            <a:r>
              <a:rPr sz="1936" dirty="0">
                <a:latin typeface="Times New Roman"/>
                <a:cs typeface="Times New Roman"/>
              </a:rPr>
              <a:t>на </a:t>
            </a:r>
            <a:r>
              <a:rPr sz="1936" spc="-6" dirty="0">
                <a:latin typeface="Times New Roman"/>
                <a:cs typeface="Times New Roman"/>
              </a:rPr>
              <a:t>функціонально закінченні </a:t>
            </a:r>
            <a:r>
              <a:rPr sz="1936" spc="6" dirty="0">
                <a:latin typeface="Times New Roman"/>
                <a:cs typeface="Times New Roman"/>
              </a:rPr>
              <a:t>ча- </a:t>
            </a:r>
            <a:r>
              <a:rPr sz="1936" spc="12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стини і </a:t>
            </a:r>
            <a:r>
              <a:rPr sz="1936" spc="6" dirty="0">
                <a:latin typeface="Times New Roman"/>
                <a:cs typeface="Times New Roman"/>
              </a:rPr>
              <a:t>їх </a:t>
            </a:r>
            <a:r>
              <a:rPr sz="1936" spc="-6" dirty="0">
                <a:latin typeface="Times New Roman"/>
                <a:cs typeface="Times New Roman"/>
              </a:rPr>
              <a:t>реалізації </a:t>
            </a:r>
            <a:r>
              <a:rPr sz="1936" dirty="0">
                <a:latin typeface="Times New Roman"/>
                <a:cs typeface="Times New Roman"/>
              </a:rPr>
              <a:t>у </a:t>
            </a:r>
            <a:r>
              <a:rPr sz="1936" spc="-6" dirty="0">
                <a:latin typeface="Times New Roman"/>
                <a:cs typeface="Times New Roman"/>
              </a:rPr>
              <a:t>вигляді </a:t>
            </a:r>
            <a:r>
              <a:rPr sz="1936" spc="-12" dirty="0">
                <a:latin typeface="Times New Roman"/>
                <a:cs typeface="Times New Roman"/>
              </a:rPr>
              <a:t>окремих</a:t>
            </a:r>
            <a:r>
              <a:rPr sz="1936" spc="-6" dirty="0">
                <a:latin typeface="Times New Roman"/>
                <a:cs typeface="Times New Roman"/>
              </a:rPr>
              <a:t> </a:t>
            </a:r>
            <a:r>
              <a:rPr sz="1936" spc="-18" dirty="0">
                <a:latin typeface="Times New Roman"/>
                <a:cs typeface="Times New Roman"/>
              </a:rPr>
              <a:t>ІС. </a:t>
            </a:r>
            <a:r>
              <a:rPr sz="1936" spc="-6" dirty="0">
                <a:latin typeface="Times New Roman"/>
                <a:cs typeface="Times New Roman"/>
              </a:rPr>
              <a:t>Функціональна закінче-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ність </a:t>
            </a:r>
            <a:r>
              <a:rPr sz="1936" spc="-30" dirty="0">
                <a:latin typeface="Times New Roman"/>
                <a:cs typeface="Times New Roman"/>
              </a:rPr>
              <a:t>ІС </a:t>
            </a:r>
            <a:r>
              <a:rPr sz="1936" spc="-6" dirty="0">
                <a:latin typeface="Times New Roman"/>
                <a:cs typeface="Times New Roman"/>
              </a:rPr>
              <a:t>багатокристального мікропроцесора означає, </a:t>
            </a:r>
            <a:r>
              <a:rPr sz="1936" spc="6" dirty="0">
                <a:latin typeface="Times New Roman"/>
                <a:cs typeface="Times New Roman"/>
              </a:rPr>
              <a:t>що </a:t>
            </a:r>
            <a:r>
              <a:rPr sz="1936" spc="-6" dirty="0">
                <a:latin typeface="Times New Roman"/>
                <a:cs typeface="Times New Roman"/>
              </a:rPr>
              <a:t>його </a:t>
            </a:r>
            <a:r>
              <a:rPr sz="1936" spc="6" dirty="0">
                <a:latin typeface="Times New Roman"/>
                <a:cs typeface="Times New Roman"/>
              </a:rPr>
              <a:t>части- </a:t>
            </a:r>
            <a:r>
              <a:rPr sz="1936" spc="12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ни </a:t>
            </a:r>
            <a:r>
              <a:rPr sz="1936" spc="-12" dirty="0">
                <a:latin typeface="Times New Roman"/>
                <a:cs typeface="Times New Roman"/>
              </a:rPr>
              <a:t>виконують </a:t>
            </a:r>
            <a:r>
              <a:rPr sz="1936" spc="-6" dirty="0">
                <a:latin typeface="Times New Roman"/>
                <a:cs typeface="Times New Roman"/>
              </a:rPr>
              <a:t>заздалегідь визначені </a:t>
            </a:r>
            <a:r>
              <a:rPr sz="1936" spc="-12" dirty="0">
                <a:latin typeface="Times New Roman"/>
                <a:cs typeface="Times New Roman"/>
              </a:rPr>
              <a:t>функції </a:t>
            </a:r>
            <a:r>
              <a:rPr sz="1936" dirty="0">
                <a:latin typeface="Times New Roman"/>
                <a:cs typeface="Times New Roman"/>
              </a:rPr>
              <a:t>і </a:t>
            </a:r>
            <a:r>
              <a:rPr sz="1936" spc="-12" dirty="0">
                <a:latin typeface="Times New Roman"/>
                <a:cs typeface="Times New Roman"/>
              </a:rPr>
              <a:t>можуть </a:t>
            </a:r>
            <a:r>
              <a:rPr sz="1936" spc="-6" dirty="0">
                <a:latin typeface="Times New Roman"/>
                <a:cs typeface="Times New Roman"/>
              </a:rPr>
              <a:t>працювати </a:t>
            </a:r>
            <a:r>
              <a:rPr sz="1936" spc="12" dirty="0">
                <a:latin typeface="Times New Roman"/>
                <a:cs typeface="Times New Roman"/>
              </a:rPr>
              <a:t>ав- </a:t>
            </a:r>
            <a:r>
              <a:rPr sz="1936" spc="18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тономно. </a:t>
            </a:r>
            <a:r>
              <a:rPr sz="1936" spc="6" dirty="0">
                <a:latin typeface="Times New Roman"/>
                <a:cs typeface="Times New Roman"/>
              </a:rPr>
              <a:t>У </a:t>
            </a:r>
            <a:r>
              <a:rPr sz="1936" spc="-6" dirty="0">
                <a:latin typeface="Times New Roman"/>
                <a:cs typeface="Times New Roman"/>
              </a:rPr>
              <a:t>багатокристальних </a:t>
            </a:r>
            <a:r>
              <a:rPr sz="1936" spc="6" dirty="0">
                <a:latin typeface="Times New Roman"/>
                <a:cs typeface="Times New Roman"/>
              </a:rPr>
              <a:t>МП </a:t>
            </a:r>
            <a:r>
              <a:rPr sz="1936" spc="-6" dirty="0">
                <a:latin typeface="Times New Roman"/>
                <a:cs typeface="Times New Roman"/>
              </a:rPr>
              <a:t>використовується сукупність </a:t>
            </a:r>
            <a:r>
              <a:rPr sz="1936" dirty="0">
                <a:latin typeface="Times New Roman"/>
                <a:cs typeface="Times New Roman"/>
              </a:rPr>
              <a:t>МС, </a:t>
            </a:r>
            <a:r>
              <a:rPr sz="1936" spc="6" dirty="0">
                <a:latin typeface="Times New Roman"/>
                <a:cs typeface="Times New Roman"/>
              </a:rPr>
              <a:t> що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утворюють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мікропроцесорний </a:t>
            </a:r>
            <a:r>
              <a:rPr sz="1936" spc="-12" dirty="0">
                <a:latin typeface="Times New Roman"/>
                <a:cs typeface="Times New Roman"/>
              </a:rPr>
              <a:t>комплект</a:t>
            </a:r>
            <a:r>
              <a:rPr sz="1936" spc="-12" dirty="0">
                <a:latin typeface="Times New Roman"/>
                <a:cs typeface="Times New Roman"/>
              </a:rPr>
              <a:t>.</a:t>
            </a:r>
            <a:endParaRPr sz="1936" dirty="0">
              <a:latin typeface="Times New Roman"/>
              <a:cs typeface="Times New Roman"/>
            </a:endParaRPr>
          </a:p>
          <a:p>
            <a:pPr marL="15367" marR="9989" indent="545531" algn="just">
              <a:lnSpc>
                <a:spcPct val="95800"/>
              </a:lnSpc>
              <a:spcBef>
                <a:spcPts val="12"/>
              </a:spcBef>
            </a:pPr>
            <a:r>
              <a:rPr sz="1936" i="1" spc="-6" dirty="0">
                <a:latin typeface="Times New Roman"/>
                <a:cs typeface="Times New Roman"/>
              </a:rPr>
              <a:t>Багатокристальні секційні </a:t>
            </a:r>
            <a:r>
              <a:rPr sz="1936" spc="-6" dirty="0">
                <a:latin typeface="Times New Roman"/>
                <a:cs typeface="Times New Roman"/>
              </a:rPr>
              <a:t>мікропроцесори складаються </a:t>
            </a:r>
            <a:r>
              <a:rPr sz="1936" dirty="0">
                <a:latin typeface="Times New Roman"/>
                <a:cs typeface="Times New Roman"/>
              </a:rPr>
              <a:t>з </a:t>
            </a:r>
            <a:r>
              <a:rPr sz="1936" spc="6" dirty="0">
                <a:latin typeface="Times New Roman"/>
                <a:cs typeface="Times New Roman"/>
              </a:rPr>
              <a:t>набо- </a:t>
            </a:r>
            <a:r>
              <a:rPr sz="1936" spc="12" dirty="0">
                <a:latin typeface="Times New Roman"/>
                <a:cs typeface="Times New Roman"/>
              </a:rPr>
              <a:t> </a:t>
            </a:r>
            <a:r>
              <a:rPr sz="1936" spc="6" dirty="0">
                <a:latin typeface="Times New Roman"/>
                <a:cs typeface="Times New Roman"/>
              </a:rPr>
              <a:t>ру </a:t>
            </a:r>
            <a:r>
              <a:rPr sz="1936" i="1" spc="-6" dirty="0">
                <a:latin typeface="Times New Roman"/>
                <a:cs typeface="Times New Roman"/>
              </a:rPr>
              <a:t>мікропроцесорних </a:t>
            </a:r>
            <a:r>
              <a:rPr sz="1936" i="1" dirty="0">
                <a:latin typeface="Times New Roman"/>
                <a:cs typeface="Times New Roman"/>
              </a:rPr>
              <a:t>секцій</a:t>
            </a:r>
            <a:r>
              <a:rPr sz="1936" dirty="0">
                <a:latin typeface="Times New Roman"/>
                <a:cs typeface="Times New Roman"/>
              </a:rPr>
              <a:t>. </a:t>
            </a:r>
            <a:r>
              <a:rPr sz="1936" spc="-6" dirty="0">
                <a:latin typeface="Times New Roman"/>
                <a:cs typeface="Times New Roman"/>
              </a:rPr>
              <a:t>Мікропроцесорна секція </a:t>
            </a:r>
            <a:r>
              <a:rPr sz="1936" dirty="0">
                <a:latin typeface="Times New Roman"/>
                <a:cs typeface="Times New Roman"/>
              </a:rPr>
              <a:t>- </a:t>
            </a:r>
            <a:r>
              <a:rPr sz="1936" spc="-6" dirty="0">
                <a:latin typeface="Times New Roman"/>
                <a:cs typeface="Times New Roman"/>
              </a:rPr>
              <a:t>мікропроцесо- </a:t>
            </a:r>
            <a:r>
              <a:rPr sz="1936" dirty="0">
                <a:latin typeface="Times New Roman"/>
                <a:cs typeface="Times New Roman"/>
              </a:rPr>
              <a:t> рна </a:t>
            </a:r>
            <a:r>
              <a:rPr sz="1936" spc="-6" dirty="0">
                <a:latin typeface="Times New Roman"/>
                <a:cs typeface="Times New Roman"/>
              </a:rPr>
              <a:t>інтегральна мікросхема, </a:t>
            </a:r>
            <a:r>
              <a:rPr sz="1936" spc="6" dirty="0">
                <a:latin typeface="Times New Roman"/>
                <a:cs typeface="Times New Roman"/>
              </a:rPr>
              <a:t>що </a:t>
            </a:r>
            <a:r>
              <a:rPr sz="1936" spc="-6" dirty="0">
                <a:latin typeface="Times New Roman"/>
                <a:cs typeface="Times New Roman"/>
              </a:rPr>
              <a:t>реалізує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частину мікропроцесора </a:t>
            </a:r>
            <a:r>
              <a:rPr sz="1936" dirty="0">
                <a:latin typeface="Times New Roman"/>
                <a:cs typeface="Times New Roman"/>
              </a:rPr>
              <a:t>і 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володіє </a:t>
            </a:r>
            <a:r>
              <a:rPr sz="1936" dirty="0">
                <a:latin typeface="Times New Roman"/>
                <a:cs typeface="Times New Roman"/>
              </a:rPr>
              <a:t>засобами </a:t>
            </a:r>
            <a:r>
              <a:rPr sz="1936" spc="-6" dirty="0">
                <a:latin typeface="Times New Roman"/>
                <a:cs typeface="Times New Roman"/>
              </a:rPr>
              <a:t>простого функціонального </a:t>
            </a:r>
            <a:r>
              <a:rPr sz="1936" dirty="0">
                <a:latin typeface="Times New Roman"/>
                <a:cs typeface="Times New Roman"/>
              </a:rPr>
              <a:t>об'єднання з однотипни- 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ми </a:t>
            </a:r>
            <a:r>
              <a:rPr sz="1936" spc="6" dirty="0">
                <a:latin typeface="Times New Roman"/>
                <a:cs typeface="Times New Roman"/>
              </a:rPr>
              <a:t>або </a:t>
            </a:r>
            <a:r>
              <a:rPr sz="1936" spc="-6" dirty="0">
                <a:latin typeface="Times New Roman"/>
                <a:cs typeface="Times New Roman"/>
              </a:rPr>
              <a:t>іншими </a:t>
            </a:r>
            <a:r>
              <a:rPr sz="1936" spc="-12" dirty="0">
                <a:latin typeface="Times New Roman"/>
                <a:cs typeface="Times New Roman"/>
              </a:rPr>
              <a:t>мікропроцесорними </a:t>
            </a:r>
            <a:r>
              <a:rPr sz="1936" spc="-6" dirty="0">
                <a:latin typeface="Times New Roman"/>
                <a:cs typeface="Times New Roman"/>
              </a:rPr>
              <a:t>секціями для побудови </a:t>
            </a:r>
            <a:r>
              <a:rPr sz="1936" dirty="0">
                <a:latin typeface="Times New Roman"/>
                <a:cs typeface="Times New Roman"/>
              </a:rPr>
              <a:t>закінче- 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них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мікропроцесорів,</a:t>
            </a:r>
            <a:r>
              <a:rPr sz="1936" dirty="0">
                <a:latin typeface="Times New Roman"/>
                <a:cs typeface="Times New Roman"/>
              </a:rPr>
              <a:t> МПУ</a:t>
            </a:r>
            <a:r>
              <a:rPr sz="1936" spc="-6" dirty="0">
                <a:latin typeface="Times New Roman"/>
                <a:cs typeface="Times New Roman"/>
              </a:rPr>
              <a:t> </a:t>
            </a:r>
            <a:r>
              <a:rPr sz="1936" spc="6" dirty="0">
                <a:latin typeface="Times New Roman"/>
                <a:cs typeface="Times New Roman"/>
              </a:rPr>
              <a:t>або</a:t>
            </a:r>
            <a:r>
              <a:rPr sz="1936" spc="-37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мікроЕОМ</a:t>
            </a:r>
            <a:r>
              <a:rPr sz="1936" spc="-6" dirty="0">
                <a:latin typeface="Times New Roman"/>
                <a:cs typeface="Times New Roman"/>
              </a:rPr>
              <a:t>.</a:t>
            </a:r>
            <a:endParaRPr sz="1936" dirty="0">
              <a:latin typeface="Times New Roman"/>
              <a:cs typeface="Times New Roman"/>
            </a:endParaRPr>
          </a:p>
          <a:p>
            <a:pPr marL="15367" marR="9989" indent="545531" algn="just">
              <a:lnSpc>
                <a:spcPct val="95900"/>
              </a:lnSpc>
              <a:spcBef>
                <a:spcPts val="6"/>
              </a:spcBef>
            </a:pPr>
            <a:r>
              <a:rPr sz="1936" spc="-6" dirty="0">
                <a:latin typeface="Times New Roman"/>
                <a:cs typeface="Times New Roman"/>
              </a:rPr>
              <a:t>Керування секційними мікропроцесорами здійснюється </a:t>
            </a:r>
            <a:r>
              <a:rPr sz="1936" i="1" dirty="0">
                <a:latin typeface="Times New Roman"/>
                <a:cs typeface="Times New Roman"/>
              </a:rPr>
              <a:t>мікроп- </a:t>
            </a:r>
            <a:r>
              <a:rPr sz="1936" i="1" spc="6" dirty="0">
                <a:latin typeface="Times New Roman"/>
                <a:cs typeface="Times New Roman"/>
              </a:rPr>
              <a:t> </a:t>
            </a:r>
            <a:r>
              <a:rPr sz="1936" i="1" spc="-6" dirty="0">
                <a:latin typeface="Times New Roman"/>
                <a:cs typeface="Times New Roman"/>
              </a:rPr>
              <a:t>рограмним </a:t>
            </a:r>
            <a:r>
              <a:rPr sz="1936" spc="-6" dirty="0">
                <a:latin typeface="Times New Roman"/>
                <a:cs typeface="Times New Roman"/>
              </a:rPr>
              <a:t>способом. </a:t>
            </a:r>
            <a:r>
              <a:rPr sz="1936" dirty="0">
                <a:latin typeface="Times New Roman"/>
                <a:cs typeface="Times New Roman"/>
              </a:rPr>
              <a:t>При цьому команди </a:t>
            </a:r>
            <a:r>
              <a:rPr sz="1936" spc="-6" dirty="0">
                <a:latin typeface="Times New Roman"/>
                <a:cs typeface="Times New Roman"/>
              </a:rPr>
              <a:t>реалізуються </a:t>
            </a:r>
            <a:r>
              <a:rPr sz="1936" spc="-12" dirty="0">
                <a:latin typeface="Times New Roman"/>
                <a:cs typeface="Times New Roman"/>
              </a:rPr>
              <a:t>як </a:t>
            </a:r>
            <a:r>
              <a:rPr sz="1936" dirty="0">
                <a:latin typeface="Times New Roman"/>
                <a:cs typeface="Times New Roman"/>
              </a:rPr>
              <a:t>послідов- 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ність мікрокоманд, записаних </a:t>
            </a:r>
            <a:r>
              <a:rPr sz="1936" dirty="0">
                <a:latin typeface="Times New Roman"/>
                <a:cs typeface="Times New Roman"/>
              </a:rPr>
              <a:t>в </a:t>
            </a:r>
            <a:r>
              <a:rPr sz="1936" spc="-6" dirty="0">
                <a:latin typeface="Times New Roman"/>
                <a:cs typeface="Times New Roman"/>
              </a:rPr>
              <a:t>спеціальному </a:t>
            </a:r>
            <a:r>
              <a:rPr sz="1936" dirty="0">
                <a:latin typeface="Times New Roman"/>
                <a:cs typeface="Times New Roman"/>
              </a:rPr>
              <a:t>ПЗП. Вміст </a:t>
            </a:r>
            <a:r>
              <a:rPr sz="1936" spc="-12" dirty="0">
                <a:latin typeface="Times New Roman"/>
                <a:cs typeface="Times New Roman"/>
              </a:rPr>
              <a:t>такого </a:t>
            </a:r>
            <a:r>
              <a:rPr sz="1936" spc="18" dirty="0">
                <a:latin typeface="Times New Roman"/>
                <a:cs typeface="Times New Roman"/>
              </a:rPr>
              <a:t>при- </a:t>
            </a:r>
            <a:r>
              <a:rPr sz="1936" spc="24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строю, </a:t>
            </a:r>
            <a:r>
              <a:rPr sz="1936" spc="6" dirty="0">
                <a:latin typeface="Times New Roman"/>
                <a:cs typeface="Times New Roman"/>
              </a:rPr>
              <a:t>що </a:t>
            </a:r>
            <a:r>
              <a:rPr sz="1936" spc="-12" dirty="0">
                <a:latin typeface="Times New Roman"/>
                <a:cs typeface="Times New Roman"/>
              </a:rPr>
              <a:t>запам'ятовує </a:t>
            </a:r>
            <a:r>
              <a:rPr sz="1936" spc="-6" dirty="0">
                <a:latin typeface="Times New Roman"/>
                <a:cs typeface="Times New Roman"/>
              </a:rPr>
              <a:t>можна </a:t>
            </a:r>
            <a:r>
              <a:rPr sz="1936" dirty="0">
                <a:latin typeface="Times New Roman"/>
                <a:cs typeface="Times New Roman"/>
              </a:rPr>
              <a:t>змінювати </a:t>
            </a:r>
            <a:r>
              <a:rPr sz="1936" spc="-6" dirty="0">
                <a:latin typeface="Times New Roman"/>
                <a:cs typeface="Times New Roman"/>
              </a:rPr>
              <a:t>за </a:t>
            </a:r>
            <a:r>
              <a:rPr sz="1936" dirty="0">
                <a:latin typeface="Times New Roman"/>
                <a:cs typeface="Times New Roman"/>
              </a:rPr>
              <a:t>бажанням </a:t>
            </a:r>
            <a:r>
              <a:rPr sz="1936" spc="-6" dirty="0">
                <a:latin typeface="Times New Roman"/>
                <a:cs typeface="Times New Roman"/>
              </a:rPr>
              <a:t>розробника.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Багатокристальні секційні мікропроцесори </a:t>
            </a:r>
            <a:r>
              <a:rPr sz="1936" dirty="0">
                <a:latin typeface="Times New Roman"/>
                <a:cs typeface="Times New Roman"/>
              </a:rPr>
              <a:t>мають </a:t>
            </a:r>
            <a:r>
              <a:rPr sz="1936" spc="-6" dirty="0">
                <a:latin typeface="Times New Roman"/>
                <a:cs typeface="Times New Roman"/>
              </a:rPr>
              <a:t>розрядність </a:t>
            </a:r>
            <a:r>
              <a:rPr sz="1936" spc="6" dirty="0">
                <a:latin typeface="Times New Roman"/>
                <a:cs typeface="Times New Roman"/>
              </a:rPr>
              <a:t>від </a:t>
            </a:r>
            <a:r>
              <a:rPr sz="1936" spc="12" dirty="0">
                <a:latin typeface="Times New Roman"/>
                <a:cs typeface="Times New Roman"/>
              </a:rPr>
              <a:t>2-4 </a:t>
            </a:r>
            <a:r>
              <a:rPr sz="1936" spc="18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до </a:t>
            </a:r>
            <a:r>
              <a:rPr sz="1936" spc="-6" dirty="0">
                <a:latin typeface="Times New Roman"/>
                <a:cs typeface="Times New Roman"/>
              </a:rPr>
              <a:t>8-16 </a:t>
            </a:r>
            <a:r>
              <a:rPr sz="1936" spc="-12" dirty="0">
                <a:latin typeface="Times New Roman"/>
                <a:cs typeface="Times New Roman"/>
              </a:rPr>
              <a:t>біт </a:t>
            </a:r>
            <a:r>
              <a:rPr sz="1936" dirty="0">
                <a:latin typeface="Times New Roman"/>
                <a:cs typeface="Times New Roman"/>
              </a:rPr>
              <a:t>і </a:t>
            </a:r>
            <a:r>
              <a:rPr sz="1936" spc="-6" dirty="0">
                <a:latin typeface="Times New Roman"/>
                <a:cs typeface="Times New Roman"/>
              </a:rPr>
              <a:t>дозволяє створювати високопродуктивні процесори </a:t>
            </a:r>
            <a:r>
              <a:rPr sz="1936" spc="12" dirty="0">
                <a:latin typeface="Times New Roman"/>
                <a:cs typeface="Times New Roman"/>
              </a:rPr>
              <a:t>мік- </a:t>
            </a:r>
            <a:r>
              <a:rPr sz="1936" spc="18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ропроцесорних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систем.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6" dirty="0">
                <a:latin typeface="Times New Roman"/>
                <a:cs typeface="Times New Roman"/>
              </a:rPr>
              <a:t>До</a:t>
            </a:r>
            <a:r>
              <a:rPr sz="1936" spc="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секційним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12" dirty="0">
                <a:latin typeface="Times New Roman"/>
                <a:cs typeface="Times New Roman"/>
              </a:rPr>
              <a:t>МП</a:t>
            </a:r>
            <a:r>
              <a:rPr sz="1936" spc="18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відносяться</a:t>
            </a:r>
            <a:r>
              <a:rPr sz="1936" spc="478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МС</a:t>
            </a:r>
            <a:r>
              <a:rPr sz="1936" spc="478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серій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К583,</a:t>
            </a:r>
            <a:r>
              <a:rPr sz="1936" spc="-12" dirty="0">
                <a:latin typeface="Times New Roman"/>
                <a:cs typeface="Times New Roman"/>
              </a:rPr>
              <a:t> К584, </a:t>
            </a:r>
            <a:r>
              <a:rPr sz="1936" spc="-6" dirty="0">
                <a:latin typeface="Times New Roman"/>
                <a:cs typeface="Times New Roman"/>
              </a:rPr>
              <a:t>К589,</a:t>
            </a:r>
            <a:r>
              <a:rPr sz="1936" spc="-37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КР1802,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КМ1804 </a:t>
            </a:r>
            <a:r>
              <a:rPr sz="1936" dirty="0">
                <a:latin typeface="Times New Roman"/>
                <a:cs typeface="Times New Roman"/>
              </a:rPr>
              <a:t>і</a:t>
            </a:r>
            <a:r>
              <a:rPr sz="1936" spc="-12" dirty="0">
                <a:latin typeface="Times New Roman"/>
                <a:cs typeface="Times New Roman"/>
              </a:rPr>
              <a:t> ін</a:t>
            </a:r>
            <a:r>
              <a:rPr sz="1936" spc="-12" dirty="0">
                <a:latin typeface="Times New Roman"/>
                <a:cs typeface="Times New Roman"/>
              </a:rPr>
              <a:t>.</a:t>
            </a:r>
            <a:endParaRPr sz="1936" dirty="0">
              <a:latin typeface="Times New Roman"/>
              <a:cs typeface="Times New Roman"/>
            </a:endParaRPr>
          </a:p>
          <a:p>
            <a:pPr marL="560898" algn="just">
              <a:lnSpc>
                <a:spcPts val="2164"/>
              </a:lnSpc>
            </a:pPr>
            <a:r>
              <a:rPr sz="1936" spc="-6" dirty="0">
                <a:latin typeface="Times New Roman"/>
                <a:cs typeface="Times New Roman"/>
              </a:rPr>
              <a:t>По</a:t>
            </a:r>
            <a:r>
              <a:rPr sz="1936" spc="230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виду</a:t>
            </a:r>
            <a:r>
              <a:rPr sz="1936" spc="199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оброблюваних</a:t>
            </a:r>
            <a:r>
              <a:rPr sz="1936" spc="199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вхідних</a:t>
            </a:r>
            <a:r>
              <a:rPr sz="1936" spc="230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сигналів</a:t>
            </a:r>
            <a:r>
              <a:rPr sz="1936" spc="224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розрізняють</a:t>
            </a:r>
            <a:r>
              <a:rPr sz="1936" spc="296" dirty="0">
                <a:latin typeface="Times New Roman"/>
                <a:cs typeface="Times New Roman"/>
              </a:rPr>
              <a:t> </a:t>
            </a:r>
            <a:r>
              <a:rPr sz="1936" i="1" spc="-12" dirty="0">
                <a:latin typeface="Times New Roman"/>
                <a:cs typeface="Times New Roman"/>
              </a:rPr>
              <a:t>цифрові</a:t>
            </a:r>
            <a:r>
              <a:rPr sz="1936" i="1" spc="273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і</a:t>
            </a:r>
          </a:p>
          <a:p>
            <a:pPr marL="15367" marR="11525" algn="just">
              <a:lnSpc>
                <a:spcPct val="95900"/>
              </a:lnSpc>
              <a:spcBef>
                <a:spcPts val="55"/>
              </a:spcBef>
            </a:pPr>
            <a:r>
              <a:rPr sz="1936" i="1" spc="-6" dirty="0">
                <a:latin typeface="Times New Roman"/>
                <a:cs typeface="Times New Roman"/>
              </a:rPr>
              <a:t>аналогові </a:t>
            </a:r>
            <a:r>
              <a:rPr sz="1936" spc="-6" dirty="0">
                <a:latin typeface="Times New Roman"/>
                <a:cs typeface="Times New Roman"/>
              </a:rPr>
              <a:t>мікропроцесори. </a:t>
            </a:r>
            <a:r>
              <a:rPr sz="1936" spc="-12" dirty="0">
                <a:latin typeface="Times New Roman"/>
                <a:cs typeface="Times New Roman"/>
              </a:rPr>
              <a:t>При цьому </a:t>
            </a:r>
            <a:r>
              <a:rPr sz="1936" dirty="0">
                <a:latin typeface="Times New Roman"/>
                <a:cs typeface="Times New Roman"/>
              </a:rPr>
              <a:t>слід </a:t>
            </a:r>
            <a:r>
              <a:rPr sz="1936" spc="-6" dirty="0">
                <a:latin typeface="Times New Roman"/>
                <a:cs typeface="Times New Roman"/>
              </a:rPr>
              <a:t>пам'ятати, </a:t>
            </a:r>
            <a:r>
              <a:rPr sz="1936" spc="6" dirty="0">
                <a:latin typeface="Times New Roman"/>
                <a:cs typeface="Times New Roman"/>
              </a:rPr>
              <a:t>що </a:t>
            </a:r>
            <a:r>
              <a:rPr sz="1936" dirty="0">
                <a:latin typeface="Times New Roman"/>
                <a:cs typeface="Times New Roman"/>
              </a:rPr>
              <a:t>в </a:t>
            </a:r>
            <a:r>
              <a:rPr sz="1936" spc="-6" dirty="0">
                <a:latin typeface="Times New Roman"/>
                <a:cs typeface="Times New Roman"/>
              </a:rPr>
              <a:t>обох </a:t>
            </a:r>
            <a:r>
              <a:rPr sz="1936" dirty="0">
                <a:latin typeface="Times New Roman"/>
                <a:cs typeface="Times New Roman"/>
              </a:rPr>
              <a:t>видах </a:t>
            </a:r>
            <a:r>
              <a:rPr sz="1936" spc="-46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мікропроцесорів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обробка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інформації</a:t>
            </a:r>
            <a:r>
              <a:rPr sz="1936" dirty="0">
                <a:latin typeface="Times New Roman"/>
                <a:cs typeface="Times New Roman"/>
              </a:rPr>
              <a:t> -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i="1" dirty="0">
                <a:latin typeface="Times New Roman"/>
                <a:cs typeface="Times New Roman"/>
              </a:rPr>
              <a:t>цифрова</a:t>
            </a:r>
            <a:r>
              <a:rPr sz="1936" dirty="0">
                <a:latin typeface="Times New Roman"/>
                <a:cs typeface="Times New Roman"/>
              </a:rPr>
              <a:t>.</a:t>
            </a:r>
            <a:r>
              <a:rPr sz="1936" spc="6" dirty="0">
                <a:latin typeface="Times New Roman"/>
                <a:cs typeface="Times New Roman"/>
              </a:rPr>
              <a:t> В</a:t>
            </a:r>
            <a:r>
              <a:rPr sz="1936" spc="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аналогових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18" dirty="0">
                <a:latin typeface="Times New Roman"/>
                <a:cs typeface="Times New Roman"/>
              </a:rPr>
              <a:t>МП </a:t>
            </a:r>
            <a:r>
              <a:rPr sz="1936" spc="-46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спеціально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для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обробки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аналогових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сигналів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вбудовані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аналого-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цифрові </a:t>
            </a:r>
            <a:r>
              <a:rPr sz="1936" dirty="0">
                <a:latin typeface="Times New Roman"/>
                <a:cs typeface="Times New Roman"/>
              </a:rPr>
              <a:t>і </a:t>
            </a:r>
            <a:r>
              <a:rPr sz="1936" spc="-6" dirty="0">
                <a:latin typeface="Times New Roman"/>
                <a:cs typeface="Times New Roman"/>
              </a:rPr>
              <a:t>цифро-аналогові перетворювачі. </a:t>
            </a:r>
            <a:r>
              <a:rPr sz="1936" spc="6" dirty="0">
                <a:latin typeface="Times New Roman"/>
                <a:cs typeface="Times New Roman"/>
              </a:rPr>
              <a:t>У </a:t>
            </a:r>
            <a:r>
              <a:rPr sz="1936" spc="-6" dirty="0">
                <a:latin typeface="Times New Roman"/>
                <a:cs typeface="Times New Roman"/>
              </a:rPr>
              <a:t>системах </a:t>
            </a:r>
            <a:r>
              <a:rPr sz="1936" dirty="0">
                <a:latin typeface="Times New Roman"/>
                <a:cs typeface="Times New Roman"/>
              </a:rPr>
              <a:t>з </a:t>
            </a:r>
            <a:r>
              <a:rPr sz="1936" spc="-6" dirty="0">
                <a:latin typeface="Times New Roman"/>
                <a:cs typeface="Times New Roman"/>
              </a:rPr>
              <a:t>аналоговими </a:t>
            </a:r>
            <a:r>
              <a:rPr sz="1936" dirty="0">
                <a:latin typeface="Times New Roman"/>
                <a:cs typeface="Times New Roman"/>
              </a:rPr>
              <a:t> </a:t>
            </a:r>
            <a:r>
              <a:rPr sz="1936" spc="6" dirty="0">
                <a:latin typeface="Times New Roman"/>
                <a:cs typeface="Times New Roman"/>
              </a:rPr>
              <a:t>МП </a:t>
            </a:r>
            <a:r>
              <a:rPr sz="1936" spc="-6" dirty="0">
                <a:latin typeface="Times New Roman"/>
                <a:cs typeface="Times New Roman"/>
              </a:rPr>
              <a:t>вхідні аналогові сигнали передаються </a:t>
            </a:r>
            <a:r>
              <a:rPr sz="1936" dirty="0">
                <a:latin typeface="Times New Roman"/>
                <a:cs typeface="Times New Roman"/>
              </a:rPr>
              <a:t>в </a:t>
            </a:r>
            <a:r>
              <a:rPr sz="1936" spc="6" dirty="0">
                <a:latin typeface="Times New Roman"/>
                <a:cs typeface="Times New Roman"/>
              </a:rPr>
              <a:t>МП </a:t>
            </a:r>
            <a:r>
              <a:rPr sz="1936" spc="-6" dirty="0">
                <a:latin typeface="Times New Roman"/>
                <a:cs typeface="Times New Roman"/>
              </a:rPr>
              <a:t>через </a:t>
            </a:r>
            <a:r>
              <a:rPr sz="1936" spc="-12" dirty="0">
                <a:latin typeface="Times New Roman"/>
                <a:cs typeface="Times New Roman"/>
              </a:rPr>
              <a:t>АЦП, </a:t>
            </a:r>
            <a:r>
              <a:rPr sz="1936" spc="6" dirty="0">
                <a:latin typeface="Times New Roman"/>
                <a:cs typeface="Times New Roman"/>
              </a:rPr>
              <a:t>оброб- </a:t>
            </a:r>
            <a:r>
              <a:rPr sz="1936" spc="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ляються </a:t>
            </a:r>
            <a:r>
              <a:rPr sz="1936" dirty="0">
                <a:latin typeface="Times New Roman"/>
                <a:cs typeface="Times New Roman"/>
              </a:rPr>
              <a:t>в </a:t>
            </a:r>
            <a:r>
              <a:rPr sz="1936" spc="-6" dirty="0">
                <a:latin typeface="Times New Roman"/>
                <a:cs typeface="Times New Roman"/>
              </a:rPr>
              <a:t>цифровій формі </a:t>
            </a:r>
            <a:r>
              <a:rPr sz="1936" dirty="0">
                <a:latin typeface="Times New Roman"/>
                <a:cs typeface="Times New Roman"/>
              </a:rPr>
              <a:t>і </a:t>
            </a:r>
            <a:r>
              <a:rPr sz="1936" spc="-6" dirty="0">
                <a:latin typeface="Times New Roman"/>
                <a:cs typeface="Times New Roman"/>
              </a:rPr>
              <a:t>після перетворення </a:t>
            </a:r>
            <a:r>
              <a:rPr sz="1936" dirty="0">
                <a:latin typeface="Times New Roman"/>
                <a:cs typeface="Times New Roman"/>
              </a:rPr>
              <a:t>в </a:t>
            </a:r>
            <a:r>
              <a:rPr sz="1936" spc="-6" dirty="0">
                <a:latin typeface="Times New Roman"/>
                <a:cs typeface="Times New Roman"/>
              </a:rPr>
              <a:t>аналогову </a:t>
            </a:r>
            <a:r>
              <a:rPr sz="1936" dirty="0">
                <a:latin typeface="Times New Roman"/>
                <a:cs typeface="Times New Roman"/>
              </a:rPr>
              <a:t>форму в 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spc="-12" dirty="0">
                <a:latin typeface="Times New Roman"/>
                <a:cs typeface="Times New Roman"/>
              </a:rPr>
              <a:t>ЦАП</a:t>
            </a:r>
            <a:r>
              <a:rPr sz="1936" spc="-6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надходять</a:t>
            </a:r>
            <a:r>
              <a:rPr sz="1936" spc="24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на</a:t>
            </a:r>
            <a:r>
              <a:rPr sz="1936" spc="-4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вихід</a:t>
            </a:r>
            <a:r>
              <a:rPr sz="1936" spc="-6" dirty="0">
                <a:latin typeface="Times New Roman"/>
                <a:cs typeface="Times New Roman"/>
              </a:rPr>
              <a:t>.</a:t>
            </a:r>
            <a:endParaRPr sz="1936" dirty="0">
              <a:latin typeface="Times New Roman"/>
              <a:cs typeface="Times New Roman"/>
            </a:endParaRPr>
          </a:p>
          <a:p>
            <a:pPr marL="15367" marR="6147" indent="545531" algn="just">
              <a:lnSpc>
                <a:spcPct val="95900"/>
              </a:lnSpc>
              <a:spcBef>
                <a:spcPts val="6"/>
              </a:spcBef>
            </a:pPr>
            <a:r>
              <a:rPr sz="1936" spc="6" dirty="0">
                <a:latin typeface="Times New Roman"/>
                <a:cs typeface="Times New Roman"/>
              </a:rPr>
              <a:t>За </a:t>
            </a:r>
            <a:r>
              <a:rPr sz="1936" spc="-6" dirty="0">
                <a:latin typeface="Times New Roman"/>
                <a:cs typeface="Times New Roman"/>
              </a:rPr>
              <a:t>розрядності розрізняють мікропроцесори </a:t>
            </a:r>
            <a:r>
              <a:rPr sz="1936" dirty="0">
                <a:latin typeface="Times New Roman"/>
                <a:cs typeface="Times New Roman"/>
              </a:rPr>
              <a:t>з </a:t>
            </a:r>
            <a:r>
              <a:rPr sz="1936" i="1" spc="-6" dirty="0">
                <a:latin typeface="Times New Roman"/>
                <a:cs typeface="Times New Roman"/>
              </a:rPr>
              <a:t>фіксованою </a:t>
            </a:r>
            <a:r>
              <a:rPr sz="1936" dirty="0">
                <a:latin typeface="Times New Roman"/>
                <a:cs typeface="Times New Roman"/>
              </a:rPr>
              <a:t>і з ро- </a:t>
            </a:r>
            <a:r>
              <a:rPr sz="1936" spc="6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зрядністю </a:t>
            </a:r>
            <a:r>
              <a:rPr sz="1936" spc="-6" dirty="0">
                <a:latin typeface="Times New Roman"/>
                <a:cs typeface="Times New Roman"/>
              </a:rPr>
              <a:t>слова, </a:t>
            </a:r>
            <a:r>
              <a:rPr sz="1936" spc="6" dirty="0">
                <a:latin typeface="Times New Roman"/>
                <a:cs typeface="Times New Roman"/>
              </a:rPr>
              <a:t>що </a:t>
            </a:r>
            <a:r>
              <a:rPr sz="1936" spc="-6" dirty="0">
                <a:latin typeface="Times New Roman"/>
                <a:cs typeface="Times New Roman"/>
              </a:rPr>
              <a:t>можна змінювати </a:t>
            </a:r>
            <a:r>
              <a:rPr sz="1936" spc="-12" dirty="0">
                <a:latin typeface="Times New Roman"/>
                <a:cs typeface="Times New Roman"/>
              </a:rPr>
              <a:t>(модульні </a:t>
            </a:r>
            <a:r>
              <a:rPr sz="1936" dirty="0">
                <a:latin typeface="Times New Roman"/>
                <a:cs typeface="Times New Roman"/>
              </a:rPr>
              <a:t>МП). </a:t>
            </a:r>
            <a:r>
              <a:rPr sz="1936" spc="-6" dirty="0">
                <a:latin typeface="Times New Roman"/>
                <a:cs typeface="Times New Roman"/>
              </a:rPr>
              <a:t>При фіксованій </a:t>
            </a:r>
            <a:r>
              <a:rPr sz="1936" spc="-466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розрядності найбільш поширені МП </a:t>
            </a:r>
            <a:r>
              <a:rPr sz="1936" dirty="0">
                <a:latin typeface="Times New Roman"/>
                <a:cs typeface="Times New Roman"/>
              </a:rPr>
              <a:t>з довжиною слова 8 і </a:t>
            </a:r>
            <a:r>
              <a:rPr sz="1936" spc="6" dirty="0">
                <a:latin typeface="Times New Roman"/>
                <a:cs typeface="Times New Roman"/>
              </a:rPr>
              <a:t>16 </a:t>
            </a:r>
            <a:r>
              <a:rPr sz="1936" spc="-12" dirty="0">
                <a:latin typeface="Times New Roman"/>
                <a:cs typeface="Times New Roman"/>
              </a:rPr>
              <a:t>біт. При </a:t>
            </a:r>
            <a:r>
              <a:rPr sz="1936" spc="-6" dirty="0">
                <a:latin typeface="Times New Roman"/>
                <a:cs typeface="Times New Roman"/>
              </a:rPr>
              <a:t> модульному</a:t>
            </a:r>
            <a:r>
              <a:rPr sz="1936" spc="48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принципі</a:t>
            </a:r>
            <a:r>
              <a:rPr sz="1936" spc="115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можлива</a:t>
            </a:r>
            <a:r>
              <a:rPr sz="1936" spc="103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побудова</a:t>
            </a:r>
            <a:r>
              <a:rPr sz="1936" spc="103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8-,</a:t>
            </a:r>
            <a:r>
              <a:rPr sz="1936" spc="72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16-,</a:t>
            </a:r>
            <a:r>
              <a:rPr sz="1936" spc="72" dirty="0">
                <a:latin typeface="Times New Roman"/>
                <a:cs typeface="Times New Roman"/>
              </a:rPr>
              <a:t> </a:t>
            </a:r>
            <a:r>
              <a:rPr sz="1936" spc="6" dirty="0">
                <a:latin typeface="Times New Roman"/>
                <a:cs typeface="Times New Roman"/>
              </a:rPr>
              <a:t>24-,</a:t>
            </a:r>
            <a:r>
              <a:rPr sz="1936" spc="42" dirty="0">
                <a:latin typeface="Times New Roman"/>
                <a:cs typeface="Times New Roman"/>
              </a:rPr>
              <a:t> </a:t>
            </a:r>
            <a:r>
              <a:rPr sz="1936" spc="6" dirty="0">
                <a:latin typeface="Times New Roman"/>
                <a:cs typeface="Times New Roman"/>
              </a:rPr>
              <a:t>32-,</a:t>
            </a:r>
            <a:r>
              <a:rPr sz="1936" spc="72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64-</a:t>
            </a:r>
            <a:r>
              <a:rPr sz="1936" spc="85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розряд</a:t>
            </a:r>
            <a:r>
              <a:rPr sz="1936" spc="-6" dirty="0">
                <a:latin typeface="Times New Roman"/>
                <a:cs typeface="Times New Roman"/>
              </a:rPr>
              <a:t>-</a:t>
            </a:r>
            <a:endParaRPr sz="1936" dirty="0">
              <a:latin typeface="Times New Roman"/>
              <a:cs typeface="Times New Roman"/>
            </a:endParaRPr>
          </a:p>
          <a:p>
            <a:pPr marL="15367" algn="just">
              <a:lnSpc>
                <a:spcPts val="2178"/>
              </a:lnSpc>
            </a:pPr>
            <a:r>
              <a:rPr sz="1936" dirty="0">
                <a:latin typeface="Times New Roman"/>
                <a:cs typeface="Times New Roman"/>
              </a:rPr>
              <a:t>них</a:t>
            </a:r>
            <a:r>
              <a:rPr sz="1936" spc="-42" dirty="0">
                <a:latin typeface="Times New Roman"/>
                <a:cs typeface="Times New Roman"/>
              </a:rPr>
              <a:t> </a:t>
            </a:r>
            <a:r>
              <a:rPr sz="1936" spc="12" dirty="0">
                <a:latin typeface="Times New Roman"/>
                <a:cs typeface="Times New Roman"/>
              </a:rPr>
              <a:t>МП</a:t>
            </a:r>
            <a:r>
              <a:rPr sz="1936" spc="-30" dirty="0">
                <a:latin typeface="Times New Roman"/>
                <a:cs typeface="Times New Roman"/>
              </a:rPr>
              <a:t> </a:t>
            </a:r>
            <a:r>
              <a:rPr sz="1936" spc="6" dirty="0">
                <a:latin typeface="Times New Roman"/>
                <a:cs typeface="Times New Roman"/>
              </a:rPr>
              <a:t>із</a:t>
            </a:r>
            <a:r>
              <a:rPr sz="1936" spc="-37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секцій</a:t>
            </a:r>
            <a:r>
              <a:rPr sz="1936" spc="-18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розрядністю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2,</a:t>
            </a:r>
            <a:r>
              <a:rPr sz="1936" spc="-12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4</a:t>
            </a:r>
            <a:r>
              <a:rPr sz="1936" spc="-6" dirty="0">
                <a:latin typeface="Times New Roman"/>
                <a:cs typeface="Times New Roman"/>
              </a:rPr>
              <a:t> або</a:t>
            </a:r>
            <a:r>
              <a:rPr sz="1936" spc="-18" dirty="0">
                <a:latin typeface="Times New Roman"/>
                <a:cs typeface="Times New Roman"/>
              </a:rPr>
              <a:t> </a:t>
            </a:r>
            <a:r>
              <a:rPr sz="1936" spc="6" dirty="0">
                <a:latin typeface="Times New Roman"/>
                <a:cs typeface="Times New Roman"/>
              </a:rPr>
              <a:t>8.</a:t>
            </a:r>
            <a:endParaRPr sz="1936" dirty="0">
              <a:latin typeface="Times New Roman"/>
              <a:cs typeface="Times New Roman"/>
            </a:endParaRPr>
          </a:p>
          <a:p>
            <a:pPr marR="6147" algn="r">
              <a:lnSpc>
                <a:spcPts val="2220"/>
              </a:lnSpc>
            </a:pPr>
            <a:r>
              <a:rPr sz="1936" spc="6" dirty="0">
                <a:latin typeface="Times New Roman"/>
                <a:cs typeface="Times New Roman"/>
              </a:rPr>
              <a:t>За</a:t>
            </a:r>
            <a:r>
              <a:rPr sz="1936" spc="164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способом</a:t>
            </a:r>
            <a:r>
              <a:rPr sz="1936" spc="145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керування</a:t>
            </a:r>
            <a:r>
              <a:rPr sz="1936" spc="164" dirty="0">
                <a:latin typeface="Times New Roman"/>
                <a:cs typeface="Times New Roman"/>
              </a:rPr>
              <a:t> </a:t>
            </a:r>
            <a:r>
              <a:rPr sz="1936" spc="6" dirty="0">
                <a:latin typeface="Times New Roman"/>
                <a:cs typeface="Times New Roman"/>
              </a:rPr>
              <a:t>МП</a:t>
            </a:r>
            <a:r>
              <a:rPr sz="1936" spc="145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поділяються</a:t>
            </a:r>
            <a:r>
              <a:rPr sz="1936" spc="164" dirty="0">
                <a:latin typeface="Times New Roman"/>
                <a:cs typeface="Times New Roman"/>
              </a:rPr>
              <a:t> </a:t>
            </a:r>
            <a:r>
              <a:rPr sz="1936" spc="-12" dirty="0">
                <a:latin typeface="Times New Roman"/>
                <a:cs typeface="Times New Roman"/>
              </a:rPr>
              <a:t>на</a:t>
            </a:r>
            <a:r>
              <a:rPr sz="1936" spc="206" dirty="0">
                <a:latin typeface="Times New Roman"/>
                <a:cs typeface="Times New Roman"/>
              </a:rPr>
              <a:t> </a:t>
            </a:r>
            <a:r>
              <a:rPr sz="1936" i="1" spc="-6" dirty="0">
                <a:latin typeface="Times New Roman"/>
                <a:cs typeface="Times New Roman"/>
              </a:rPr>
              <a:t>мікропрограмні</a:t>
            </a:r>
            <a:r>
              <a:rPr sz="1936" i="1" spc="212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та</a:t>
            </a:r>
            <a:r>
              <a:rPr sz="1936" spc="164" dirty="0">
                <a:latin typeface="Times New Roman"/>
                <a:cs typeface="Times New Roman"/>
              </a:rPr>
              <a:t> </a:t>
            </a:r>
            <a:r>
              <a:rPr sz="1936" dirty="0">
                <a:latin typeface="Times New Roman"/>
                <a:cs typeface="Times New Roman"/>
              </a:rPr>
              <a:t>з</a:t>
            </a:r>
          </a:p>
          <a:p>
            <a:pPr marR="7683" algn="r">
              <a:lnSpc>
                <a:spcPts val="2281"/>
              </a:lnSpc>
            </a:pPr>
            <a:r>
              <a:rPr sz="1936" i="1" spc="-6" dirty="0">
                <a:latin typeface="Times New Roman"/>
                <a:cs typeface="Times New Roman"/>
              </a:rPr>
              <a:t>жорстким</a:t>
            </a:r>
            <a:r>
              <a:rPr sz="1936" i="1" spc="525" dirty="0">
                <a:latin typeface="Times New Roman"/>
                <a:cs typeface="Times New Roman"/>
              </a:rPr>
              <a:t> </a:t>
            </a:r>
            <a:r>
              <a:rPr sz="1936" i="1" spc="-6" dirty="0">
                <a:latin typeface="Times New Roman"/>
                <a:cs typeface="Times New Roman"/>
              </a:rPr>
              <a:t>керуванням</a:t>
            </a:r>
            <a:r>
              <a:rPr sz="1936" spc="-6" dirty="0">
                <a:latin typeface="Times New Roman"/>
                <a:cs typeface="Times New Roman"/>
              </a:rPr>
              <a:t>.</a:t>
            </a:r>
            <a:r>
              <a:rPr sz="1936" spc="490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Мікропрограмне</a:t>
            </a:r>
            <a:r>
              <a:rPr sz="1936" spc="490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керування</a:t>
            </a:r>
            <a:r>
              <a:rPr sz="1936" spc="520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характерно</a:t>
            </a:r>
            <a:r>
              <a:rPr sz="1936" spc="544" dirty="0">
                <a:latin typeface="Times New Roman"/>
                <a:cs typeface="Times New Roman"/>
              </a:rPr>
              <a:t> </a:t>
            </a:r>
            <a:r>
              <a:rPr sz="1936" spc="-6" dirty="0">
                <a:latin typeface="Times New Roman"/>
                <a:cs typeface="Times New Roman"/>
              </a:rPr>
              <a:t>для</a:t>
            </a:r>
            <a:endParaRPr sz="1936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27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5600" y="533400"/>
            <a:ext cx="3474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</a:t>
            </a:r>
            <a:r>
              <a:rPr lang="uk-UA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УВАГУ!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34" y="1981200"/>
            <a:ext cx="6477000" cy="38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152401"/>
            <a:ext cx="8915400" cy="6711288"/>
          </a:xfrm>
        </p:spPr>
        <p:txBody>
          <a:bodyPr>
            <a:normAutofit fontScale="85000" lnSpcReduction="20000"/>
          </a:bodyPr>
          <a:lstStyle/>
          <a:p>
            <a:pPr marL="0" indent="363538">
              <a:lnSpc>
                <a:spcPct val="120000"/>
              </a:lnSpc>
              <a:buNone/>
            </a:pPr>
            <a:r>
              <a:rPr lang="uk-UA" altLang="en-US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Основні визначення </a:t>
            </a:r>
            <a:r>
              <a:rPr lang="uk-UA" altLang="en-U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мікропроцесорних засобів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Найбільш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важливими і відповідальними елементами сучасних  систем автоматики є різноманітні мікропроцесорні засоби й керуючі  мікро-ЕОМ. Саме вони забезпечують високу надійність, точність і  якість керування, швидку і якісну обробку інформації, можливості  самоконтролю і самодіагностики та ін. Системи автоматики, що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побудовані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на основі мікро-ЕОМ, мають істотну специфіку, пов'язану з  тим, що правильне і результативне функціонування таких систем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забезпечується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комплексом взаємодіючих апаратних і програмних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засобів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Часто в якості апаратних засобів використовують інтегральні  схеми (ІС), що становлять мікропроцесорні комплекти мікросхем.  Програмні засоби (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soft),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в кінцевому підсумку, забезпечують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потрібний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режим роботи всієї системи автоматики. До програмних засобів  відносяться: системи команд конкретних мікро-ЕОМ, системні та  прикладні програми, методи і принципи складання програм і ін. Одна  і та ж мікро-ЕОМ може сполучатися з найрізноманітнішими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зовнішніми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пристроями, датчиками і об'єктами керування. При цьому зміна  функцій, що виконуються мікро-ЕОМ, здійснюється простою заміною  керуючої програми або її корекцією.</a:t>
            </a: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152401"/>
            <a:ext cx="8915400" cy="6711288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r>
              <a:rPr lang="uk-UA" altLang="en-US" sz="1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Основні визначення </a:t>
            </a:r>
            <a:r>
              <a:rPr lang="uk-UA" alt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мікропроцесорних засобів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Слід зазначити взаємозв'язок і взаємозумовленість програмних і  апаратних засобів в рішенні конкретної задачі керування. При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цьому ускладнення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апаратних засобів часто дає можливість спростити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програмні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засоби і, навпаки, спрощення апаратних засобів може вести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 ускладнення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програмних. Раціональний розподіл функцій між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програмними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і апаратними засобами - одна з найважливіших завдань, що  вирішуються при створенні систем автоматики.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Одна з головних сфер застосування мікро-ЕОМ пов'язана з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використанням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їх у системах керування. Вона народилася приблизно в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60-і роки,</a:t>
            </a: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152401"/>
            <a:ext cx="8915400" cy="6711288"/>
          </a:xfrm>
        </p:spPr>
        <p:txBody>
          <a:bodyPr>
            <a:normAutofit fontScale="92500" lnSpcReduction="10000"/>
          </a:bodyPr>
          <a:lstStyle/>
          <a:p>
            <a:pPr marL="0" indent="363538">
              <a:lnSpc>
                <a:spcPct val="120000"/>
              </a:lnSpc>
              <a:buNone/>
            </a:pPr>
            <a:r>
              <a:rPr lang="uk-UA" altLang="en-US" sz="1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Основні визначення </a:t>
            </a:r>
            <a:r>
              <a:rPr lang="uk-UA" alt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мікропроцесорних </a:t>
            </a:r>
            <a:r>
              <a:rPr lang="uk-UA" altLang="en-US" sz="1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засобів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електронно - обчислювальні машини стали </a:t>
            </a:r>
            <a:r>
              <a:rPr lang="uk-U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інтенсивно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впроваджуватися в контури керування автоматичних і </a:t>
            </a:r>
            <a:r>
              <a:rPr lang="uk-U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автоматизова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них систем. Нове застосування обчислювальних машин зажадало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  </a:t>
            </a:r>
            <a:r>
              <a:rPr lang="uk-U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дозміни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їх структури. ЕОМ, що використовувалися в керуванні, по-  винні були не тільки забезпечувати обчислення, але й автоматизувати  збір даних і розподіл результатів обробки. Сполучення з каналами  зв'язку зажадало ускладнення режимів роботи ЕОМ, зробило їх </a:t>
            </a:r>
            <a:r>
              <a:rPr lang="uk-U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бага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топрограмними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і розрахованими на багато користувачів.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Другий важливий напрям пов'язаний із застосуванням ЕОМ це  вирішення завдань штучного інтелекту. Прикладами таких завдань є:</a:t>
            </a:r>
          </a:p>
          <a:p>
            <a:pPr marL="0" indent="363538">
              <a:lnSpc>
                <a:spcPct val="120000"/>
              </a:lnSpc>
              <a:buNone/>
            </a:pP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завдання робототехніки, машинний переклад текстів з однієї мови на  іншу, складання прогнозів, і </a:t>
            </a:r>
            <a:r>
              <a:rPr lang="uk-U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Великий вклад у створення і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розвиток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ЕОМ і штучного інтелекту </a:t>
            </a:r>
            <a:r>
              <a:rPr lang="uk-U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вніс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наш співвітчизник академік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Віктор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Михайлович Глушков.</a:t>
            </a:r>
          </a:p>
          <a:p>
            <a:pPr marL="0" indent="363538">
              <a:lnSpc>
                <a:spcPct val="120000"/>
              </a:lnSpc>
              <a:buNone/>
            </a:pPr>
            <a:endParaRPr lang="uk-U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152401"/>
            <a:ext cx="8915400" cy="6711288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r>
              <a:rPr lang="uk-UA" altLang="en-US" sz="1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Основні визначення </a:t>
            </a:r>
            <a:r>
              <a:rPr lang="uk-UA" alt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мікропроцесорних </a:t>
            </a:r>
            <a:r>
              <a:rPr lang="uk-UA" altLang="en-US" sz="1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засобів</a:t>
            </a:r>
          </a:p>
          <a:p>
            <a:pPr marL="23962" marR="26359" lvl="0" indent="850664" defTabSz="914400">
              <a:lnSpc>
                <a:spcPts val="3491"/>
              </a:lnSpc>
              <a:spcBef>
                <a:spcPts val="9"/>
              </a:spcBef>
              <a:buNone/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Окрім</a:t>
            </a:r>
            <a:r>
              <a:rPr lang="uk-UA" sz="2400" spc="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того,</a:t>
            </a:r>
            <a:r>
              <a:rPr lang="uk-UA" sz="2400" spc="5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2400" spc="10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мікропроцесорній</a:t>
            </a:r>
            <a:r>
              <a:rPr lang="uk-UA" sz="2400" spc="4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техніці</a:t>
            </a:r>
            <a:r>
              <a:rPr lang="uk-UA" sz="2400" spc="2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uk-UA" sz="2400" spc="10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поняття </a:t>
            </a:r>
            <a:r>
              <a:rPr lang="uk-UA" sz="2400" spc="-7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uk-UA" sz="2400" spc="36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властиві</a:t>
            </a:r>
            <a:r>
              <a:rPr lang="uk-UA" sz="2400" spc="4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обчислювальній</a:t>
            </a:r>
            <a:r>
              <a:rPr lang="uk-UA" sz="2400" spc="4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техніці,</a:t>
            </a:r>
            <a:r>
              <a:rPr lang="uk-UA" sz="2400" spc="40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uk-UA" sz="2400" spc="5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«магістраль»,</a:t>
            </a:r>
            <a:r>
              <a:rPr lang="uk-UA" sz="2400" spc="47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«шина</a:t>
            </a:r>
            <a:r>
              <a:rPr lang="uk-UA" sz="2400" spc="-1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uk-UA" sz="2400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інтерфейс»,	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400" spc="-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програмний </a:t>
            </a:r>
            <a:r>
              <a:rPr lang="uk-UA" sz="2400" spc="-1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інтерфейс», «</a:t>
            </a:r>
            <a:r>
              <a:rPr lang="uk-UA" sz="2400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алгоритм»,	«програма</a:t>
            </a:r>
            <a:r>
              <a:rPr lang="uk-UA" sz="2400" spc="-1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uk-UA" sz="2400" spc="-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програмне</a:t>
            </a:r>
            <a:r>
              <a:rPr lang="uk-UA" sz="2400" spc="-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uk-UA" sz="2400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2400" spc="-5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ін.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Базовим</a:t>
            </a:r>
            <a:r>
              <a:rPr lang="uk-UA" sz="2400" spc="-2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поняттям 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uk-UA" sz="2400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i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мікропроцесор</a:t>
            </a:r>
            <a:r>
              <a:rPr lang="uk-UA" sz="2400" i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uk-U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94"/>
              </a:spcBef>
              <a:buNone/>
            </a:pPr>
            <a:endParaRPr lang="uk-U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62" marR="11981" lvl="0" indent="850664" algn="just" defTabSz="914400">
              <a:lnSpc>
                <a:spcPct val="95900"/>
              </a:lnSpc>
              <a:spcBef>
                <a:spcPts val="0"/>
              </a:spcBef>
              <a:buNone/>
            </a:pPr>
            <a:r>
              <a:rPr lang="uk-UA" sz="2400" b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Мікропроцесор</a:t>
            </a:r>
            <a:r>
              <a:rPr lang="uk-UA" sz="2400" i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(МП) це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програмно-керований пристрій, </a:t>
            </a:r>
            <a:r>
              <a:rPr lang="uk-U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призначенням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якого 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uk-UA" sz="2400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обробка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цифрової інформації 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керування процесом </a:t>
            </a:r>
            <a:r>
              <a:rPr lang="uk-UA" sz="2400" spc="28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uk-U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єї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обробки, виконаний 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вигляді </a:t>
            </a:r>
            <a:r>
              <a:rPr lang="uk-UA" sz="2400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однієї </a:t>
            </a:r>
            <a:r>
              <a:rPr lang="uk-UA" sz="2400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декількох інтегральних </a:t>
            </a:r>
            <a:r>
              <a:rPr lang="uk-UA" sz="2400" spc="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</a:t>
            </a:r>
            <a:r>
              <a:rPr lang="uk-UA" sz="2400" spc="-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кросхем</a:t>
            </a:r>
            <a:r>
              <a:rPr lang="uk-UA" sz="2400" spc="-47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підвищеного</a:t>
            </a:r>
            <a:r>
              <a:rPr lang="uk-UA" sz="2400" spc="-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ступеня інтеграції</a:t>
            </a:r>
            <a:r>
              <a:rPr lang="uk-UA" sz="2400" spc="-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(ВІС,</a:t>
            </a:r>
            <a:r>
              <a:rPr lang="uk-UA" sz="2400" spc="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2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НВІС</a:t>
            </a:r>
            <a:r>
              <a:rPr lang="uk-UA" sz="2400" spc="2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uk-UA" sz="2400" spc="-4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ГВІС</a:t>
            </a:r>
            <a:r>
              <a:rPr lang="uk-UA" sz="2400" spc="-1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uk-U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152401"/>
            <a:ext cx="8915400" cy="6711288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r>
              <a:rPr lang="uk-UA" altLang="en-US" sz="1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Основні визначення </a:t>
            </a:r>
            <a:r>
              <a:rPr lang="uk-UA" alt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мікропроцесорних </a:t>
            </a:r>
            <a:r>
              <a:rPr lang="uk-UA" altLang="en-US" sz="1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засобів</a:t>
            </a:r>
          </a:p>
          <a:p>
            <a:pPr marL="23962" marR="26359" lvl="0" indent="850664" defTabSz="914400">
              <a:lnSpc>
                <a:spcPts val="3491"/>
              </a:lnSpc>
              <a:spcBef>
                <a:spcPts val="9"/>
              </a:spcBef>
              <a:buNone/>
            </a:pPr>
            <a:r>
              <a:rPr lang="uk-U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Мікропроцесорна техніка </a:t>
            </a:r>
            <a:r>
              <a:rPr lang="uk-U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(МП-техніка) - пристрої, комплекси і  системи обчислювальної техніки і автоматики, виконані на основі  ВІС, НВІС чи ГВІС, що містить МП, пам'ять і порти введення-  виведення.</a:t>
            </a:r>
          </a:p>
          <a:p>
            <a:pPr marL="23962" marR="26359" lvl="0" indent="850664" defTabSz="914400">
              <a:lnSpc>
                <a:spcPts val="3491"/>
              </a:lnSpc>
              <a:spcBef>
                <a:spcPts val="9"/>
              </a:spcBef>
              <a:buNone/>
            </a:pPr>
            <a:r>
              <a:rPr lang="uk-U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Інтегральна мікросхема </a:t>
            </a:r>
            <a:r>
              <a:rPr lang="uk-U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(ІМС) - мікроелектронний </a:t>
            </a:r>
            <a:r>
              <a:rPr lang="uk-UA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вироб</a:t>
            </a:r>
            <a:r>
              <a:rPr lang="uk-U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 виконує певну функцію перетворення, обробки сигналів і (або) </a:t>
            </a:r>
            <a:r>
              <a:rPr lang="uk-UA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накопичення </a:t>
            </a:r>
            <a:r>
              <a:rPr lang="uk-U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інформації, що має велику щільність упаковки електрично  з'єднаних елементів (або елементів і компонентів) і розглядається </a:t>
            </a:r>
            <a:r>
              <a:rPr lang="uk-UA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 </a:t>
            </a:r>
            <a:r>
              <a:rPr lang="uk-U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 випробувань і експлуатації як єдине ціле.</a:t>
            </a:r>
          </a:p>
        </p:txBody>
      </p:sp>
    </p:spTree>
    <p:extLst>
      <p:ext uri="{BB962C8B-B14F-4D97-AF65-F5344CB8AC3E}">
        <p14:creationId xmlns:p14="http://schemas.microsoft.com/office/powerpoint/2010/main" val="20919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152401"/>
            <a:ext cx="8915400" cy="6711288"/>
          </a:xfrm>
        </p:spPr>
        <p:txBody>
          <a:bodyPr>
            <a:normAutofit fontScale="85000" lnSpcReduction="20000"/>
          </a:bodyPr>
          <a:lstStyle/>
          <a:p>
            <a:pPr marL="0" indent="363538">
              <a:lnSpc>
                <a:spcPct val="120000"/>
              </a:lnSpc>
              <a:buNone/>
            </a:pPr>
            <a:r>
              <a:rPr lang="uk-UA" altLang="en-US" sz="1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Основні визначення </a:t>
            </a:r>
            <a:r>
              <a:rPr lang="uk-UA" alt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мікропроцесорних </a:t>
            </a:r>
            <a:r>
              <a:rPr lang="uk-UA" altLang="en-US" sz="1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засобів</a:t>
            </a:r>
          </a:p>
          <a:p>
            <a:pPr marL="23962" marR="20368" lvl="0" indent="850664" algn="just" defTabSz="914400">
              <a:lnSpc>
                <a:spcPct val="95700"/>
              </a:lnSpc>
              <a:spcBef>
                <a:spcPts val="94"/>
              </a:spcBef>
              <a:buNone/>
            </a:pPr>
            <a:r>
              <a:rPr lang="uk-UA" sz="3019" i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 </a:t>
            </a:r>
            <a:r>
              <a:rPr lang="uk-UA" sz="3019" i="1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ІМС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інтегральна мікросхема, призначена для </a:t>
            </a:r>
            <a:r>
              <a:rPr lang="uk-UA" sz="3019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ворення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обробки сигналів, </a:t>
            </a:r>
            <a:r>
              <a:rPr lang="uk-UA" sz="3019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змінюються за законом дискретної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функції.</a:t>
            </a:r>
            <a:endParaRPr lang="uk-UA" sz="301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62" marR="14377" lvl="0" indent="850664" algn="just" defTabSz="914400">
              <a:lnSpc>
                <a:spcPct val="95800"/>
              </a:lnSpc>
              <a:spcBef>
                <a:spcPts val="9"/>
              </a:spcBef>
              <a:buNone/>
            </a:pPr>
            <a:r>
              <a:rPr lang="uk-UA" sz="301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Ступінь </a:t>
            </a:r>
            <a:r>
              <a:rPr lang="uk-UA" sz="3019" i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інтеграції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показник </a:t>
            </a:r>
            <a:r>
              <a:rPr lang="uk-UA" sz="3019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ступеня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складності </a:t>
            </a:r>
            <a:r>
              <a:rPr lang="uk-UA" sz="3019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ІМС,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 </a:t>
            </a:r>
            <a:r>
              <a:rPr lang="uk-UA" sz="3019" spc="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</a:t>
            </a:r>
            <a:r>
              <a:rPr lang="uk-UA" sz="3019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3019" spc="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рактеризується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кількістю </a:t>
            </a:r>
            <a:r>
              <a:rPr lang="uk-UA" sz="3019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елементів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компонентів, </a:t>
            </a:r>
            <a:r>
              <a:rPr lang="uk-UA" sz="3019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містяться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ній.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Ступінь інтеграції визначається за формулою </a:t>
            </a:r>
            <a:r>
              <a:rPr lang="en-US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= </a:t>
            </a:r>
            <a:r>
              <a:rPr lang="en-US" sz="3019" spc="-38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</a:t>
            </a:r>
            <a:r>
              <a:rPr lang="en-US" sz="3019" spc="-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en-US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- </a:t>
            </a:r>
            <a:r>
              <a:rPr lang="uk-UA" sz="3019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коефіці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єнт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3019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визначає ступінь інтеграції, </a:t>
            </a:r>
            <a:r>
              <a:rPr lang="uk-UA" sz="3019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значення якого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округляється до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найбільшого цілого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числа; </a:t>
            </a:r>
            <a:r>
              <a:rPr lang="en-US" sz="3019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</a:t>
            </a:r>
            <a:r>
              <a:rPr lang="uk-UA" sz="3019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елементів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компонентів </a:t>
            </a:r>
            <a:r>
              <a:rPr lang="uk-UA" sz="3019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ІМС. </a:t>
            </a:r>
            <a:r>
              <a:rPr lang="uk-UA" sz="3019" spc="-7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i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Велика</a:t>
            </a:r>
            <a:r>
              <a:rPr lang="uk-UA" sz="3019" i="1" spc="31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i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інтегральна</a:t>
            </a:r>
            <a:r>
              <a:rPr lang="uk-UA" sz="3019" i="1" spc="3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i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мікросхема</a:t>
            </a:r>
            <a:r>
              <a:rPr lang="uk-UA" sz="3019" i="1" spc="36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(ВІС)</a:t>
            </a:r>
            <a:r>
              <a:rPr lang="uk-UA" sz="3019" spc="3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3019" spc="32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інтегральна</a:t>
            </a:r>
            <a:r>
              <a:rPr lang="uk-UA" sz="3019" spc="36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мікросхема,</a:t>
            </a:r>
            <a:endParaRPr lang="uk-UA" sz="301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62" marR="29953" lvl="0" indent="0" algn="just" defTabSz="914400">
              <a:lnSpc>
                <a:spcPct val="95600"/>
              </a:lnSpc>
              <a:spcBef>
                <a:spcPts val="28"/>
              </a:spcBef>
              <a:buNone/>
            </a:pPr>
            <a:r>
              <a:rPr lang="uk-UA" sz="3019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містить </a:t>
            </a:r>
            <a:r>
              <a:rPr lang="uk-UA" sz="3019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і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 елементів; </a:t>
            </a:r>
            <a:r>
              <a:rPr lang="uk-UA" sz="3019" i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надвелика інтегральна схема </a:t>
            </a:r>
            <a:r>
              <a:rPr lang="uk-UA" sz="301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(НВІС)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розміщує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понад </a:t>
            </a:r>
            <a:r>
              <a:rPr lang="uk-UA" sz="3019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елементів;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гігавелика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інтегральна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</a:t>
            </a:r>
            <a:r>
              <a:rPr lang="uk-UA" sz="3019" spc="-2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(ГВІС)</a:t>
            </a:r>
            <a:r>
              <a:rPr lang="uk-UA" sz="3019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включає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понад</a:t>
            </a:r>
            <a:r>
              <a:rPr lang="uk-UA" sz="3019" spc="-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елементів.</a:t>
            </a:r>
            <a:endParaRPr lang="uk-UA" sz="301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62" marR="20368" lvl="0" indent="850664" algn="just" defTabSz="914400">
              <a:lnSpc>
                <a:spcPct val="95700"/>
              </a:lnSpc>
              <a:spcBef>
                <a:spcPts val="28"/>
              </a:spcBef>
              <a:buNone/>
            </a:pPr>
            <a:r>
              <a:rPr lang="uk-UA" sz="301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</a:t>
            </a:r>
            <a:r>
              <a:rPr lang="uk-UA" sz="3019" i="1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ВІС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сукупність типів ВІС, </a:t>
            </a:r>
            <a:r>
              <a:rPr lang="uk-UA" sz="3019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</a:t>
            </a:r>
            <a:r>
              <a:rPr lang="uk-UA" sz="3019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виконують </a:t>
            </a:r>
            <a:r>
              <a:rPr lang="uk-UA" sz="30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різномані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3019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тні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функції, які сумісні </a:t>
            </a:r>
            <a:r>
              <a:rPr lang="uk-UA" sz="3019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архітектурою,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конструктивним виконанням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3019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електричними параметрами,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3019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забезпечують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можливість </a:t>
            </a:r>
            <a:r>
              <a:rPr lang="uk-UA" sz="3019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сумісного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виготовленні мікропроцесорних пристроїв та </a:t>
            </a:r>
            <a:r>
              <a:rPr lang="uk-UA" sz="3019" spc="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</a:t>
            </a:r>
            <a:r>
              <a:rPr lang="uk-UA" sz="3019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3019" spc="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</a:t>
            </a:r>
            <a:r>
              <a:rPr lang="uk-UA" sz="3019" spc="-1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301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152401"/>
            <a:ext cx="8915400" cy="6711288"/>
          </a:xfrm>
        </p:spPr>
        <p:txBody>
          <a:bodyPr>
            <a:normAutofit/>
          </a:bodyPr>
          <a:lstStyle/>
          <a:p>
            <a:pPr marL="0" indent="363538">
              <a:lnSpc>
                <a:spcPct val="120000"/>
              </a:lnSpc>
              <a:buNone/>
            </a:pPr>
            <a:r>
              <a:rPr lang="uk-UA" altLang="en-US" sz="1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Основні визначення </a:t>
            </a:r>
            <a:r>
              <a:rPr lang="uk-UA" altLang="en-US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мікропроцесорних </a:t>
            </a:r>
            <a:r>
              <a:rPr lang="uk-UA" altLang="en-US" sz="1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засобів</a:t>
            </a:r>
          </a:p>
          <a:p>
            <a:pPr marL="23962" marR="20368" lvl="0" indent="850664" algn="just" defTabSz="914400">
              <a:lnSpc>
                <a:spcPct val="95700"/>
              </a:lnSpc>
              <a:spcBef>
                <a:spcPts val="94"/>
              </a:spcBef>
              <a:buNone/>
            </a:pPr>
            <a:r>
              <a:rPr lang="uk-UA" sz="3019" i="1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 </a:t>
            </a:r>
            <a:r>
              <a:rPr lang="uk-UA" sz="3019" i="1" spc="-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ІМС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інтегральна мікросхема, призначена для </a:t>
            </a:r>
            <a:r>
              <a:rPr lang="uk-UA" sz="3019" spc="-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</a:t>
            </a:r>
            <a:r>
              <a:rPr lang="uk-UA" sz="301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ворення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обробки сигналів, </a:t>
            </a:r>
            <a:r>
              <a:rPr lang="uk-UA" sz="3019" spc="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змінюються за законом дискретної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spc="-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функції</a:t>
            </a:r>
            <a:r>
              <a:rPr lang="uk-UA" sz="3019" spc="-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962" marR="20368" lvl="0" indent="850664" algn="just" defTabSz="914400">
              <a:lnSpc>
                <a:spcPct val="95700"/>
              </a:lnSpc>
              <a:spcBef>
                <a:spcPts val="94"/>
              </a:spcBef>
              <a:buNone/>
            </a:pP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Мікроконтролер (МК) - керований пристрій, виконаний на </a:t>
            </a:r>
            <a:r>
              <a:rPr lang="uk-UA" sz="301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одному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декількох кристалах, призначений для керування.</a:t>
            </a:r>
          </a:p>
          <a:p>
            <a:pPr marL="23962" marR="20368" lvl="0" indent="850664" algn="just" defTabSz="914400">
              <a:lnSpc>
                <a:spcPct val="95700"/>
              </a:lnSpc>
              <a:spcBef>
                <a:spcPts val="94"/>
              </a:spcBef>
              <a:buNone/>
            </a:pP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Мікропроцесорний пристрій (МПП) - функціонально і </a:t>
            </a:r>
            <a:r>
              <a:rPr lang="uk-UA" sz="3019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конструктивно</a:t>
            </a:r>
            <a:r>
              <a:rPr lang="uk-UA" sz="301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закінчений виріб, що з’єднує декілька мікросхем, у тому числі  один або декілька мікропроцесорів, призначений для виконання однієї  або кількох функцій: отримання, обробки, передачі, перетворення </a:t>
            </a:r>
            <a:r>
              <a:rPr lang="uk-UA" sz="301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інформації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керування.</a:t>
            </a:r>
          </a:p>
          <a:p>
            <a:pPr marL="23962" marR="20368" lvl="0" indent="850664" algn="just" defTabSz="914400">
              <a:lnSpc>
                <a:spcPct val="95700"/>
              </a:lnSpc>
              <a:spcBef>
                <a:spcPts val="94"/>
              </a:spcBef>
              <a:buNone/>
            </a:pPr>
            <a:endParaRPr lang="uk-UA" sz="301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920" y="152401"/>
            <a:ext cx="8915400" cy="6711288"/>
          </a:xfrm>
        </p:spPr>
        <p:txBody>
          <a:bodyPr>
            <a:normAutofit/>
          </a:bodyPr>
          <a:lstStyle/>
          <a:p>
            <a:pPr marL="23962" marR="20368" lvl="0" indent="850664" algn="just" defTabSz="914400">
              <a:lnSpc>
                <a:spcPct val="95700"/>
              </a:lnSpc>
              <a:spcBef>
                <a:spcPts val="94"/>
              </a:spcBef>
              <a:buNone/>
            </a:pPr>
            <a:r>
              <a:rPr lang="uk-UA" sz="301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Мікропроцесорна система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(МПС) - сукупність значної </a:t>
            </a:r>
            <a:r>
              <a:rPr lang="uk-UA" sz="301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кількості функціональних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пристроїв, одним з яких є мікропроцесор. </a:t>
            </a:r>
            <a:r>
              <a:rPr lang="uk-UA" sz="301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Мікропроцесор </a:t>
            </a:r>
            <a:r>
              <a:rPr lang="uk-UA" sz="30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ядром цієї системи. Всі пристрої МПС мають стандартний  інтерфейс і підключаються до єдиної інформаційної магістралі.</a:t>
            </a:r>
          </a:p>
          <a:p>
            <a:pPr marL="23962" marR="20368" lvl="0" indent="850664" algn="just" defTabSz="914400">
              <a:lnSpc>
                <a:spcPct val="95700"/>
              </a:lnSpc>
              <a:spcBef>
                <a:spcPts val="94"/>
              </a:spcBef>
              <a:buNone/>
            </a:pPr>
            <a:r>
              <a:rPr lang="uk-UA" sz="301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301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62" marR="20368" lvl="0" indent="850664" algn="just" defTabSz="914400">
              <a:lnSpc>
                <a:spcPct val="95700"/>
              </a:lnSpc>
              <a:spcBef>
                <a:spcPts val="94"/>
              </a:spcBef>
              <a:buNone/>
            </a:pPr>
            <a:endParaRPr lang="uk-UA" sz="301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11908</TotalTime>
  <Words>2328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Васильківський фаховий коледж ВНЗ «Відкритий міжнародний університет розвитку людини «Україна»  Навчальна дисципліна   Інформаційні технології  Викладач – Єременко Олександр Іванович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снижения стрессового состояния работников для обеспечения охраны труда в сельскохозяйственном  производстве</dc:title>
  <dc:creator>User</dc:creator>
  <cp:lastModifiedBy>8</cp:lastModifiedBy>
  <cp:revision>841</cp:revision>
  <dcterms:created xsi:type="dcterms:W3CDTF">2007-10-17T13:38:43Z</dcterms:created>
  <dcterms:modified xsi:type="dcterms:W3CDTF">2023-10-10T13:01:45Z</dcterms:modified>
</cp:coreProperties>
</file>