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76" r:id="rId7"/>
    <p:sldId id="277" r:id="rId8"/>
    <p:sldId id="278" r:id="rId9"/>
    <p:sldId id="268" r:id="rId10"/>
    <p:sldId id="269" r:id="rId11"/>
    <p:sldId id="280" r:id="rId12"/>
    <p:sldId id="281" r:id="rId13"/>
    <p:sldId id="282" r:id="rId14"/>
    <p:sldId id="283" r:id="rId15"/>
    <p:sldId id="284" r:id="rId16"/>
    <p:sldId id="285" r:id="rId17"/>
    <p:sldId id="286" r:id="rId18"/>
    <p:sldId id="287" r:id="rId19"/>
    <p:sldId id="288" r:id="rId20"/>
    <p:sldId id="290" r:id="rId21"/>
    <p:sldId id="291" r:id="rId22"/>
    <p:sldId id="292" r:id="rId23"/>
    <p:sldId id="293"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641" autoAdjust="0"/>
    <p:restoredTop sz="94660"/>
  </p:normalViewPr>
  <p:slideViewPr>
    <p:cSldViewPr snapToGrid="0">
      <p:cViewPr>
        <p:scale>
          <a:sx n="78" d="100"/>
          <a:sy n="78" d="100"/>
        </p:scale>
        <p:origin x="-138"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pPr/>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pPr/>
              <a:t>3/21/2023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3/21/2023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zakon5.rada.gov.ua/laws/show/254%D0%BA/96-%D0%B2%D1%8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475232" y="573024"/>
            <a:ext cx="7266432" cy="15118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t>Цивільне судочинство здійснюється за правилами, передбаченими ЦПК України, у порядку:</a:t>
            </a:r>
          </a:p>
          <a:p>
            <a:pPr algn="ctr"/>
            <a:r>
              <a:rPr lang="uk-UA" sz="2400" dirty="0" smtClean="0"/>
              <a:t>(ч. 2 ст. 19 ЦПК України)  </a:t>
            </a:r>
            <a:endParaRPr lang="ru-RU" sz="2400" dirty="0"/>
          </a:p>
        </p:txBody>
      </p:sp>
      <p:cxnSp>
        <p:nvCxnSpPr>
          <p:cNvPr id="7" name="Прямая со стрелкой 6"/>
          <p:cNvCxnSpPr/>
          <p:nvPr/>
        </p:nvCxnSpPr>
        <p:spPr>
          <a:xfrm rot="5400000">
            <a:off x="2279904" y="2109216"/>
            <a:ext cx="646176" cy="621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a:stCxn id="5" idx="2"/>
          </p:cNvCxnSpPr>
          <p:nvPr/>
        </p:nvCxnSpPr>
        <p:spPr>
          <a:xfrm rot="16200000" flipH="1">
            <a:off x="4767072" y="2426208"/>
            <a:ext cx="694944" cy="12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7095744" y="2060448"/>
            <a:ext cx="792480" cy="621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a:off x="963168" y="2755392"/>
            <a:ext cx="2523744" cy="12557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Наказного провадження</a:t>
            </a:r>
            <a:endParaRPr lang="ru-RU" dirty="0"/>
          </a:p>
        </p:txBody>
      </p:sp>
      <p:sp>
        <p:nvSpPr>
          <p:cNvPr id="14" name="Скругленный прямоугольник 13"/>
          <p:cNvSpPr/>
          <p:nvPr/>
        </p:nvSpPr>
        <p:spPr>
          <a:xfrm>
            <a:off x="3669792" y="2761488"/>
            <a:ext cx="3474720" cy="12557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Позовного провадження</a:t>
            </a:r>
          </a:p>
          <a:p>
            <a:pPr algn="ctr"/>
            <a:r>
              <a:rPr lang="uk-UA" dirty="0" smtClean="0"/>
              <a:t>(загального або спрощеного )</a:t>
            </a:r>
            <a:endParaRPr lang="ru-RU" dirty="0"/>
          </a:p>
        </p:txBody>
      </p:sp>
      <p:sp>
        <p:nvSpPr>
          <p:cNvPr id="15" name="Скругленный прямоугольник 14"/>
          <p:cNvSpPr/>
          <p:nvPr/>
        </p:nvSpPr>
        <p:spPr>
          <a:xfrm>
            <a:off x="7327392" y="2706624"/>
            <a:ext cx="2523744" cy="12557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Окремого  провадження</a:t>
            </a:r>
            <a:endParaRPr lang="ru-RU" dirty="0"/>
          </a:p>
        </p:txBody>
      </p:sp>
    </p:spTree>
    <p:extLst>
      <p:ext uri="{BB962C8B-B14F-4D97-AF65-F5344CB8AC3E}">
        <p14:creationId xmlns:p14="http://schemas.microsoft.com/office/powerpoint/2010/main" xmlns="" val="600951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4182" y="2304289"/>
            <a:ext cx="8795850" cy="2889503"/>
          </a:xfrm>
        </p:spPr>
        <p:txBody>
          <a:bodyPr>
            <a:normAutofit/>
          </a:bodyPr>
          <a:lstStyle/>
          <a:p>
            <a:pPr lvl="0" algn="just"/>
            <a:endParaRPr lang="uk-UA" sz="2000" dirty="0" smtClean="0"/>
          </a:p>
          <a:p>
            <a:pPr lvl="0" algn="just"/>
            <a:r>
              <a:rPr lang="uk-UA" sz="2000" dirty="0" smtClean="0"/>
              <a:t>здійснюється за рішенням суду за заявою самої фізичної особи, її піклувальника, членів сім’ї або органу опіки та піклування;</a:t>
            </a:r>
          </a:p>
          <a:p>
            <a:pPr lvl="0" algn="just"/>
            <a:r>
              <a:rPr lang="uk-UA" sz="2000" dirty="0" smtClean="0"/>
              <a:t>в разі її видужання або значного поліпшення її психічного стану здійснюється за рішенням суду на підставі відповідного висновку судово-психіатричної експертизи за заявою опікуна, членів сім’ї, органу опіки та піклування або самої особи, визнаної недієздатною. </a:t>
            </a:r>
          </a:p>
          <a:p>
            <a:pPr lvl="0" algn="just"/>
            <a:endParaRPr lang="ru-RU" sz="2000" dirty="0" smtClean="0"/>
          </a:p>
          <a:p>
            <a:pPr>
              <a:buNone/>
            </a:pPr>
            <a:endParaRPr lang="ru-RU" dirty="0"/>
          </a:p>
        </p:txBody>
      </p:sp>
      <p:sp>
        <p:nvSpPr>
          <p:cNvPr id="4" name="Скругленный прямоугольник 3"/>
          <p:cNvSpPr/>
          <p:nvPr/>
        </p:nvSpPr>
        <p:spPr>
          <a:xfrm>
            <a:off x="329184" y="512064"/>
            <a:ext cx="9009888" cy="15971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uk-UA" sz="2400" b="1" dirty="0" smtClean="0"/>
              <a:t>Скасування рішення суду про визнання фізичної особи недієздатною та поновлення цивільної дієздатності фізичної особи, яка була визнана недієздатною</a:t>
            </a:r>
            <a:endParaRPr lang="ru-RU"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6646" y="512064"/>
            <a:ext cx="8527626" cy="1036320"/>
          </a:xfrm>
        </p:spPr>
        <p:txBody>
          <a:bodyPr>
            <a:noAutofit/>
          </a:bodyPr>
          <a:lstStyle/>
          <a:p>
            <a:pPr algn="ctr"/>
            <a:r>
              <a:rPr lang="uk-UA" sz="2400" b="1" u="sng" dirty="0" smtClean="0"/>
              <a:t>Розгляд судом справ про надання неповнолітній особі повної цивільної дієздатності(емансипація) (ст. 301-304 ЦПК України) </a:t>
            </a:r>
            <a:r>
              <a:rPr lang="ru-RU" sz="2000" u="sng" dirty="0" smtClean="0"/>
              <a:t/>
            </a:r>
            <a:br>
              <a:rPr lang="ru-RU" sz="2000" u="sng" dirty="0" smtClean="0"/>
            </a:br>
            <a:endParaRPr lang="ru-RU" sz="2000" u="sng" dirty="0"/>
          </a:p>
        </p:txBody>
      </p:sp>
      <p:sp>
        <p:nvSpPr>
          <p:cNvPr id="3" name="Содержимое 2"/>
          <p:cNvSpPr>
            <a:spLocks noGrp="1"/>
          </p:cNvSpPr>
          <p:nvPr>
            <p:ph idx="1"/>
          </p:nvPr>
        </p:nvSpPr>
        <p:spPr>
          <a:xfrm>
            <a:off x="238422" y="1941133"/>
            <a:ext cx="9137226" cy="4337747"/>
          </a:xfrm>
        </p:spPr>
        <p:txBody>
          <a:bodyPr>
            <a:normAutofit/>
          </a:bodyPr>
          <a:lstStyle/>
          <a:p>
            <a:pPr algn="just"/>
            <a:r>
              <a:rPr lang="uk-UA" dirty="0" smtClean="0"/>
              <a:t>«</a:t>
            </a:r>
            <a:r>
              <a:rPr lang="uk-UA" i="1" dirty="0" smtClean="0"/>
              <a:t>Емансипація</a:t>
            </a:r>
            <a:r>
              <a:rPr lang="uk-UA" dirty="0" smtClean="0"/>
              <a:t>» походить від латинського </a:t>
            </a:r>
            <a:r>
              <a:rPr lang="uk-UA" dirty="0" err="1" smtClean="0"/>
              <a:t>emancipatio</a:t>
            </a:r>
            <a:r>
              <a:rPr lang="uk-UA" dirty="0" smtClean="0"/>
              <a:t> – оголошення неповнолітнього повністю дієздатним, а дослівно перекладається як «звільняю від опіки». Це своєрідний термін, який означає звільнення від якої-небудь залежності, скасування якихось обмежень, зрівняння у правах; </a:t>
            </a:r>
          </a:p>
          <a:p>
            <a:pPr algn="just"/>
            <a:r>
              <a:rPr lang="uk-UA" dirty="0" smtClean="0"/>
              <a:t>повна цивільна дієздатність може бути надана фізичній особі, яка досягла шістнадцяти років і працює за трудовим договором; </a:t>
            </a:r>
          </a:p>
          <a:p>
            <a:pPr algn="just"/>
            <a:r>
              <a:rPr lang="uk-UA" dirty="0" smtClean="0"/>
              <a:t>повна цивільна дієздатність може бути надана фізичній особі неповнолітній особі, яка записана матір'ю або батьком дитини; </a:t>
            </a:r>
          </a:p>
          <a:p>
            <a:pPr algn="just"/>
            <a:r>
              <a:rPr lang="uk-UA" dirty="0" smtClean="0"/>
              <a:t>повна цивільна дієздатність може бути надана фізичній особі фізичній особі, яка досягла шістнадцяти років і яка бажає займатися підприємницькою діяльністю.</a:t>
            </a:r>
            <a:endParaRPr lang="ru-RU" dirty="0" smtClean="0"/>
          </a:p>
          <a:p>
            <a:pPr algn="just"/>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621792" y="268224"/>
            <a:ext cx="8253984" cy="646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t>Розгляд заяви судом про емансипацію </a:t>
            </a:r>
          </a:p>
          <a:p>
            <a:pPr algn="ctr"/>
            <a:endParaRPr lang="uk-UA" dirty="0"/>
          </a:p>
        </p:txBody>
      </p:sp>
      <p:sp>
        <p:nvSpPr>
          <p:cNvPr id="5" name="Стрелка вниз 4"/>
          <p:cNvSpPr/>
          <p:nvPr/>
        </p:nvSpPr>
        <p:spPr>
          <a:xfrm>
            <a:off x="670560" y="902208"/>
            <a:ext cx="585216" cy="3364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353568" y="4279392"/>
            <a:ext cx="2462784" cy="241401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sz="1400" dirty="0" smtClean="0"/>
          </a:p>
          <a:p>
            <a:pPr algn="ctr"/>
            <a:r>
              <a:rPr lang="uk-UA" sz="1400" dirty="0" smtClean="0"/>
              <a:t>Підсудність вказаних справ загальна. Підсудність справ про надання неповнолітній особі - громадянину України, який проживає за її межами, визначається за клопотанням заявника ухвалою судді Верховного Суду.</a:t>
            </a:r>
            <a:endParaRPr lang="ru-RU" sz="1400" dirty="0" smtClean="0"/>
          </a:p>
          <a:p>
            <a:pPr algn="ctr"/>
            <a:endParaRPr lang="uk-UA" sz="2000" dirty="0"/>
          </a:p>
        </p:txBody>
      </p:sp>
      <p:sp>
        <p:nvSpPr>
          <p:cNvPr id="7" name="Стрелка вниз 6"/>
          <p:cNvSpPr/>
          <p:nvPr/>
        </p:nvSpPr>
        <p:spPr>
          <a:xfrm rot="16200000">
            <a:off x="2926080" y="5047488"/>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517392" y="4133088"/>
            <a:ext cx="2517648" cy="25420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fontAlgn="base"/>
            <a:r>
              <a:rPr lang="uk-UA" sz="1600" dirty="0" smtClean="0"/>
              <a:t>Розгляд здійснюється суддею одноосібно. </a:t>
            </a:r>
            <a:endParaRPr lang="ru-RU" sz="1600" dirty="0"/>
          </a:p>
        </p:txBody>
      </p:sp>
      <p:sp>
        <p:nvSpPr>
          <p:cNvPr id="10" name="Скругленный прямоугольник 9"/>
          <p:cNvSpPr/>
          <p:nvPr/>
        </p:nvSpPr>
        <p:spPr>
          <a:xfrm>
            <a:off x="6729984" y="4133088"/>
            <a:ext cx="3681984" cy="25359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fontAlgn="base"/>
            <a:r>
              <a:rPr lang="uk-UA" dirty="0" smtClean="0"/>
              <a:t>Суд, розглянувши заяву про надання неповнолітній особі повної цивільної дієздатності по суті, ухвалює рішення, яким задовольняє або відмовляє у задоволенні вимоги заявника.</a:t>
            </a:r>
            <a:endParaRPr lang="ru-RU" dirty="0"/>
          </a:p>
        </p:txBody>
      </p:sp>
      <p:sp>
        <p:nvSpPr>
          <p:cNvPr id="11" name="Стрелка вниз 10"/>
          <p:cNvSpPr/>
          <p:nvPr/>
        </p:nvSpPr>
        <p:spPr>
          <a:xfrm rot="16200000">
            <a:off x="6126480" y="5212080"/>
            <a:ext cx="505968" cy="64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16200000">
            <a:off x="1225296" y="2029968"/>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1877568" y="1170432"/>
            <a:ext cx="4949952" cy="23164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fontAlgn="base"/>
            <a:r>
              <a:rPr lang="uk-UA" sz="2000" dirty="0" smtClean="0"/>
              <a:t>Цивільно-правова емансипація є явище безповоротне. Згідно ст.35 ЦК України  у разі припинення трудового договору, припинення фізичною підприємницької діяльності надана їй повна цивільна дієздатність зберігається.</a:t>
            </a:r>
            <a:endParaRPr lang="ru-RU" sz="2000" dirty="0"/>
          </a:p>
        </p:txBody>
      </p:sp>
      <p:sp>
        <p:nvSpPr>
          <p:cNvPr id="15" name="Стрелка вверх 14"/>
          <p:cNvSpPr/>
          <p:nvPr/>
        </p:nvSpPr>
        <p:spPr>
          <a:xfrm>
            <a:off x="9046464" y="3425952"/>
            <a:ext cx="560832" cy="6949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7949184" y="1158240"/>
            <a:ext cx="2609088" cy="22372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fontAlgn="base"/>
            <a:r>
              <a:rPr lang="uk-UA" dirty="0" smtClean="0"/>
              <a:t>У разі задоволення заявленої вимоги неповнолітній особі надається повна цивільна дієздатність після набрання рішенням суду законної сили.</a:t>
            </a: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2534" y="585216"/>
            <a:ext cx="8747082" cy="1316736"/>
          </a:xfrm>
        </p:spPr>
        <p:txBody>
          <a:bodyPr>
            <a:noAutofit/>
          </a:bodyPr>
          <a:lstStyle/>
          <a:p>
            <a:pPr algn="ctr"/>
            <a:r>
              <a:rPr lang="uk-UA" sz="2400" b="1" u="sng" dirty="0" smtClean="0"/>
              <a:t>Розгляд судом справ про визнання фізичної особи безвісно відсутньою чи оголошення фізичної особи померлою (ст. 305-309 ЦПК України) </a:t>
            </a:r>
            <a:endParaRPr lang="ru-RU" sz="2400" u="sng" dirty="0"/>
          </a:p>
        </p:txBody>
      </p:sp>
      <p:sp>
        <p:nvSpPr>
          <p:cNvPr id="3" name="Содержимое 2"/>
          <p:cNvSpPr>
            <a:spLocks noGrp="1"/>
          </p:cNvSpPr>
          <p:nvPr>
            <p:ph idx="1"/>
          </p:nvPr>
        </p:nvSpPr>
        <p:spPr>
          <a:xfrm>
            <a:off x="153078" y="2072641"/>
            <a:ext cx="9185994" cy="3889247"/>
          </a:xfrm>
        </p:spPr>
        <p:txBody>
          <a:bodyPr>
            <a:normAutofit/>
          </a:bodyPr>
          <a:lstStyle/>
          <a:p>
            <a:pPr algn="just"/>
            <a:r>
              <a:rPr lang="uk-UA" dirty="0" smtClean="0"/>
              <a:t>за приписами ст. 43 ЦК фізична особа може бути визнана судом безвісно відсутню, якщо протягом одного року в місці її постійного проживання немає відомостей про місце її перебування; </a:t>
            </a:r>
          </a:p>
          <a:p>
            <a:pPr algn="just"/>
            <a:r>
              <a:rPr lang="uk-UA" dirty="0" smtClean="0"/>
              <a:t>за приписами ст. 46 ЦК фізична особа може бути оголошена судом померлою, якщо у місці її  постійного проживання немає відомостей про її перебування протягом трьох років, а якщо вона пропала безвісти за обставини, що загрожували їй смертю або дають підставу припускати її загибель від певного нещасного випадку, - протягом шести місяців, а за можливості вважати фізичну особу загиблою від певного нещасного випадку  або інших обставин внаслідок надзвичайних ситуацій техногенного та </a:t>
            </a:r>
            <a:r>
              <a:rPr lang="uk-UA" dirty="0" err="1" smtClean="0"/>
              <a:t>природнього</a:t>
            </a:r>
            <a:r>
              <a:rPr lang="uk-UA" dirty="0" smtClean="0"/>
              <a:t> характеру – протягом одного місяця після завершення роботи спеціальної комісії, утвореної внаслідок надзвичайної ситуації техногенного та </a:t>
            </a:r>
            <a:r>
              <a:rPr lang="uk-UA" dirty="0" err="1" smtClean="0"/>
              <a:t>природнього</a:t>
            </a:r>
            <a:r>
              <a:rPr lang="uk-UA" dirty="0" smtClean="0"/>
              <a:t> характеру.</a:t>
            </a:r>
            <a:endParaRPr lang="ru-RU" dirty="0" smtClean="0"/>
          </a:p>
          <a:p>
            <a:pPr algn="just"/>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58496" y="146304"/>
            <a:ext cx="8900160" cy="780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400" b="1" dirty="0" smtClean="0"/>
          </a:p>
          <a:p>
            <a:pPr algn="ctr"/>
            <a:r>
              <a:rPr lang="uk-UA" sz="2400" b="1" dirty="0" smtClean="0"/>
              <a:t>Розгляд заяви судом щодо визнання фізичної особи безвісно відсутньою чи оголошення померлою </a:t>
            </a:r>
          </a:p>
          <a:p>
            <a:pPr algn="ctr"/>
            <a:endParaRPr lang="uk-UA" dirty="0"/>
          </a:p>
        </p:txBody>
      </p:sp>
      <p:sp>
        <p:nvSpPr>
          <p:cNvPr id="5" name="Стрелка вниз 4"/>
          <p:cNvSpPr/>
          <p:nvPr/>
        </p:nvSpPr>
        <p:spPr>
          <a:xfrm>
            <a:off x="670560" y="902208"/>
            <a:ext cx="585216" cy="3364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195072" y="4279392"/>
            <a:ext cx="2731008" cy="2353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Не </a:t>
            </a:r>
            <a:r>
              <a:rPr lang="uk-UA" sz="1600" dirty="0" smtClean="0"/>
              <a:t>визначає </a:t>
            </a:r>
            <a:r>
              <a:rPr lang="uk-UA" sz="1600" i="1" dirty="0" smtClean="0"/>
              <a:t>коло осіб, які мають право бути </a:t>
            </a:r>
            <a:r>
              <a:rPr lang="uk-UA" sz="1600" i="1" dirty="0" smtClean="0"/>
              <a:t>заявниками. </a:t>
            </a:r>
            <a:r>
              <a:rPr lang="uk-UA" sz="1600" dirty="0" smtClean="0"/>
              <a:t>Це можуть бути: близькі родичі, члени сім'ї, юридичні особи, органи державної влади, органи місцевого </a:t>
            </a:r>
            <a:r>
              <a:rPr lang="uk-UA" sz="1600" dirty="0" smtClean="0"/>
              <a:t>самоврядування та ін.</a:t>
            </a:r>
            <a:endParaRPr lang="uk-UA" sz="1600" dirty="0"/>
          </a:p>
        </p:txBody>
      </p:sp>
      <p:sp>
        <p:nvSpPr>
          <p:cNvPr id="7" name="Стрелка вниз 6"/>
          <p:cNvSpPr/>
          <p:nvPr/>
        </p:nvSpPr>
        <p:spPr>
          <a:xfrm rot="16200000">
            <a:off x="2990088" y="5111496"/>
            <a:ext cx="505968" cy="585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517392" y="4133088"/>
            <a:ext cx="2517648" cy="25420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i="1" dirty="0" smtClean="0"/>
              <a:t>У змісті заяви, крім загальних вимог, повинні бути зазначені відомості ст. 306 ЦПК. </a:t>
            </a:r>
            <a:endParaRPr lang="ru-RU" sz="2000" dirty="0"/>
          </a:p>
        </p:txBody>
      </p:sp>
      <p:sp>
        <p:nvSpPr>
          <p:cNvPr id="10" name="Скругленный прямоугольник 9"/>
          <p:cNvSpPr/>
          <p:nvPr/>
        </p:nvSpPr>
        <p:spPr>
          <a:xfrm>
            <a:off x="6729984" y="4133088"/>
            <a:ext cx="3889248" cy="25359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fontAlgn="base"/>
            <a:r>
              <a:rPr lang="uk-UA" dirty="0" smtClean="0"/>
              <a:t>Зазначена справа розглядається колегіально – за участю судді і двох присяжних у відкритому судовому засіданні</a:t>
            </a:r>
            <a:endParaRPr lang="ru-RU" dirty="0"/>
          </a:p>
        </p:txBody>
      </p:sp>
      <p:sp>
        <p:nvSpPr>
          <p:cNvPr id="11" name="Стрелка вниз 10"/>
          <p:cNvSpPr/>
          <p:nvPr/>
        </p:nvSpPr>
        <p:spPr>
          <a:xfrm rot="16200000">
            <a:off x="6126480" y="5212080"/>
            <a:ext cx="505968" cy="64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16200000">
            <a:off x="1225296" y="2029968"/>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1840992" y="1267968"/>
            <a:ext cx="6937248" cy="26578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fontAlgn="base"/>
            <a:r>
              <a:rPr lang="uk-UA" sz="2000" dirty="0" smtClean="0"/>
              <a:t>Для цієї категорії справ законодавець у ст. 305 ЦПК передбачив правила альтернативної територіальної підсудності. Так, </a:t>
            </a:r>
            <a:r>
              <a:rPr lang="uk-UA" sz="2000" i="1" dirty="0" smtClean="0"/>
              <a:t>заява подається до суду: </a:t>
            </a:r>
            <a:endParaRPr lang="uk-UA" sz="2000" i="1" dirty="0" smtClean="0"/>
          </a:p>
          <a:p>
            <a:pPr marL="457200" indent="-457200" algn="just" fontAlgn="base">
              <a:buAutoNum type="arabicParenR"/>
            </a:pPr>
            <a:r>
              <a:rPr lang="uk-UA" sz="2000" dirty="0" smtClean="0"/>
              <a:t>за </a:t>
            </a:r>
            <a:r>
              <a:rPr lang="uk-UA" sz="2000" dirty="0" smtClean="0"/>
              <a:t>місцем проживання заявника; </a:t>
            </a:r>
            <a:endParaRPr lang="uk-UA" sz="2000" dirty="0" smtClean="0"/>
          </a:p>
          <a:p>
            <a:pPr marL="457200" indent="-457200" algn="just" fontAlgn="base">
              <a:buAutoNum type="arabicParenR"/>
            </a:pPr>
            <a:r>
              <a:rPr lang="uk-UA" sz="2000" dirty="0" smtClean="0"/>
              <a:t>за </a:t>
            </a:r>
            <a:r>
              <a:rPr lang="uk-UA" sz="2000" dirty="0" smtClean="0"/>
              <a:t>останнім відомим місцем проживання (перебування) фізичної особи, місцеперебування якої невідоме; </a:t>
            </a:r>
            <a:endParaRPr lang="uk-UA" sz="2000" dirty="0" smtClean="0"/>
          </a:p>
          <a:p>
            <a:pPr marL="457200" indent="-457200" algn="just" fontAlgn="base">
              <a:buAutoNum type="arabicParenR"/>
            </a:pPr>
            <a:r>
              <a:rPr lang="uk-UA" sz="2000" dirty="0" smtClean="0"/>
              <a:t>за </a:t>
            </a:r>
            <a:r>
              <a:rPr lang="uk-UA" sz="2000" dirty="0" smtClean="0"/>
              <a:t>місцезнаходженням її </a:t>
            </a:r>
            <a:r>
              <a:rPr lang="uk-UA" sz="2000" dirty="0" smtClean="0"/>
              <a:t>майна.</a:t>
            </a:r>
            <a:endParaRPr lang="ru-RU" sz="2000" dirty="0"/>
          </a:p>
        </p:txBody>
      </p:sp>
      <p:sp>
        <p:nvSpPr>
          <p:cNvPr id="15" name="Стрелка вверх 14"/>
          <p:cNvSpPr/>
          <p:nvPr/>
        </p:nvSpPr>
        <p:spPr>
          <a:xfrm>
            <a:off x="9546336" y="3645408"/>
            <a:ext cx="560832" cy="47548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8991600" y="963168"/>
            <a:ext cx="2980944" cy="26517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400" dirty="0" smtClean="0"/>
              <a:t>Рішення суду про визнання фізичної особи безвісно відсутньою чи оголошення фізичної особи померлою є підставою для встановлення опіки над майном цієї особи; у заінтересованих осіб виникає право на спадщину, одержання пенсії у зв'язку з втратою годувальника, розірвання шлюбу, реєстрація шлюбу тощо</a:t>
            </a:r>
            <a:endParaRPr lang="uk-UA"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4454" y="487680"/>
            <a:ext cx="8710506" cy="780288"/>
          </a:xfrm>
        </p:spPr>
        <p:txBody>
          <a:bodyPr>
            <a:normAutofit fontScale="90000"/>
          </a:bodyPr>
          <a:lstStyle/>
          <a:p>
            <a:r>
              <a:rPr lang="uk-UA" sz="2700" b="1" dirty="0" smtClean="0"/>
              <a:t>Для даної категорії справ закон передбачає проведення підготовки справи до розгляду в порядку якої суд: </a:t>
            </a:r>
            <a:r>
              <a:rPr lang="ru-RU" dirty="0" smtClean="0"/>
              <a:t/>
            </a:r>
            <a:br>
              <a:rPr lang="ru-RU" dirty="0" smtClean="0"/>
            </a:br>
            <a:endParaRPr lang="ru-RU" dirty="0"/>
          </a:p>
        </p:txBody>
      </p:sp>
      <p:sp>
        <p:nvSpPr>
          <p:cNvPr id="3" name="Содержимое 2"/>
          <p:cNvSpPr>
            <a:spLocks noGrp="1"/>
          </p:cNvSpPr>
          <p:nvPr>
            <p:ph idx="1"/>
          </p:nvPr>
        </p:nvSpPr>
        <p:spPr>
          <a:xfrm>
            <a:off x="524256" y="1597153"/>
            <a:ext cx="8737554" cy="4895314"/>
          </a:xfrm>
        </p:spPr>
        <p:txBody>
          <a:bodyPr/>
          <a:lstStyle/>
          <a:p>
            <a:r>
              <a:rPr lang="uk-UA" dirty="0" smtClean="0"/>
              <a:t>встановлює осіб (родичів, співробітників тощо), які можуть дати свідчення про фізичну особу, місцеперебування якої невідоме, та залучає їх до участі справи як свідків; </a:t>
            </a:r>
            <a:endParaRPr lang="ru-RU" dirty="0" smtClean="0"/>
          </a:p>
          <a:p>
            <a:r>
              <a:rPr lang="uk-UA" dirty="0" smtClean="0"/>
              <a:t>запитує </a:t>
            </a:r>
            <a:r>
              <a:rPr lang="uk-UA" dirty="0" smtClean="0"/>
              <a:t>відповідні організації за останнім місцем проживання відсутнього (житлово-експлуатаційні організації, органи реєстрації місця проживання осіб або органи місцевого самоврядування) і за останнім місцем роботи про наявність відомостей щодо фізичної особи, місцеперебування якої невідоме (ч. 1 ст. 307 ЦПК України</a:t>
            </a:r>
            <a:r>
              <a:rPr lang="uk-UA" dirty="0" smtClean="0"/>
              <a:t>); </a:t>
            </a:r>
            <a:endParaRPr lang="ru-RU" dirty="0" smtClean="0"/>
          </a:p>
          <a:p>
            <a:r>
              <a:rPr lang="uk-UA" dirty="0" smtClean="0"/>
              <a:t>з'ясовує </a:t>
            </a:r>
            <a:r>
              <a:rPr lang="uk-UA" dirty="0" smtClean="0"/>
              <a:t>коло заінтересованих осіб. У юридичній літературі існує думка, що суддя в порядку підготовки справи до судового розгляду, крім вищезазначених питань, повинен постановляти ухвалу щодо проведення розшуку безвісно відсутньої особи і повідомлення в засобах масової інформації щодо відкриття провадження у справі про визнання фізичної особи безвісно відсутньою або оголошення її померлою.</a:t>
            </a: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9798" y="280416"/>
            <a:ext cx="8869002" cy="926592"/>
          </a:xfrm>
        </p:spPr>
        <p:txBody>
          <a:bodyPr>
            <a:noAutofit/>
          </a:bodyPr>
          <a:lstStyle/>
          <a:p>
            <a:pPr algn="ctr"/>
            <a:r>
              <a:rPr lang="uk-UA" sz="2800" b="1" i="1" dirty="0" smtClean="0"/>
              <a:t>Предмет доказування у справах даних категорій становлять такі факти: </a:t>
            </a:r>
            <a:endParaRPr lang="ru-RU" sz="2800" b="1" dirty="0"/>
          </a:p>
        </p:txBody>
      </p:sp>
      <p:sp>
        <p:nvSpPr>
          <p:cNvPr id="3" name="Содержимое 2"/>
          <p:cNvSpPr>
            <a:spLocks noGrp="1"/>
          </p:cNvSpPr>
          <p:nvPr>
            <p:ph idx="1"/>
          </p:nvPr>
        </p:nvSpPr>
        <p:spPr>
          <a:xfrm>
            <a:off x="677334" y="1243584"/>
            <a:ext cx="8564202" cy="5169407"/>
          </a:xfrm>
        </p:spPr>
        <p:txBody>
          <a:bodyPr>
            <a:normAutofit lnSpcReduction="10000"/>
          </a:bodyPr>
          <a:lstStyle/>
          <a:p>
            <a:pPr algn="just"/>
            <a:r>
              <a:rPr lang="uk-UA" dirty="0" smtClean="0"/>
              <a:t>1) безвісна відсутність громадянина; </a:t>
            </a:r>
            <a:endParaRPr lang="ru-RU" dirty="0" smtClean="0"/>
          </a:p>
          <a:p>
            <a:pPr algn="just"/>
            <a:r>
              <a:rPr lang="uk-UA" dirty="0" smtClean="0"/>
              <a:t>2) наявність правової заінтересованості особи, яка подає заяву про визнання громадянина безвісно відсутнім, і наявність матеріально-правових відносин між заявником і громадянином, відносно якого ставиться питання про визнання його безвісно відсутнім; розірвання шлюбу (ст. 107 СК), усиновлення дитини (ст. 219 СК) та ін.; </a:t>
            </a:r>
            <a:endParaRPr lang="ru-RU" dirty="0" smtClean="0"/>
          </a:p>
          <a:p>
            <a:pPr algn="just"/>
            <a:r>
              <a:rPr lang="uk-UA" dirty="0" smtClean="0"/>
              <a:t>3) вживання заявником заходів для розшуку особи; </a:t>
            </a:r>
            <a:endParaRPr lang="ru-RU" dirty="0" smtClean="0"/>
          </a:p>
          <a:p>
            <a:pPr algn="just"/>
            <a:r>
              <a:rPr lang="uk-UA" dirty="0" smtClean="0"/>
              <a:t>4) неможливість встановлення місця знаходження даної особи; </a:t>
            </a:r>
            <a:endParaRPr lang="ru-RU" dirty="0" smtClean="0"/>
          </a:p>
          <a:p>
            <a:pPr algn="just"/>
            <a:r>
              <a:rPr lang="uk-UA" dirty="0" smtClean="0"/>
              <a:t>5) наявність обставин, що загрожували смертю фізичної особи, яка пропала безвісти; </a:t>
            </a:r>
            <a:endParaRPr lang="ru-RU" dirty="0" smtClean="0"/>
          </a:p>
          <a:p>
            <a:pPr algn="just"/>
            <a:r>
              <a:rPr lang="uk-UA" dirty="0" smtClean="0"/>
              <a:t>6) наявність обставин, що дають підставу припустити її загибель від певного нещасного випадку; </a:t>
            </a:r>
            <a:endParaRPr lang="ru-RU" dirty="0" smtClean="0"/>
          </a:p>
          <a:p>
            <a:pPr algn="just"/>
            <a:r>
              <a:rPr lang="uk-UA" dirty="0" smtClean="0"/>
              <a:t>7) існування обставин, що дають підставу вважати, що особа може умисно ховатися: знаходиться в розшуку, не бажає виплачувати аліменти або виконувати інші рішення суду тощо; </a:t>
            </a:r>
            <a:endParaRPr lang="ru-RU" dirty="0" smtClean="0"/>
          </a:p>
          <a:p>
            <a:pPr algn="just"/>
            <a:r>
              <a:rPr lang="uk-UA" dirty="0" smtClean="0"/>
              <a:t>8) відсутність спору про право.</a:t>
            </a:r>
            <a:endParaRPr lang="ru-RU" dirty="0" smtClean="0"/>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1990" y="353568"/>
            <a:ext cx="8734890" cy="1584960"/>
          </a:xfrm>
        </p:spPr>
        <p:txBody>
          <a:bodyPr>
            <a:noAutofit/>
          </a:bodyPr>
          <a:lstStyle/>
          <a:p>
            <a:pPr algn="just"/>
            <a:r>
              <a:rPr lang="uk-UA" sz="2400" b="1" dirty="0" smtClean="0"/>
              <a:t>Суд за місцеперебуванням особи або суд, який ухвалив рішення, за заявою особи, яку було визнано безвісно відсутньою або оголошено померлою, або іншої заінтересованої особи, скасовує своє </a:t>
            </a:r>
            <a:r>
              <a:rPr lang="uk-UA" sz="2400" b="1" dirty="0" smtClean="0"/>
              <a:t>рішення:</a:t>
            </a:r>
            <a:endParaRPr lang="ru-RU" sz="2400" b="1" dirty="0"/>
          </a:p>
        </p:txBody>
      </p:sp>
      <p:sp>
        <p:nvSpPr>
          <p:cNvPr id="3" name="Содержимое 2"/>
          <p:cNvSpPr>
            <a:spLocks noGrp="1"/>
          </p:cNvSpPr>
          <p:nvPr>
            <p:ph idx="1"/>
          </p:nvPr>
        </p:nvSpPr>
        <p:spPr/>
        <p:txBody>
          <a:bodyPr/>
          <a:lstStyle/>
          <a:p>
            <a:pPr algn="just"/>
            <a:r>
              <a:rPr lang="uk-UA" dirty="0" smtClean="0"/>
              <a:t>у разі одержання заяви про появу фізичної особи, правовий статус якої було змінено, або відомостей про місцеперебування </a:t>
            </a:r>
            <a:r>
              <a:rPr lang="uk-UA" dirty="0" smtClean="0"/>
              <a:t>особи;</a:t>
            </a:r>
          </a:p>
          <a:p>
            <a:pPr algn="just"/>
            <a:r>
              <a:rPr lang="uk-UA" dirty="0" smtClean="0"/>
              <a:t>суд призначає справу до слухання за участю осіб, визначених ч. 1 ст. 309 </a:t>
            </a:r>
            <a:r>
              <a:rPr lang="uk-UA" dirty="0" smtClean="0"/>
              <a:t>ЦПК;</a:t>
            </a:r>
          </a:p>
          <a:p>
            <a:pPr algn="just"/>
            <a:r>
              <a:rPr lang="uk-UA" dirty="0" smtClean="0"/>
              <a:t>рішення </a:t>
            </a:r>
            <a:r>
              <a:rPr lang="uk-UA" dirty="0" smtClean="0"/>
              <a:t>суду про скасування визнання фізичної особи безвісно відсутньою є підставою для припинення опіки над її </a:t>
            </a:r>
            <a:r>
              <a:rPr lang="uk-UA" dirty="0" smtClean="0"/>
              <a:t>майном;</a:t>
            </a:r>
          </a:p>
          <a:p>
            <a:pPr algn="just"/>
            <a:r>
              <a:rPr lang="uk-UA" dirty="0" smtClean="0"/>
              <a:t>рішення </a:t>
            </a:r>
            <a:r>
              <a:rPr lang="uk-UA" dirty="0" smtClean="0"/>
              <a:t>про скасування оголошення фізичної особи померлою є підставою для анулювання актового запису про </a:t>
            </a:r>
            <a:r>
              <a:rPr lang="uk-UA" dirty="0" smtClean="0"/>
              <a:t>смерть;</a:t>
            </a:r>
          </a:p>
          <a:p>
            <a:pPr algn="just"/>
            <a:r>
              <a:rPr lang="uk-UA" dirty="0" smtClean="0"/>
              <a:t>копія </a:t>
            </a:r>
            <a:r>
              <a:rPr lang="uk-UA" dirty="0" smtClean="0"/>
              <a:t>рішення судом надсилається відповідному органу державної реєстрації актів цивільного стану для анулювання актового запису про </a:t>
            </a:r>
            <a:r>
              <a:rPr lang="uk-UA" dirty="0" smtClean="0"/>
              <a:t>смерть.</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7190" y="280416"/>
            <a:ext cx="8795850" cy="865632"/>
          </a:xfrm>
        </p:spPr>
        <p:txBody>
          <a:bodyPr>
            <a:noAutofit/>
          </a:bodyPr>
          <a:lstStyle/>
          <a:p>
            <a:pPr algn="ctr"/>
            <a:r>
              <a:rPr lang="uk-UA" sz="2400" b="1" u="sng" dirty="0" smtClean="0"/>
              <a:t>Розгляд судом справ про усиновлення </a:t>
            </a:r>
            <a:r>
              <a:rPr lang="uk-UA" sz="2400" b="1" u="sng" dirty="0" smtClean="0"/>
              <a:t/>
            </a:r>
            <a:br>
              <a:rPr lang="uk-UA" sz="2400" b="1" u="sng" dirty="0" smtClean="0"/>
            </a:br>
            <a:r>
              <a:rPr lang="uk-UA" sz="2400" b="1" u="sng" dirty="0" smtClean="0"/>
              <a:t>(</a:t>
            </a:r>
            <a:r>
              <a:rPr lang="uk-UA" sz="2400" b="1" u="sng" dirty="0" smtClean="0"/>
              <a:t>ст. 310-314 ЦПК України) </a:t>
            </a:r>
            <a:endParaRPr lang="ru-RU" sz="2400" u="sng" dirty="0"/>
          </a:p>
        </p:txBody>
      </p:sp>
      <p:sp>
        <p:nvSpPr>
          <p:cNvPr id="3" name="Содержимое 2"/>
          <p:cNvSpPr>
            <a:spLocks noGrp="1"/>
          </p:cNvSpPr>
          <p:nvPr>
            <p:ph idx="1"/>
          </p:nvPr>
        </p:nvSpPr>
        <p:spPr>
          <a:xfrm>
            <a:off x="153078" y="1414273"/>
            <a:ext cx="9210378" cy="4547616"/>
          </a:xfrm>
        </p:spPr>
        <p:txBody>
          <a:bodyPr>
            <a:normAutofit/>
          </a:bodyPr>
          <a:lstStyle/>
          <a:p>
            <a:pPr algn="just"/>
            <a:r>
              <a:rPr lang="uk-UA" sz="2000" dirty="0" smtClean="0"/>
              <a:t>згідно </a:t>
            </a:r>
            <a:r>
              <a:rPr lang="uk-UA" sz="2000" dirty="0" smtClean="0"/>
              <a:t>ст. 207 СК України, </a:t>
            </a:r>
            <a:r>
              <a:rPr lang="uk-UA" sz="2000" dirty="0" smtClean="0"/>
              <a:t>усиновленням </a:t>
            </a:r>
            <a:r>
              <a:rPr lang="uk-UA" sz="2000" dirty="0" smtClean="0"/>
              <a:t>є прийняття </a:t>
            </a:r>
            <a:r>
              <a:rPr lang="uk-UA" sz="2000" dirty="0" err="1" smtClean="0"/>
              <a:t>усиновлювачем</a:t>
            </a:r>
            <a:r>
              <a:rPr lang="uk-UA" sz="2000" dirty="0" smtClean="0"/>
              <a:t> у свою сім'ю особи на правах дочки чи сина, що здійснене на підставі рішення </a:t>
            </a:r>
            <a:r>
              <a:rPr lang="uk-UA" sz="2000" dirty="0" smtClean="0"/>
              <a:t>суду;</a:t>
            </a:r>
          </a:p>
          <a:p>
            <a:pPr algn="just"/>
            <a:r>
              <a:rPr lang="uk-UA" sz="2000" dirty="0" smtClean="0"/>
              <a:t>п</a:t>
            </a:r>
            <a:r>
              <a:rPr lang="uk-UA" sz="2000" dirty="0" smtClean="0"/>
              <a:t>роцедура </a:t>
            </a:r>
            <a:r>
              <a:rPr lang="uk-UA" sz="2000" dirty="0" smtClean="0"/>
              <a:t>усиновлення проводиться винятково в судовому порядку, що є гарантією захисту особи, яка </a:t>
            </a:r>
            <a:r>
              <a:rPr lang="uk-UA" sz="2000" dirty="0" err="1" smtClean="0"/>
              <a:t>усиновлюється</a:t>
            </a:r>
            <a:r>
              <a:rPr lang="uk-UA" sz="2000" dirty="0" smtClean="0"/>
              <a:t>, а також учасників </a:t>
            </a:r>
            <a:r>
              <a:rPr lang="uk-UA" sz="2000" dirty="0" smtClean="0"/>
              <a:t>справи;</a:t>
            </a:r>
          </a:p>
          <a:p>
            <a:pPr algn="just"/>
            <a:r>
              <a:rPr lang="uk-UA" sz="2000" i="1" dirty="0" smtClean="0"/>
              <a:t>заява про усиновлення дитини або повнолітньої особи</a:t>
            </a:r>
            <a:r>
              <a:rPr lang="uk-UA" sz="2000" i="1" dirty="0" smtClean="0"/>
              <a:t>, </a:t>
            </a:r>
            <a:r>
              <a:rPr lang="uk-UA" sz="2000" dirty="0" smtClean="0"/>
              <a:t>яка </a:t>
            </a:r>
            <a:r>
              <a:rPr lang="uk-UA" sz="2000" dirty="0" smtClean="0"/>
              <a:t>не має матері, батька або була позбавлена їхнього піклування, подається до суду за місцем їх </a:t>
            </a:r>
            <a:r>
              <a:rPr lang="uk-UA" sz="2000" dirty="0" smtClean="0"/>
              <a:t>проживання;</a:t>
            </a:r>
          </a:p>
          <a:p>
            <a:pPr algn="just"/>
            <a:r>
              <a:rPr lang="uk-UA" sz="2000" dirty="0" smtClean="0"/>
              <a:t>для </a:t>
            </a:r>
            <a:r>
              <a:rPr lang="uk-UA" sz="2000" dirty="0" smtClean="0"/>
              <a:t>даної категорії справ законодавець визначає обов'язкове проведення підготовки справи до розгляду, процесуальний порядок проведення якої закріплено у ст. 312 ЦПК </a:t>
            </a:r>
            <a:r>
              <a:rPr lang="uk-UA" sz="2000" dirty="0" smtClean="0"/>
              <a:t>України.</a:t>
            </a:r>
            <a:endParaRPr lang="ru-R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889760" y="621792"/>
            <a:ext cx="6205728" cy="1304544"/>
          </a:xfrm>
          <a:prstGeom prst="roundRect">
            <a:avLst/>
          </a:prstGeom>
          <a:solidFill>
            <a:schemeClr val="bg2">
              <a:lumMod val="90000"/>
            </a:schemeClr>
          </a:solidFill>
        </p:spPr>
        <p:style>
          <a:lnRef idx="2">
            <a:schemeClr val="accent1"/>
          </a:lnRef>
          <a:fillRef idx="1">
            <a:schemeClr val="lt1"/>
          </a:fillRef>
          <a:effectRef idx="0">
            <a:schemeClr val="accent1"/>
          </a:effectRef>
          <a:fontRef idx="minor">
            <a:schemeClr val="dk1"/>
          </a:fontRef>
        </p:style>
        <p:txBody>
          <a:bodyPr rtlCol="0" anchor="ctr"/>
          <a:lstStyle/>
          <a:p>
            <a:pPr algn="ctr"/>
            <a:r>
              <a:rPr lang="uk-UA" sz="2400" b="1" i="1" dirty="0" smtClean="0"/>
              <a:t>Заявником</a:t>
            </a:r>
          </a:p>
          <a:p>
            <a:pPr algn="ctr"/>
            <a:r>
              <a:rPr lang="uk-UA" sz="2400" i="1" dirty="0" smtClean="0"/>
              <a:t> </a:t>
            </a:r>
            <a:r>
              <a:rPr lang="uk-UA" sz="2400" dirty="0" smtClean="0"/>
              <a:t>у даній справі, відповідно до ст. 223 СК, є особа, яка бажає усиновити </a:t>
            </a:r>
            <a:r>
              <a:rPr lang="uk-UA" sz="2400" dirty="0" smtClean="0"/>
              <a:t>дитину</a:t>
            </a:r>
            <a:endParaRPr lang="ru-RU" sz="2400" dirty="0"/>
          </a:p>
        </p:txBody>
      </p:sp>
      <p:sp>
        <p:nvSpPr>
          <p:cNvPr id="5" name="Стрелка вниз 4"/>
          <p:cNvSpPr/>
          <p:nvPr/>
        </p:nvSpPr>
        <p:spPr>
          <a:xfrm>
            <a:off x="4608576" y="1926336"/>
            <a:ext cx="792480" cy="719328"/>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6" name="Прямоугольник 5"/>
          <p:cNvSpPr/>
          <p:nvPr/>
        </p:nvSpPr>
        <p:spPr>
          <a:xfrm>
            <a:off x="1975104" y="2682240"/>
            <a:ext cx="6169152" cy="65836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400" dirty="0" smtClean="0"/>
              <a:t>Вона і подає до суду відповідну заяву</a:t>
            </a:r>
            <a:endParaRPr lang="ru-RU" sz="2400" dirty="0"/>
          </a:p>
        </p:txBody>
      </p:sp>
      <p:sp>
        <p:nvSpPr>
          <p:cNvPr id="7" name="Стрелка вниз 6"/>
          <p:cNvSpPr/>
          <p:nvPr/>
        </p:nvSpPr>
        <p:spPr>
          <a:xfrm>
            <a:off x="4651248" y="3334512"/>
            <a:ext cx="792480" cy="719328"/>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8" name="Прямоугольник 7"/>
          <p:cNvSpPr/>
          <p:nvPr/>
        </p:nvSpPr>
        <p:spPr>
          <a:xfrm>
            <a:off x="609600" y="4066032"/>
            <a:ext cx="9339072" cy="232257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400" dirty="0" smtClean="0"/>
              <a:t>при прийнятті заяв про усиновлення суди повинні перевіряти, чи </a:t>
            </a:r>
            <a:r>
              <a:rPr lang="uk-UA" sz="2400" dirty="0" smtClean="0"/>
              <a:t>наведені </a:t>
            </a:r>
            <a:r>
              <a:rPr lang="uk-UA" sz="2400" dirty="0" smtClean="0"/>
              <a:t>в заяві відомості про усиновителів, про дитину, яку бажають усиновити, про її батьків, братів і сестер; чи викладено мотиви, з яких особа хоче усиновити дитину; чи сформульовано прохання про внесення відповідних змін до актового запису про народження останньої</a:t>
            </a:r>
            <a:endParaRPr lang="ru-RU"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65632" y="573024"/>
            <a:ext cx="8046720" cy="270662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2000" b="1" dirty="0" smtClean="0"/>
              <a:t>Окреме провадження </a:t>
            </a:r>
            <a:r>
              <a:rPr lang="uk-UA" sz="2000" dirty="0" smtClean="0"/>
              <a:t>- вид непозовного цивільного судочинства, в порядку якого розглядаються цивільні справи про підтвердження наявності або відсутності юридичних фактів, що мають значення для охорони прав, свобод та інтересів особи або створення умов здійснення нею особистих немайнових чи майнових прав або підтвердження наявності чи відсутності </a:t>
            </a:r>
            <a:r>
              <a:rPr lang="uk-UA" sz="2000" dirty="0" err="1" smtClean="0"/>
              <a:t>неоспорюваних</a:t>
            </a:r>
            <a:r>
              <a:rPr lang="uk-UA" sz="2000" dirty="0" smtClean="0"/>
              <a:t> прав.</a:t>
            </a:r>
            <a:endParaRPr lang="uk-UA" sz="2000" dirty="0"/>
          </a:p>
        </p:txBody>
      </p:sp>
      <p:sp>
        <p:nvSpPr>
          <p:cNvPr id="5" name="Выноска со стрелкой вверх 4"/>
          <p:cNvSpPr/>
          <p:nvPr/>
        </p:nvSpPr>
        <p:spPr>
          <a:xfrm>
            <a:off x="877824" y="3304032"/>
            <a:ext cx="8071104" cy="2414016"/>
          </a:xfrm>
          <a:prstGeom prst="upArrowCallout">
            <a:avLst>
              <a:gd name="adj1" fmla="val 12619"/>
              <a:gd name="adj2" fmla="val 15952"/>
              <a:gd name="adj3" fmla="val 17857"/>
              <a:gd name="adj4" fmla="val 764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dirty="0" smtClean="0"/>
              <a:t>Метою цього провадження є підтвердження наявності або відсутності юридичних фактів, що мають значення для охорони прав, свобод та інтересів особи або створення умов здійснення нею особистих немайнових чи майнових прав або підтвердження наявності чи відсутності </a:t>
            </a:r>
            <a:r>
              <a:rPr lang="uk-UA" sz="2000" dirty="0" err="1" smtClean="0"/>
              <a:t>неоспорюваних</a:t>
            </a:r>
            <a:r>
              <a:rPr lang="uk-UA" sz="2000" dirty="0" smtClean="0"/>
              <a:t> прав.</a:t>
            </a:r>
            <a:endParaRPr lang="ru-RU"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58496" y="146304"/>
            <a:ext cx="8900160" cy="780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400" b="1" dirty="0" smtClean="0"/>
          </a:p>
          <a:p>
            <a:pPr algn="ctr"/>
            <a:r>
              <a:rPr lang="uk-UA" sz="2400" b="1" dirty="0" smtClean="0"/>
              <a:t>Розгляд заяви судом </a:t>
            </a:r>
            <a:r>
              <a:rPr lang="uk-UA" sz="2400" b="1" dirty="0" smtClean="0"/>
              <a:t>про усиновлення </a:t>
            </a:r>
            <a:endParaRPr lang="uk-UA" sz="2400" b="1" dirty="0" smtClean="0"/>
          </a:p>
          <a:p>
            <a:pPr algn="ctr"/>
            <a:endParaRPr lang="uk-UA" dirty="0"/>
          </a:p>
        </p:txBody>
      </p:sp>
      <p:sp>
        <p:nvSpPr>
          <p:cNvPr id="5" name="Стрелка вниз 4"/>
          <p:cNvSpPr/>
          <p:nvPr/>
        </p:nvSpPr>
        <p:spPr>
          <a:xfrm>
            <a:off x="670560" y="902208"/>
            <a:ext cx="585216" cy="3364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548640" y="4279392"/>
            <a:ext cx="2377440" cy="18897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t>Розглядаються </a:t>
            </a:r>
            <a:r>
              <a:rPr lang="uk-UA" sz="2000" dirty="0" smtClean="0"/>
              <a:t>колегіально – за участі одного судді та двох присяжних</a:t>
            </a:r>
            <a:endParaRPr lang="uk-UA" sz="2000" dirty="0"/>
          </a:p>
        </p:txBody>
      </p:sp>
      <p:sp>
        <p:nvSpPr>
          <p:cNvPr id="7" name="Стрелка вниз 6"/>
          <p:cNvSpPr/>
          <p:nvPr/>
        </p:nvSpPr>
        <p:spPr>
          <a:xfrm rot="16200000">
            <a:off x="2990088" y="5111496"/>
            <a:ext cx="505968" cy="585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517392" y="4133088"/>
            <a:ext cx="2517648" cy="23164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За клопотанням учасників справи проводиться закритий судовий розгляд з метою забезпечення таємниці усиновлення</a:t>
            </a:r>
            <a:r>
              <a:rPr lang="uk-UA" i="1" dirty="0" smtClean="0"/>
              <a:t>. </a:t>
            </a:r>
            <a:endParaRPr lang="ru-RU" dirty="0"/>
          </a:p>
        </p:txBody>
      </p:sp>
      <p:sp>
        <p:nvSpPr>
          <p:cNvPr id="10" name="Скругленный прямоугольник 9"/>
          <p:cNvSpPr/>
          <p:nvPr/>
        </p:nvSpPr>
        <p:spPr>
          <a:xfrm>
            <a:off x="6729984" y="4133088"/>
            <a:ext cx="5145024" cy="2279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fontAlgn="base"/>
            <a:endParaRPr lang="uk-UA" sz="1400" dirty="0" smtClean="0"/>
          </a:p>
          <a:p>
            <a:pPr algn="ctr" fontAlgn="base"/>
            <a:r>
              <a:rPr lang="uk-UA" sz="1400" dirty="0" smtClean="0"/>
              <a:t>За </a:t>
            </a:r>
            <a:r>
              <a:rPr lang="uk-UA" sz="1400" dirty="0" smtClean="0"/>
              <a:t>результатами розгляду заяви про усиновлення суд ухвалює рішення, яким задовольняє заяву заявників або відмовляє у її </a:t>
            </a:r>
            <a:r>
              <a:rPr lang="uk-UA" sz="1400" dirty="0" smtClean="0"/>
              <a:t>задоволенні. </a:t>
            </a:r>
            <a:r>
              <a:rPr lang="uk-UA" sz="1400" dirty="0" smtClean="0"/>
              <a:t>У рішенні про задоволення заяви суд зазначає у резолютивній частині про усиновлення дитини або повнолітньої особи заявником (заявниками). </a:t>
            </a:r>
            <a:r>
              <a:rPr lang="uk-UA" sz="1400" dirty="0" smtClean="0"/>
              <a:t>Вирішується питання </a:t>
            </a:r>
            <a:r>
              <a:rPr lang="uk-UA" sz="1400" dirty="0" smtClean="0"/>
              <a:t>про зміну імені, прізвища та по батькові, дати і місця народження усиновленої дитини, про зміну імені, прізвища, по батькові усиновленої повнолітньої особи, про запис </a:t>
            </a:r>
            <a:r>
              <a:rPr lang="uk-UA" sz="1400" dirty="0" err="1" smtClean="0"/>
              <a:t>усиновлювачів</a:t>
            </a:r>
            <a:r>
              <a:rPr lang="uk-UA" sz="1400" dirty="0" smtClean="0"/>
              <a:t> батьками. </a:t>
            </a:r>
            <a:endParaRPr lang="ru-RU" sz="1400" dirty="0" smtClean="0"/>
          </a:p>
          <a:p>
            <a:pPr algn="ctr" fontAlgn="base"/>
            <a:endParaRPr lang="ru-RU" dirty="0"/>
          </a:p>
        </p:txBody>
      </p:sp>
      <p:sp>
        <p:nvSpPr>
          <p:cNvPr id="11" name="Стрелка вниз 10"/>
          <p:cNvSpPr/>
          <p:nvPr/>
        </p:nvSpPr>
        <p:spPr>
          <a:xfrm rot="16200000">
            <a:off x="6102096" y="5017008"/>
            <a:ext cx="505968" cy="64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16200000">
            <a:off x="1225296" y="2029968"/>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1840992" y="1267968"/>
            <a:ext cx="6937248" cy="26578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sz="1600" dirty="0" smtClean="0"/>
              <a:t>Під </a:t>
            </a:r>
            <a:r>
              <a:rPr lang="uk-UA" sz="1600" dirty="0" smtClean="0"/>
              <a:t>час розгляду справи по суті суд перевіряє: «законність підстав для усиновлення, в тому числі наявність згоди </a:t>
            </a:r>
            <a:r>
              <a:rPr lang="uk-UA" sz="1600" dirty="0" err="1" smtClean="0"/>
              <a:t>усиновлюваної</a:t>
            </a:r>
            <a:r>
              <a:rPr lang="uk-UA" sz="1600" dirty="0" smtClean="0"/>
              <a:t> дитини, якщо така згода необхідна, або наявність згоди </a:t>
            </a:r>
            <a:r>
              <a:rPr lang="uk-UA" sz="1600" dirty="0" err="1" smtClean="0"/>
              <a:t>усиновлюваної</a:t>
            </a:r>
            <a:r>
              <a:rPr lang="uk-UA" sz="1600" dirty="0" smtClean="0"/>
              <a:t> повнолітньої особи (ч. 4 ст. 313)». Також суд повинен перевірити: чи може заявник бути </a:t>
            </a:r>
            <a:r>
              <a:rPr lang="uk-UA" sz="1600" dirty="0" err="1" smtClean="0"/>
              <a:t>усиновлювачем</a:t>
            </a:r>
            <a:r>
              <a:rPr lang="uk-UA" sz="1600" dirty="0" smtClean="0"/>
              <a:t>; чи є дитина відповідно до законодавства суб'єктом усиновлення; чи відповідають висновки органу опіки та піклування та дозвіл на усиновлення органу виконавчої влади необхідним вимогам; чи дали батьки згоду на усиновлення (якщо така необхідна). </a:t>
            </a:r>
            <a:endParaRPr lang="ru-RU" sz="1600" dirty="0"/>
          </a:p>
        </p:txBody>
      </p:sp>
      <p:sp>
        <p:nvSpPr>
          <p:cNvPr id="15" name="Стрелка вверх 14"/>
          <p:cNvSpPr/>
          <p:nvPr/>
        </p:nvSpPr>
        <p:spPr>
          <a:xfrm>
            <a:off x="9595104" y="3645408"/>
            <a:ext cx="560832" cy="475488"/>
          </a:xfrm>
          <a:prstGeom prst="upArrow">
            <a:avLst>
              <a:gd name="adj1" fmla="val 50000"/>
              <a:gd name="adj2" fmla="val 371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8991600" y="1487424"/>
            <a:ext cx="2980944" cy="21275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t>Судові витрати, пов’язані з розглядом справи по суті, відносяться на рахунок заявника (заявників). </a:t>
            </a:r>
            <a:endParaRPr lang="ru-RU"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7190" y="280416"/>
            <a:ext cx="9003114" cy="804672"/>
          </a:xfrm>
        </p:spPr>
        <p:txBody>
          <a:bodyPr>
            <a:noAutofit/>
          </a:bodyPr>
          <a:lstStyle/>
          <a:p>
            <a:pPr algn="ctr"/>
            <a:r>
              <a:rPr lang="uk-UA" sz="2400" b="1" u="sng" dirty="0" smtClean="0"/>
              <a:t>Розгляд судом справ про встановлення фактів, що мають юридичне значення (ст. 315-319 ЦПК України)</a:t>
            </a:r>
            <a:endParaRPr lang="ru-RU" sz="2400" u="sng" dirty="0"/>
          </a:p>
        </p:txBody>
      </p:sp>
      <p:sp>
        <p:nvSpPr>
          <p:cNvPr id="3" name="Содержимое 2"/>
          <p:cNvSpPr>
            <a:spLocks noGrp="1"/>
          </p:cNvSpPr>
          <p:nvPr>
            <p:ph idx="1"/>
          </p:nvPr>
        </p:nvSpPr>
        <p:spPr>
          <a:xfrm>
            <a:off x="153078" y="1414273"/>
            <a:ext cx="9210378" cy="4547616"/>
          </a:xfrm>
        </p:spPr>
        <p:txBody>
          <a:bodyPr>
            <a:normAutofit/>
          </a:bodyPr>
          <a:lstStyle/>
          <a:p>
            <a:pPr algn="just"/>
            <a:r>
              <a:rPr lang="uk-UA" sz="2000" dirty="0" smtClean="0"/>
              <a:t>під </a:t>
            </a:r>
            <a:r>
              <a:rPr lang="uk-UA" sz="2000" dirty="0" smtClean="0"/>
              <a:t>юридичними фактами належить розуміти певні обставини (дії, події), з якими закон пов'язує виникнення, зміну або припинення майнових чи особистих немайнових </a:t>
            </a:r>
            <a:r>
              <a:rPr lang="uk-UA" sz="2000" dirty="0" smtClean="0"/>
              <a:t>прав;</a:t>
            </a:r>
          </a:p>
          <a:p>
            <a:pPr algn="just"/>
            <a:r>
              <a:rPr lang="uk-UA" sz="2000" dirty="0" smtClean="0"/>
              <a:t>суд може встановлювати факти, які й за іноземним законодавством тягнуть за собою правові наслідки для заявника, і рішення суду необхідне заявникові для застосування у відносинах з громадянами інших держав (наприклад, для вирішення питання про наявність права на спадщину</a:t>
            </a:r>
            <a:r>
              <a:rPr lang="uk-UA" sz="2000" dirty="0" smtClean="0"/>
              <a:t>;</a:t>
            </a:r>
          </a:p>
          <a:p>
            <a:pPr algn="just"/>
            <a:r>
              <a:rPr lang="uk-UA" sz="2000" i="1" dirty="0" smtClean="0"/>
              <a:t>суб'єктом </a:t>
            </a:r>
            <a:r>
              <a:rPr lang="uk-UA" sz="2000" i="1" dirty="0" smtClean="0"/>
              <a:t>звернення до суду </a:t>
            </a:r>
            <a:r>
              <a:rPr lang="uk-UA" sz="2000" dirty="0" smtClean="0"/>
              <a:t>із заявою може бути будь-яка заінтересована особа, яка подає </a:t>
            </a:r>
            <a:r>
              <a:rPr lang="uk-UA" sz="2000" i="1" dirty="0" smtClean="0"/>
              <a:t>заяву </a:t>
            </a:r>
            <a:r>
              <a:rPr lang="uk-UA" sz="2000" dirty="0" smtClean="0"/>
              <a:t>за місцем свого проживання</a:t>
            </a:r>
            <a:r>
              <a:rPr lang="uk-UA" sz="2000" dirty="0" smtClean="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990922" cy="1320800"/>
          </a:xfrm>
        </p:spPr>
        <p:txBody>
          <a:bodyPr>
            <a:noAutofit/>
          </a:bodyPr>
          <a:lstStyle/>
          <a:p>
            <a:r>
              <a:rPr lang="uk-UA" sz="2400" b="1" i="1" dirty="0" smtClean="0"/>
              <a:t>Суди приймають заяви про встановлення фактів, що мають юридичне значення, та розглядають їх у порядку окремого провадження за наявності таких умов:</a:t>
            </a:r>
            <a:endParaRPr lang="ru-RU" sz="2400" b="1" dirty="0"/>
          </a:p>
        </p:txBody>
      </p:sp>
      <p:sp>
        <p:nvSpPr>
          <p:cNvPr id="3" name="Содержимое 2"/>
          <p:cNvSpPr>
            <a:spLocks noGrp="1"/>
          </p:cNvSpPr>
          <p:nvPr>
            <p:ph idx="1"/>
          </p:nvPr>
        </p:nvSpPr>
        <p:spPr/>
        <p:txBody>
          <a:bodyPr>
            <a:normAutofit/>
          </a:bodyPr>
          <a:lstStyle/>
          <a:p>
            <a:r>
              <a:rPr lang="uk-UA" sz="2000" dirty="0" smtClean="0"/>
              <a:t>а) відповідно до закону, такі факти породжують юридичні наслідки (виникнення, зміна або припинення особистих чи майнових прав фізичних або юридичних осіб); </a:t>
            </a:r>
            <a:endParaRPr lang="uk-UA" sz="2000" dirty="0" smtClean="0"/>
          </a:p>
          <a:p>
            <a:r>
              <a:rPr lang="uk-UA" sz="2000" dirty="0" smtClean="0"/>
              <a:t>б</a:t>
            </a:r>
            <a:r>
              <a:rPr lang="uk-UA" sz="2000" dirty="0" smtClean="0"/>
              <a:t>) встановлення факту не пов'язується із наступним вирішенням спору про право; </a:t>
            </a:r>
            <a:endParaRPr lang="uk-UA" sz="2000" dirty="0" smtClean="0"/>
          </a:p>
          <a:p>
            <a:r>
              <a:rPr lang="uk-UA" sz="2000" dirty="0" smtClean="0"/>
              <a:t>в</a:t>
            </a:r>
            <a:r>
              <a:rPr lang="uk-UA" sz="2000" dirty="0" smtClean="0"/>
              <a:t>) заявник не має іншої можливості одержати або відновити належні документи, що засвідчують факт, який має юридичне значення; </a:t>
            </a:r>
            <a:endParaRPr lang="uk-UA" sz="2000" dirty="0" smtClean="0"/>
          </a:p>
          <a:p>
            <a:r>
              <a:rPr lang="uk-UA" sz="2000" dirty="0" smtClean="0"/>
              <a:t>г</a:t>
            </a:r>
            <a:r>
              <a:rPr lang="uk-UA" sz="2000" dirty="0" smtClean="0"/>
              <a:t>) чинним законодавством не передбачений інший (позасудовий) порядок їх </a:t>
            </a:r>
            <a:r>
              <a:rPr lang="uk-UA" sz="2000" dirty="0" smtClean="0"/>
              <a:t>встановлення.</a:t>
            </a:r>
            <a:endParaRPr lang="ru-RU"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58496" y="146304"/>
            <a:ext cx="8900160" cy="780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400" b="1" dirty="0" smtClean="0"/>
          </a:p>
          <a:p>
            <a:pPr algn="ctr"/>
            <a:r>
              <a:rPr lang="uk-UA" sz="2400" b="1" dirty="0" smtClean="0"/>
              <a:t>Розгляд заяви судом </a:t>
            </a:r>
            <a:r>
              <a:rPr lang="uk-UA" sz="2400" b="1" dirty="0" smtClean="0"/>
              <a:t>про встановлення фактів, </a:t>
            </a:r>
          </a:p>
          <a:p>
            <a:pPr algn="ctr"/>
            <a:r>
              <a:rPr lang="uk-UA" sz="2400" b="1" dirty="0" smtClean="0"/>
              <a:t>що мають юридичне значення   </a:t>
            </a:r>
            <a:endParaRPr lang="uk-UA" sz="2400" b="1" dirty="0" smtClean="0"/>
          </a:p>
          <a:p>
            <a:pPr algn="ctr"/>
            <a:endParaRPr lang="uk-UA" dirty="0"/>
          </a:p>
        </p:txBody>
      </p:sp>
      <p:sp>
        <p:nvSpPr>
          <p:cNvPr id="5" name="Стрелка вниз 4"/>
          <p:cNvSpPr/>
          <p:nvPr/>
        </p:nvSpPr>
        <p:spPr>
          <a:xfrm>
            <a:off x="670560" y="902208"/>
            <a:ext cx="585216" cy="3364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219456" y="4279392"/>
            <a:ext cx="2706624" cy="23042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Під час підготовки справи до судового розгляду суддя повинен визначити коло заінтересованих у справі осіб і викликати їх у судове засідання.</a:t>
            </a:r>
            <a:endParaRPr lang="uk-UA" sz="1600" dirty="0"/>
          </a:p>
        </p:txBody>
      </p:sp>
      <p:sp>
        <p:nvSpPr>
          <p:cNvPr id="7" name="Стрелка вниз 6"/>
          <p:cNvSpPr/>
          <p:nvPr/>
        </p:nvSpPr>
        <p:spPr>
          <a:xfrm rot="16200000">
            <a:off x="2990088" y="5111496"/>
            <a:ext cx="505968" cy="5852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529584" y="4218432"/>
            <a:ext cx="2517648" cy="23164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1600" dirty="0" smtClean="0"/>
              <a:t>Справи такої категорії розглядаються одноособово суддею у відкритому судовому засіданні, за участю заявників та заінтересованих осіб.</a:t>
            </a:r>
            <a:endParaRPr lang="ru-RU" sz="1600" dirty="0"/>
          </a:p>
        </p:txBody>
      </p:sp>
      <p:sp>
        <p:nvSpPr>
          <p:cNvPr id="10" name="Скругленный прямоугольник 9"/>
          <p:cNvSpPr/>
          <p:nvPr/>
        </p:nvSpPr>
        <p:spPr>
          <a:xfrm>
            <a:off x="6729984" y="4133088"/>
            <a:ext cx="5145024" cy="22799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fontAlgn="base"/>
            <a:endParaRPr lang="uk-UA" sz="1400" dirty="0" smtClean="0"/>
          </a:p>
          <a:p>
            <a:pPr algn="ctr" fontAlgn="base"/>
            <a:r>
              <a:rPr lang="uk-UA" sz="1600" dirty="0" smtClean="0"/>
              <a:t>Під час розгляду справи по суті суд з'ясовує, чи мав насправді місце факт, про встановлення якого просить заявник, чи має він юридичне значення для заявника і чи є умови, за яких допускається встановлення факту. </a:t>
            </a:r>
            <a:r>
              <a:rPr lang="uk-UA" sz="1600" dirty="0" smtClean="0"/>
              <a:t>За результатами розгляду справи суд ухвалює рішення, в якому,крім загальних вимог, зазначаються спеціальні вимоги</a:t>
            </a:r>
            <a:r>
              <a:rPr lang="uk-UA" sz="1600" dirty="0" smtClean="0"/>
              <a:t> (ч. 1 ст. 319 ЦПК). </a:t>
            </a:r>
            <a:endParaRPr lang="uk-UA" sz="1600" dirty="0" smtClean="0"/>
          </a:p>
          <a:p>
            <a:pPr algn="ctr" fontAlgn="base"/>
            <a:endParaRPr lang="ru-RU" sz="1600" dirty="0"/>
          </a:p>
        </p:txBody>
      </p:sp>
      <p:sp>
        <p:nvSpPr>
          <p:cNvPr id="11" name="Стрелка вниз 10"/>
          <p:cNvSpPr/>
          <p:nvPr/>
        </p:nvSpPr>
        <p:spPr>
          <a:xfrm rot="16200000">
            <a:off x="6138672" y="5041392"/>
            <a:ext cx="505968" cy="64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16200000">
            <a:off x="1225296" y="2029968"/>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1840992" y="1267968"/>
            <a:ext cx="6937248" cy="26578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uk-UA" dirty="0" smtClean="0"/>
              <a:t>На стадії відкриття провадження у справі суддя повинен </a:t>
            </a:r>
            <a:r>
              <a:rPr lang="uk-UA" dirty="0" smtClean="0"/>
              <a:t>перевірити</a:t>
            </a:r>
          </a:p>
          <a:p>
            <a:pPr algn="just">
              <a:buFontTx/>
              <a:buChar char="-"/>
            </a:pPr>
            <a:r>
              <a:rPr lang="uk-UA" dirty="0" smtClean="0"/>
              <a:t>чи </a:t>
            </a:r>
            <a:r>
              <a:rPr lang="uk-UA" dirty="0" smtClean="0"/>
              <a:t>підлягає судовому встановленню цей факт; </a:t>
            </a:r>
            <a:endParaRPr lang="uk-UA" dirty="0" smtClean="0"/>
          </a:p>
          <a:p>
            <a:pPr algn="just">
              <a:buFontTx/>
              <a:buChar char="-"/>
            </a:pPr>
            <a:r>
              <a:rPr lang="uk-UA" dirty="0" smtClean="0"/>
              <a:t> </a:t>
            </a:r>
            <a:r>
              <a:rPr lang="uk-UA" dirty="0" smtClean="0"/>
              <a:t>чи </a:t>
            </a:r>
            <a:r>
              <a:rPr lang="uk-UA" dirty="0" smtClean="0"/>
              <a:t>має заявник право звернутися до суду з такою заявою; </a:t>
            </a:r>
            <a:endParaRPr lang="uk-UA" dirty="0" smtClean="0"/>
          </a:p>
          <a:p>
            <a:pPr algn="just">
              <a:buFontTx/>
              <a:buChar char="-"/>
            </a:pPr>
            <a:r>
              <a:rPr lang="uk-UA" dirty="0" smtClean="0"/>
              <a:t> </a:t>
            </a:r>
            <a:r>
              <a:rPr lang="uk-UA" dirty="0" smtClean="0"/>
              <a:t>чи </a:t>
            </a:r>
            <a:r>
              <a:rPr lang="uk-UA" dirty="0" smtClean="0"/>
              <a:t>дотримані вимоги, які пред'являються до змісту заяви; </a:t>
            </a:r>
            <a:endParaRPr lang="uk-UA" dirty="0" smtClean="0"/>
          </a:p>
          <a:p>
            <a:pPr algn="just">
              <a:buFontTx/>
              <a:buChar char="-"/>
            </a:pPr>
            <a:r>
              <a:rPr lang="uk-UA" dirty="0" smtClean="0"/>
              <a:t> </a:t>
            </a:r>
            <a:r>
              <a:rPr lang="uk-UA" dirty="0" smtClean="0"/>
              <a:t>з'ясувати</a:t>
            </a:r>
            <a:r>
              <a:rPr lang="uk-UA" dirty="0" smtClean="0"/>
              <a:t>, для якої мети необхідно встановити факт; </a:t>
            </a:r>
            <a:endParaRPr lang="uk-UA" dirty="0" smtClean="0"/>
          </a:p>
          <a:p>
            <a:pPr algn="just">
              <a:buFontTx/>
              <a:buChar char="-"/>
            </a:pPr>
            <a:r>
              <a:rPr lang="uk-UA" dirty="0" smtClean="0"/>
              <a:t> </a:t>
            </a:r>
            <a:r>
              <a:rPr lang="uk-UA" dirty="0" smtClean="0"/>
              <a:t>вимагати </a:t>
            </a:r>
            <a:r>
              <a:rPr lang="uk-UA" dirty="0" smtClean="0"/>
              <a:t>від заявника письмові докази, які підтверджують неможливість одержання чи встановлення документів, що підтверджує цей факт.</a:t>
            </a:r>
            <a:endParaRPr lang="ru-RU" dirty="0"/>
          </a:p>
        </p:txBody>
      </p:sp>
      <p:sp>
        <p:nvSpPr>
          <p:cNvPr id="15" name="Стрелка вверх 14"/>
          <p:cNvSpPr/>
          <p:nvPr/>
        </p:nvSpPr>
        <p:spPr>
          <a:xfrm>
            <a:off x="9595104" y="3645408"/>
            <a:ext cx="560832" cy="475488"/>
          </a:xfrm>
          <a:prstGeom prst="upArrow">
            <a:avLst>
              <a:gd name="adj1" fmla="val 50000"/>
              <a:gd name="adj2" fmla="val 371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8991600" y="1487424"/>
            <a:ext cx="2980944" cy="212750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t>Судові витрати, пов’язані з розглядом справи по суті, відносяться на рахунок заявника (заявників). </a:t>
            </a:r>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33494" y="207264"/>
            <a:ext cx="8503242" cy="548640"/>
          </a:xfrm>
        </p:spPr>
        <p:txBody>
          <a:bodyPr>
            <a:normAutofit/>
          </a:bodyPr>
          <a:lstStyle/>
          <a:p>
            <a:pPr algn="ctr"/>
            <a:r>
              <a:rPr lang="uk-UA" sz="2400" b="1" i="1" smtClean="0"/>
              <a:t>Особливості окремого провадження</a:t>
            </a:r>
            <a:r>
              <a:rPr lang="uk-UA" sz="2400" b="1" i="1" dirty="0" smtClean="0"/>
              <a:t>:</a:t>
            </a:r>
            <a:endParaRPr lang="ru-RU" sz="2400" dirty="0"/>
          </a:p>
        </p:txBody>
      </p:sp>
      <p:sp>
        <p:nvSpPr>
          <p:cNvPr id="3" name="Содержимое 2"/>
          <p:cNvSpPr>
            <a:spLocks noGrp="1"/>
          </p:cNvSpPr>
          <p:nvPr>
            <p:ph idx="1"/>
          </p:nvPr>
        </p:nvSpPr>
        <p:spPr>
          <a:xfrm>
            <a:off x="250614" y="658369"/>
            <a:ext cx="8771466" cy="5766816"/>
          </a:xfrm>
        </p:spPr>
        <p:txBody>
          <a:bodyPr>
            <a:normAutofit fontScale="77500" lnSpcReduction="20000"/>
          </a:bodyPr>
          <a:lstStyle/>
          <a:p>
            <a:pPr algn="just"/>
            <a:r>
              <a:rPr lang="uk-UA" dirty="0" smtClean="0"/>
              <a:t>відсутність матеріально-правового спору, але може бути спір про факт; </a:t>
            </a:r>
            <a:endParaRPr lang="ru-RU" dirty="0" smtClean="0"/>
          </a:p>
          <a:p>
            <a:pPr algn="just"/>
            <a:r>
              <a:rPr lang="uk-UA" dirty="0" smtClean="0"/>
              <a:t>особливий об'єкт судового захисту – охоронюваний законом (законний) інтерес – потреба та прагнення до користування конкретним матеріальним і (або) нематеріальним благом, які можуть як опосередковуватися, так і не опосередковуватися певним суб'єктивним правом; </a:t>
            </a:r>
            <a:endParaRPr lang="ru-RU" dirty="0" smtClean="0"/>
          </a:p>
          <a:p>
            <a:pPr algn="just"/>
            <a:r>
              <a:rPr lang="uk-UA" dirty="0" smtClean="0"/>
              <a:t>наявність спеціальної мети – захист прав шляхом встановлення фактів, що мають юридичне значення, або уточнення правового статусу громадянина, майна; </a:t>
            </a:r>
            <a:endParaRPr lang="ru-RU" dirty="0" smtClean="0"/>
          </a:p>
          <a:p>
            <a:pPr algn="just"/>
            <a:r>
              <a:rPr lang="uk-UA" dirty="0" smtClean="0"/>
              <a:t>справи окремого провадження розглядаються судом з додержанням загальних правил, установлених ЦПК, за винятком положень щодо змагальності та меж судового розгляду; </a:t>
            </a:r>
            <a:endParaRPr lang="ru-RU" dirty="0" smtClean="0"/>
          </a:p>
          <a:p>
            <a:pPr algn="just"/>
            <a:r>
              <a:rPr lang="uk-UA" dirty="0" smtClean="0"/>
              <a:t>дані справи не можуть бути об'єктом розгляду в третейському суді, а також у них відсутній інститут мирової угоди; </a:t>
            </a:r>
            <a:endParaRPr lang="ru-RU" dirty="0" smtClean="0"/>
          </a:p>
          <a:p>
            <a:pPr algn="just"/>
            <a:r>
              <a:rPr lang="uk-UA" dirty="0" smtClean="0"/>
              <a:t>за умови ухвалення рішення про задоволення вимог заявника судові витрати не підлягають відшкодуванню ; </a:t>
            </a:r>
            <a:endParaRPr lang="ru-RU" dirty="0" smtClean="0"/>
          </a:p>
          <a:p>
            <a:pPr algn="just"/>
            <a:r>
              <a:rPr lang="uk-UA" dirty="0" smtClean="0"/>
              <a:t>справи окремого провадження не можуть розглядатися у порядку спрощеного провадження (ст. 274 ЦПК) чи заочного розгляду справи (ст. 280 ЦПК), не передбачено процедури врегулювання спору за участю судді (ст. 203 ЦПК); </a:t>
            </a:r>
            <a:endParaRPr lang="ru-RU" dirty="0" smtClean="0"/>
          </a:p>
          <a:p>
            <a:pPr algn="just"/>
            <a:r>
              <a:rPr lang="uk-UA" dirty="0" smtClean="0"/>
              <a:t>формою звернення до суду для відкриття провадження у справі є заява, яка за формою і змістом повинна відповідати загальним вимогам, які пред'являються до позовної заяви, – ст. 175 ЦПК України</a:t>
            </a:r>
            <a:r>
              <a:rPr lang="uk-UA" u="sng" dirty="0" smtClean="0"/>
              <a:t>;</a:t>
            </a:r>
          </a:p>
          <a:p>
            <a:pPr algn="just"/>
            <a:r>
              <a:rPr lang="uk-UA" dirty="0" smtClean="0"/>
              <a:t> у зв'язку з тим, що у справах окремого провадження відсутній спір про право, немає сторін з протилежними інтересами, то і </a:t>
            </a:r>
            <a:r>
              <a:rPr lang="uk-UA" b="1" i="1" dirty="0" smtClean="0"/>
              <a:t>відсутні інститути та категорії, притаманні позовному провадженню, </a:t>
            </a:r>
            <a:r>
              <a:rPr lang="uk-UA" dirty="0" smtClean="0"/>
              <a:t>зокрема: відмова від позову; визнання позову відповідачем; пред'явлення зустрічного позову відповідачем;зміна предмета позову; збільшення чи зменшення розміру позовних вимог; забезпечення позову; обмін заявами по суті справи; участь третіх осіб; процесуальна співучасть; заміна сторони тощо; </a:t>
            </a:r>
            <a:endParaRPr lang="ru-RU" dirty="0" smtClean="0"/>
          </a:p>
          <a:p>
            <a:pPr algn="just"/>
            <a:r>
              <a:rPr lang="uk-UA" dirty="0" smtClean="0"/>
              <a:t>у випадках, встановлених пунктами 1, 3, 4, 9, 10 частини другої ст. 293 ЦПК, розгляд справ проводиться у складі одного судді і двох присяжних.</a:t>
            </a:r>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890016" y="512064"/>
            <a:ext cx="8022336" cy="124358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t>СТОРОНИ   ОКРЕМОГО  ПРОВАДЖЕННЯ</a:t>
            </a:r>
            <a:endParaRPr lang="ru-RU" sz="2400" b="1" dirty="0"/>
          </a:p>
        </p:txBody>
      </p:sp>
      <p:sp>
        <p:nvSpPr>
          <p:cNvPr id="7" name="Стрелка вниз 6"/>
          <p:cNvSpPr/>
          <p:nvPr/>
        </p:nvSpPr>
        <p:spPr>
          <a:xfrm>
            <a:off x="2791968" y="1780032"/>
            <a:ext cx="597408" cy="1024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6211824" y="1773936"/>
            <a:ext cx="597408" cy="1024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Прямоугольник 8"/>
          <p:cNvSpPr/>
          <p:nvPr/>
        </p:nvSpPr>
        <p:spPr>
          <a:xfrm>
            <a:off x="390144" y="2828544"/>
            <a:ext cx="4437888" cy="2950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just" fontAlgn="base"/>
            <a:r>
              <a:rPr lang="uk-UA" sz="1600" b="1" dirty="0" smtClean="0"/>
              <a:t>Заявником </a:t>
            </a:r>
            <a:r>
              <a:rPr lang="uk-UA" sz="1600" dirty="0" smtClean="0"/>
              <a:t>– є особа, в інтересах якої відкрито провадження у справі, з метою встановлення обставин, необхідних для підтвердження наявності або відсутності юридичних фактів або підтвердження наявності чи відсутності </a:t>
            </a:r>
            <a:r>
              <a:rPr lang="uk-UA" sz="1600" dirty="0" err="1" smtClean="0"/>
              <a:t>неоспорюваних</a:t>
            </a:r>
            <a:r>
              <a:rPr lang="uk-UA" sz="1600" dirty="0" smtClean="0"/>
              <a:t> прав. Інтерес заявника полягає у підтвердженні судом наявності обставин, які є підставою виникнення, зміни чи припинення матеріальних правовідносин.</a:t>
            </a:r>
            <a:endParaRPr lang="ru-RU" sz="1600" dirty="0"/>
          </a:p>
        </p:txBody>
      </p:sp>
      <p:sp>
        <p:nvSpPr>
          <p:cNvPr id="10" name="Прямоугольник 9"/>
          <p:cNvSpPr/>
          <p:nvPr/>
        </p:nvSpPr>
        <p:spPr>
          <a:xfrm>
            <a:off x="5017008" y="2822448"/>
            <a:ext cx="3944112" cy="298094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uk-UA" b="1" dirty="0" smtClean="0"/>
          </a:p>
          <a:p>
            <a:pPr algn="ctr"/>
            <a:endParaRPr lang="uk-UA" b="1" dirty="0" smtClean="0"/>
          </a:p>
          <a:p>
            <a:pPr algn="ctr"/>
            <a:r>
              <a:rPr lang="uk-UA" b="1" dirty="0" smtClean="0"/>
              <a:t>Заінтересовані особи</a:t>
            </a:r>
            <a:r>
              <a:rPr lang="uk-UA" dirty="0" smtClean="0"/>
              <a:t> – це суб’єкти, які можуть мати інтерес у зв’язку зі встановленням конкретного юридичного факту, їх інтерес завжди має процесуальний та опосередкований характер. Матеріально-правового інтересу у справі такі особи не мають.</a:t>
            </a:r>
            <a:endParaRPr lang="ru-RU" dirty="0" smtClean="0"/>
          </a:p>
          <a:p>
            <a:pPr algn="ctr"/>
            <a:endParaRPr lang="uk-UA" sz="2000" dirty="0" smtClean="0"/>
          </a:p>
          <a:p>
            <a:pPr algn="ctr"/>
            <a:endParaRPr lang="uk-UA" sz="2000" dirty="0" smtClean="0"/>
          </a:p>
          <a:p>
            <a:pPr algn="ctr"/>
            <a:endParaRPr lang="uk-UA" sz="2000" dirty="0" smtClean="0"/>
          </a:p>
          <a:p>
            <a:pPr algn="ctr"/>
            <a:endParaRPr lang="ru-RU"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41376"/>
            <a:ext cx="9631680" cy="548640"/>
          </a:xfrm>
        </p:spPr>
        <p:txBody>
          <a:bodyPr>
            <a:noAutofit/>
          </a:bodyPr>
          <a:lstStyle/>
          <a:p>
            <a:pPr algn="ctr"/>
            <a:r>
              <a:rPr lang="uk-UA" sz="2400" b="1" i="1" dirty="0" smtClean="0"/>
              <a:t>В порядку окремого провадження суд розглядає справи про: </a:t>
            </a:r>
            <a:endParaRPr lang="uk-UA" sz="2400" dirty="0">
              <a:solidFill>
                <a:schemeClr val="tx1"/>
              </a:solidFill>
            </a:endParaRPr>
          </a:p>
        </p:txBody>
      </p:sp>
      <p:sp>
        <p:nvSpPr>
          <p:cNvPr id="3" name="Содержимое 2"/>
          <p:cNvSpPr>
            <a:spLocks noGrp="1"/>
          </p:cNvSpPr>
          <p:nvPr>
            <p:ph idx="1"/>
          </p:nvPr>
        </p:nvSpPr>
        <p:spPr>
          <a:xfrm>
            <a:off x="482262" y="926592"/>
            <a:ext cx="8576394" cy="5681472"/>
          </a:xfrm>
        </p:spPr>
        <p:txBody>
          <a:bodyPr>
            <a:normAutofit/>
          </a:bodyPr>
          <a:lstStyle/>
          <a:p>
            <a:r>
              <a:rPr lang="uk-UA" dirty="0" smtClean="0"/>
              <a:t>обмеження цивільної дієздатності фізичної особи, визнання фізичної особи недієздатною та поновлення цивільної дієздатності фізичної особи; </a:t>
            </a:r>
            <a:endParaRPr lang="ru-RU" dirty="0" smtClean="0"/>
          </a:p>
          <a:p>
            <a:r>
              <a:rPr lang="uk-UA" dirty="0" smtClean="0"/>
              <a:t>обмеження фізичної особи у відвідуванні гральних закладів та участі в азартних іграх; </a:t>
            </a:r>
            <a:endParaRPr lang="ru-RU" dirty="0" smtClean="0"/>
          </a:p>
          <a:p>
            <a:r>
              <a:rPr lang="uk-UA" dirty="0" smtClean="0"/>
              <a:t>надання неповнолітній особі повної цивільної дієздатності; </a:t>
            </a:r>
            <a:endParaRPr lang="ru-RU" dirty="0" smtClean="0"/>
          </a:p>
          <a:p>
            <a:r>
              <a:rPr lang="uk-UA" dirty="0" smtClean="0"/>
              <a:t>визнання фізичної особи безвісно відсутньою чи оголошення її померлою; </a:t>
            </a:r>
            <a:endParaRPr lang="ru-RU" dirty="0" smtClean="0"/>
          </a:p>
          <a:p>
            <a:r>
              <a:rPr lang="uk-UA" dirty="0" smtClean="0"/>
              <a:t>усиновлення; </a:t>
            </a:r>
            <a:endParaRPr lang="ru-RU" dirty="0" smtClean="0"/>
          </a:p>
          <a:p>
            <a:r>
              <a:rPr lang="uk-UA" dirty="0" smtClean="0"/>
              <a:t>встановлення фактів, що мають юридичне значення; </a:t>
            </a:r>
            <a:endParaRPr lang="ru-RU" dirty="0" smtClean="0"/>
          </a:p>
          <a:p>
            <a:r>
              <a:rPr lang="uk-UA" dirty="0" smtClean="0"/>
              <a:t>відновлення прав на втрачені цінні папери на пред’явника та векселі; </a:t>
            </a:r>
            <a:endParaRPr lang="ru-RU" dirty="0" smtClean="0"/>
          </a:p>
          <a:p>
            <a:r>
              <a:rPr lang="uk-UA" dirty="0" smtClean="0"/>
              <a:t>передачу безхазяйної нерухомої речі у комунальну власність; </a:t>
            </a:r>
            <a:endParaRPr lang="ru-RU" dirty="0" smtClean="0"/>
          </a:p>
          <a:p>
            <a:r>
              <a:rPr lang="uk-UA" dirty="0" smtClean="0"/>
              <a:t>визнання спадщини </a:t>
            </a:r>
            <a:r>
              <a:rPr lang="uk-UA" dirty="0" err="1" smtClean="0"/>
              <a:t>відумерлою</a:t>
            </a:r>
            <a:r>
              <a:rPr lang="uk-UA" dirty="0" smtClean="0"/>
              <a:t>; </a:t>
            </a:r>
            <a:endParaRPr lang="ru-RU" dirty="0" smtClean="0"/>
          </a:p>
          <a:p>
            <a:r>
              <a:rPr lang="uk-UA" dirty="0" smtClean="0"/>
              <a:t>надання особі психіатричної допомоги в примусовому порядку; </a:t>
            </a:r>
            <a:endParaRPr lang="ru-RU" dirty="0" smtClean="0"/>
          </a:p>
          <a:p>
            <a:r>
              <a:rPr lang="uk-UA" dirty="0" smtClean="0"/>
              <a:t>примусову госпіталізацію до протитуберкульозного закладу; </a:t>
            </a:r>
            <a:endParaRPr lang="ru-RU" dirty="0" smtClean="0"/>
          </a:p>
          <a:p>
            <a:r>
              <a:rPr lang="uk-UA" dirty="0" smtClean="0"/>
              <a:t>розкриття банком інформації, яка містить банківську таємницю, щодо юридичних та фізичних осіб (ч. 2 ст. 293 ЦПК України)</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7680" y="329184"/>
            <a:ext cx="8948928" cy="2011680"/>
          </a:xfrm>
        </p:spPr>
        <p:txBody>
          <a:bodyPr>
            <a:noAutofit/>
          </a:bodyPr>
          <a:lstStyle/>
          <a:p>
            <a:pPr fontAlgn="base"/>
            <a:r>
              <a:rPr lang="uk-UA" sz="2000" dirty="0" smtClean="0"/>
              <a:t>Під час розгляду справ окремого провадження суд зобов’язаний роз’яснити учасникам справи їхні права та обов’язки, сприяти у здійсненні та охороні гарантованих  </a:t>
            </a:r>
            <a:r>
              <a:rPr lang="uk-UA" sz="2000" u="sng" dirty="0" smtClean="0">
                <a:hlinkClick r:id="rId2"/>
              </a:rPr>
              <a:t>Конституцією</a:t>
            </a:r>
            <a:r>
              <a:rPr lang="uk-UA" sz="2000" dirty="0" smtClean="0"/>
              <a:t> і законами України прав, свобод чи інтересів фізичних або юридичних осіб, вживати заходів щодо всебічного, повного і об’єктивного з’ясування обставин справи.</a:t>
            </a:r>
            <a:endParaRPr lang="ru-RU" sz="2000" dirty="0"/>
          </a:p>
        </p:txBody>
      </p:sp>
      <p:sp>
        <p:nvSpPr>
          <p:cNvPr id="3" name="Содержимое 2"/>
          <p:cNvSpPr>
            <a:spLocks noGrp="1"/>
          </p:cNvSpPr>
          <p:nvPr>
            <p:ph idx="1"/>
          </p:nvPr>
        </p:nvSpPr>
        <p:spPr>
          <a:xfrm>
            <a:off x="482262" y="2709229"/>
            <a:ext cx="8596668" cy="3880773"/>
          </a:xfrm>
        </p:spPr>
        <p:txBody>
          <a:bodyPr>
            <a:normAutofit/>
          </a:bodyPr>
          <a:lstStyle/>
          <a:p>
            <a:pPr algn="ctr" fontAlgn="base">
              <a:buNone/>
            </a:pPr>
            <a:r>
              <a:rPr lang="uk-UA" dirty="0" smtClean="0"/>
              <a:t>	Окремому провадженню притаманні такі загальні властивості і особливості:</a:t>
            </a:r>
            <a:endParaRPr lang="ru-RU" dirty="0" smtClean="0"/>
          </a:p>
          <a:p>
            <a:pPr lvl="0" fontAlgn="base"/>
            <a:r>
              <a:rPr lang="uk-UA" dirty="0" smtClean="0"/>
              <a:t>заявлені в порядку окремого провадження вимоги є безспірними (відсутній спір про суб’єктивне право);</a:t>
            </a:r>
            <a:endParaRPr lang="ru-RU" dirty="0" smtClean="0"/>
          </a:p>
          <a:p>
            <a:pPr lvl="0" fontAlgn="base"/>
            <a:r>
              <a:rPr lang="uk-UA" dirty="0" smtClean="0"/>
              <a:t>завданням суду є охорона інтересів заявника шляхом підтвердження наявності або відсутності юридичних фактів або </a:t>
            </a:r>
            <a:r>
              <a:rPr lang="uk-UA" dirty="0" err="1" smtClean="0"/>
              <a:t>неоспорюваних</a:t>
            </a:r>
            <a:r>
              <a:rPr lang="uk-UA" dirty="0" smtClean="0"/>
              <a:t> прав;</a:t>
            </a:r>
            <a:endParaRPr lang="ru-RU" dirty="0" smtClean="0"/>
          </a:p>
          <a:p>
            <a:pPr lvl="0" fontAlgn="base"/>
            <a:r>
              <a:rPr lang="uk-UA" dirty="0" smtClean="0"/>
              <a:t>в окремому провадженні відсутні сторони із протилежними матеріально правовими інтересами, а тому принцип змагальності не застосовується;        </a:t>
            </a:r>
            <a:r>
              <a:rPr lang="uk-UA" b="1" dirty="0" smtClean="0"/>
              <a:t> </a:t>
            </a:r>
            <a:endParaRPr lang="ru-RU" dirty="0" smtClean="0"/>
          </a:p>
          <a:p>
            <a:pPr fontAlgn="base"/>
            <a:r>
              <a:rPr lang="uk-UA" dirty="0" smtClean="0"/>
              <a:t>з метою з’ясування обставин справи суд може за власною ініціативою витребувати необхідні докази.</a:t>
            </a:r>
            <a:endParaRPr lang="ru-RU"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0070" y="256032"/>
            <a:ext cx="8596668" cy="1320800"/>
          </a:xfrm>
        </p:spPr>
        <p:txBody>
          <a:bodyPr>
            <a:noAutofit/>
          </a:bodyPr>
          <a:lstStyle/>
          <a:p>
            <a:pPr algn="ctr"/>
            <a:r>
              <a:rPr lang="uk-UA" sz="2000" b="1" u="sng" dirty="0" smtClean="0"/>
              <a:t>Розгляд судом справ про обмеження цивільної дієздатності фізичної особи, визнання фізичної особи недієздатною та поновлення цивільної дієздатності фізичної особи</a:t>
            </a:r>
            <a:br>
              <a:rPr lang="uk-UA" sz="2000" b="1" u="sng" dirty="0" smtClean="0"/>
            </a:br>
            <a:r>
              <a:rPr lang="uk-UA" sz="2000" b="1" u="sng" dirty="0" smtClean="0"/>
              <a:t> (ст. 295-300 ЦПК України)</a:t>
            </a:r>
            <a:r>
              <a:rPr lang="ru-RU" sz="2000" u="sng" dirty="0" smtClean="0"/>
              <a:t/>
            </a:r>
            <a:br>
              <a:rPr lang="ru-RU" sz="2000" u="sng" dirty="0" smtClean="0"/>
            </a:br>
            <a:endParaRPr lang="ru-RU" sz="2000" u="sng" dirty="0"/>
          </a:p>
        </p:txBody>
      </p:sp>
      <p:sp>
        <p:nvSpPr>
          <p:cNvPr id="3" name="Содержимое 2"/>
          <p:cNvSpPr>
            <a:spLocks noGrp="1"/>
          </p:cNvSpPr>
          <p:nvPr>
            <p:ph idx="1"/>
          </p:nvPr>
        </p:nvSpPr>
        <p:spPr>
          <a:xfrm>
            <a:off x="348150" y="2002093"/>
            <a:ext cx="8771466" cy="4337747"/>
          </a:xfrm>
        </p:spPr>
        <p:txBody>
          <a:bodyPr>
            <a:normAutofit fontScale="92500" lnSpcReduction="10000"/>
          </a:bodyPr>
          <a:lstStyle/>
          <a:p>
            <a:pPr algn="just"/>
            <a:r>
              <a:rPr lang="uk-UA" i="1" dirty="0" smtClean="0"/>
              <a:t>заява про обмеження цивільної дієздатності фізичної особи, у тому числі неповнолітньої особи, чи визнання фізичної особи недієздатною </a:t>
            </a:r>
            <a:r>
              <a:rPr lang="uk-UA" dirty="0" smtClean="0"/>
              <a:t>подається до суду за місцем проживання цієї особи</a:t>
            </a:r>
          </a:p>
          <a:p>
            <a:pPr algn="just"/>
            <a:r>
              <a:rPr lang="uk-UA" dirty="0" smtClean="0"/>
              <a:t>якщо вона перебуває на лікуванні у закладі з надання психіатричної допомоги – за місцезнаходженням цього закладу</a:t>
            </a:r>
          </a:p>
          <a:p>
            <a:pPr algn="just"/>
            <a:r>
              <a:rPr lang="uk-UA" dirty="0" smtClean="0"/>
              <a:t>підсудність справ про обмеження цивільної дієздатності чи визнання недієздатним громадянина України, який проживає за її межами, визначається за клопотанням заявника ухвалою судді Верховного Суду</a:t>
            </a:r>
          </a:p>
          <a:p>
            <a:pPr fontAlgn="base"/>
            <a:r>
              <a:rPr lang="uk-UA" dirty="0" smtClean="0"/>
              <a:t>заяву про обмеження цивільної дієздатності фізичної особи може бути подано членами її сім’ї, органом опіки та піклування, наркологічним або психіатричним закладом.</a:t>
            </a:r>
            <a:endParaRPr lang="ru-RU" dirty="0" smtClean="0"/>
          </a:p>
          <a:p>
            <a:pPr fontAlgn="base"/>
            <a:r>
              <a:rPr lang="uk-UA" dirty="0" smtClean="0"/>
              <a:t>заяву про обмеження права неповнолітньої особи самостійно розпоряджатися своїм заробітком, стипендією чи іншими доходами або позбавлення її цього права може бути подано батьками (</a:t>
            </a:r>
            <a:r>
              <a:rPr lang="uk-UA" dirty="0" err="1" smtClean="0"/>
              <a:t>усиновлювачами</a:t>
            </a:r>
            <a:r>
              <a:rPr lang="uk-UA" dirty="0" smtClean="0"/>
              <a:t>), піклувальниками, органом опіки та піклування.</a:t>
            </a:r>
            <a:endParaRPr lang="ru-RU" dirty="0" smtClean="0"/>
          </a:p>
          <a:p>
            <a:pPr algn="just"/>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280416" y="390144"/>
            <a:ext cx="9497568" cy="7802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uk-UA" b="1" dirty="0" smtClean="0"/>
          </a:p>
          <a:p>
            <a:pPr algn="ctr"/>
            <a:r>
              <a:rPr lang="uk-UA" b="1" dirty="0" smtClean="0"/>
              <a:t>Зміст заяв щодо зміни правового статусу фізичної особи закріплено в ст. 297 ЦПК </a:t>
            </a:r>
            <a:endParaRPr lang="ru-RU" b="1" dirty="0" smtClean="0"/>
          </a:p>
          <a:p>
            <a:pPr algn="ctr"/>
            <a:endParaRPr lang="ru-RU" dirty="0"/>
          </a:p>
        </p:txBody>
      </p:sp>
      <p:sp>
        <p:nvSpPr>
          <p:cNvPr id="5" name="Стрелка вниз 4"/>
          <p:cNvSpPr/>
          <p:nvPr/>
        </p:nvSpPr>
        <p:spPr>
          <a:xfrm>
            <a:off x="4498848" y="1182624"/>
            <a:ext cx="573024" cy="46329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Прямоугольник 5"/>
          <p:cNvSpPr/>
          <p:nvPr/>
        </p:nvSpPr>
        <p:spPr>
          <a:xfrm>
            <a:off x="256032" y="1645920"/>
            <a:ext cx="9412224" cy="1840992"/>
          </a:xfrm>
          <a:prstGeom prst="rect">
            <a:avLst/>
          </a:prstGeom>
          <a:solidFill>
            <a:schemeClr val="bg1">
              <a:lumMod val="8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just"/>
            <a:r>
              <a:rPr lang="uk-UA" dirty="0" smtClean="0"/>
              <a:t>мають бути викладені обставини, що свідчать про психічний розлад, істотно впливають на її здатність усвідомлювати значення своїх дій та (або) керувати ними, чи обставини, що підтверджують дії, внаслідок яких фізична особа, яка зловживає спиртними напоями, наркотичними засобами, токсичними речовинами, азартними іграми тощо, поставила себе чи свою сім’ю, а також інших осіб, яких вона за законом зобов’язана утримувати, у скрутне матеріальне становище</a:t>
            </a:r>
            <a:endParaRPr lang="ru-RU" dirty="0"/>
          </a:p>
        </p:txBody>
      </p:sp>
      <p:sp>
        <p:nvSpPr>
          <p:cNvPr id="8" name="Прямоугольник 7"/>
          <p:cNvSpPr/>
          <p:nvPr/>
        </p:nvSpPr>
        <p:spPr>
          <a:xfrm>
            <a:off x="256032" y="3944112"/>
            <a:ext cx="9509760" cy="1286256"/>
          </a:xfrm>
          <a:prstGeom prst="rect">
            <a:avLst/>
          </a:prstGeom>
          <a:solidFill>
            <a:schemeClr val="bg1">
              <a:lumMod val="8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just"/>
            <a:endParaRPr lang="uk-UA" dirty="0" smtClean="0"/>
          </a:p>
          <a:p>
            <a:pPr algn="just"/>
            <a:r>
              <a:rPr lang="uk-UA" dirty="0" smtClean="0"/>
              <a:t>У заяві про обмеження права неповнолітньої особи самостійно розпоряджатися своїм заробітком, стипендією чи іншими доходами або позбавлення її цього права мають бути викладені обставини, що свідчать про негативні матеріальні, психічні чи інші наслідки для неповнолітнього здійснення ним цього права.</a:t>
            </a:r>
            <a:endParaRPr lang="ru-RU" dirty="0" smtClean="0"/>
          </a:p>
          <a:p>
            <a:pPr algn="just"/>
            <a:endParaRPr lang="ru-RU" dirty="0"/>
          </a:p>
        </p:txBody>
      </p:sp>
      <p:sp>
        <p:nvSpPr>
          <p:cNvPr id="9" name="Стрелка вниз 8"/>
          <p:cNvSpPr/>
          <p:nvPr/>
        </p:nvSpPr>
        <p:spPr>
          <a:xfrm>
            <a:off x="4553712" y="3480816"/>
            <a:ext cx="573024" cy="46329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4559808" y="5254752"/>
            <a:ext cx="573024" cy="46329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292608" y="5711952"/>
            <a:ext cx="9509760" cy="987552"/>
          </a:xfrm>
          <a:prstGeom prst="rect">
            <a:avLst/>
          </a:prstGeom>
          <a:solidFill>
            <a:schemeClr val="bg1">
              <a:lumMod val="85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just"/>
            <a:endParaRPr lang="uk-UA" dirty="0" smtClean="0"/>
          </a:p>
          <a:p>
            <a:pPr algn="just"/>
            <a:r>
              <a:rPr lang="uk-UA" dirty="0" smtClean="0"/>
              <a:t>У заяві про визнання фізичної особи недієздатною мають бути викладені обставини, що свідчать про хронічний, стійкий психічний розлад, внаслідок чого особа не здатна усвідомлювати значення своїх дій та (або) керувати ними.</a:t>
            </a:r>
            <a:endParaRPr lang="ru-RU" dirty="0" smtClean="0"/>
          </a:p>
          <a:p>
            <a:pPr algn="just"/>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158496" y="146304"/>
            <a:ext cx="9229344" cy="780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2400" b="1" dirty="0" smtClean="0"/>
          </a:p>
          <a:p>
            <a:pPr algn="ctr"/>
            <a:r>
              <a:rPr lang="uk-UA" sz="2400" b="1" dirty="0" smtClean="0"/>
              <a:t>Розгляд заяви судом щодо зміни правового статусу фізичної особи </a:t>
            </a:r>
          </a:p>
          <a:p>
            <a:pPr algn="ctr"/>
            <a:endParaRPr lang="uk-UA" dirty="0"/>
          </a:p>
        </p:txBody>
      </p:sp>
      <p:sp>
        <p:nvSpPr>
          <p:cNvPr id="5" name="Стрелка вниз 4"/>
          <p:cNvSpPr/>
          <p:nvPr/>
        </p:nvSpPr>
        <p:spPr>
          <a:xfrm>
            <a:off x="670560" y="902208"/>
            <a:ext cx="585216" cy="3364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кругленный прямоугольник 5"/>
          <p:cNvSpPr/>
          <p:nvPr/>
        </p:nvSpPr>
        <p:spPr>
          <a:xfrm>
            <a:off x="353568" y="4279392"/>
            <a:ext cx="2462784" cy="2353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sz="2000" dirty="0" smtClean="0"/>
              <a:t>Розгляд справи здійснюється у колегіальному складі  суду – суддя та два присяжних</a:t>
            </a:r>
            <a:endParaRPr lang="uk-UA" sz="2000" dirty="0"/>
          </a:p>
        </p:txBody>
      </p:sp>
      <p:sp>
        <p:nvSpPr>
          <p:cNvPr id="7" name="Стрелка вниз 6"/>
          <p:cNvSpPr/>
          <p:nvPr/>
        </p:nvSpPr>
        <p:spPr>
          <a:xfrm rot="16200000">
            <a:off x="2926080" y="5047488"/>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517392" y="4133088"/>
            <a:ext cx="2517648" cy="254203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fontAlgn="base"/>
            <a:r>
              <a:rPr lang="uk-UA" sz="1600" dirty="0" smtClean="0"/>
              <a:t>Судові витрати, пов’язані з провадженням справи про визнання фізичної особи недієздатною або обмеження цивільної дієздатності фізичної особи, відносяться на рахунок держави</a:t>
            </a:r>
            <a:endParaRPr lang="ru-RU" sz="1600" dirty="0"/>
          </a:p>
        </p:txBody>
      </p:sp>
      <p:sp>
        <p:nvSpPr>
          <p:cNvPr id="10" name="Скругленный прямоугольник 9"/>
          <p:cNvSpPr/>
          <p:nvPr/>
        </p:nvSpPr>
        <p:spPr>
          <a:xfrm>
            <a:off x="6729984" y="4133088"/>
            <a:ext cx="5462016" cy="25359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fontAlgn="base"/>
            <a:r>
              <a:rPr lang="uk-UA" dirty="0" smtClean="0"/>
              <a:t>Суд, ухвалюючи рішення про обмеження цивільної дієздатності фізичної особи (у тому числі обмеження або позбавлення права неповнолітньої особи самостійно розпоряджатися своїми доходами) чи визнання фізичної особи недієздатною, встановлює над нею відповідно піклування або опіку і за поданням органу опіки та піклування призначає їй піклувальника чи опікуна</a:t>
            </a:r>
            <a:endParaRPr lang="ru-RU" dirty="0"/>
          </a:p>
        </p:txBody>
      </p:sp>
      <p:sp>
        <p:nvSpPr>
          <p:cNvPr id="11" name="Стрелка вниз 10"/>
          <p:cNvSpPr/>
          <p:nvPr/>
        </p:nvSpPr>
        <p:spPr>
          <a:xfrm rot="16200000">
            <a:off x="6126480" y="5212080"/>
            <a:ext cx="505968" cy="64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16200000">
            <a:off x="1225296" y="2029968"/>
            <a:ext cx="505968" cy="713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Скругленный прямоугольник 12"/>
          <p:cNvSpPr/>
          <p:nvPr/>
        </p:nvSpPr>
        <p:spPr>
          <a:xfrm>
            <a:off x="1853184" y="1072896"/>
            <a:ext cx="7449312" cy="26578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fontAlgn="base"/>
            <a:r>
              <a:rPr lang="uk-UA" sz="2000" dirty="0" smtClean="0"/>
              <a:t>Суд за наявності достатніх даних про психічний розлад здоров’я фізичної особи призначає для встановлення її психічного стану </a:t>
            </a:r>
            <a:r>
              <a:rPr lang="uk-UA" sz="2000" b="1" u="sng" dirty="0" smtClean="0"/>
              <a:t>судово-психіатричну експертизу</a:t>
            </a:r>
            <a:r>
              <a:rPr lang="uk-UA" sz="2000" dirty="0" smtClean="0"/>
              <a:t>. Тобто судом відповідно до висновку судово-психіатричної експертизи встановлюється факт того, що особа не просто страждає на психічний розлад, а й внаслідок цього не здатна усвідомлювати значення своїх дій та (або) керувати ними. </a:t>
            </a:r>
            <a:endParaRPr lang="ru-RU" sz="2000" dirty="0"/>
          </a:p>
        </p:txBody>
      </p:sp>
      <p:sp>
        <p:nvSpPr>
          <p:cNvPr id="15" name="Стрелка вверх 14"/>
          <p:cNvSpPr/>
          <p:nvPr/>
        </p:nvSpPr>
        <p:spPr>
          <a:xfrm>
            <a:off x="10143744" y="3425952"/>
            <a:ext cx="560832" cy="6949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Скругленный прямоугольник 15"/>
          <p:cNvSpPr/>
          <p:nvPr/>
        </p:nvSpPr>
        <p:spPr>
          <a:xfrm>
            <a:off x="9528048" y="719328"/>
            <a:ext cx="2462784" cy="2676144"/>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uk-UA" dirty="0" smtClean="0"/>
              <a:t>Строк дії рішення про визнання фізичної особи недієздатною визначається судом, але не може перевищувати </a:t>
            </a:r>
            <a:r>
              <a:rPr lang="uk-UA" i="1" dirty="0" smtClean="0"/>
              <a:t>двох років</a:t>
            </a:r>
            <a:endParaRPr lang="uk-UA" dirty="0"/>
          </a:p>
        </p:txBody>
      </p:sp>
    </p:spTree>
  </p:cSld>
  <p:clrMapOvr>
    <a:masterClrMapping/>
  </p:clrMapOvr>
</p:sld>
</file>

<file path=ppt/theme/theme1.xml><?xml version="1.0" encoding="utf-8"?>
<a:theme xmlns:a="http://schemas.openxmlformats.org/drawingml/2006/main" name="Аспект">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3458</TotalTime>
  <Words>3036</Words>
  <Application>Microsoft Office PowerPoint</Application>
  <PresentationFormat>Произвольный</PresentationFormat>
  <Paragraphs>153</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Аспект</vt:lpstr>
      <vt:lpstr>Слайд 1</vt:lpstr>
      <vt:lpstr>Слайд 2</vt:lpstr>
      <vt:lpstr>Особливості окремого провадження:</vt:lpstr>
      <vt:lpstr>Слайд 4</vt:lpstr>
      <vt:lpstr>В порядку окремого провадження суд розглядає справи про: </vt:lpstr>
      <vt:lpstr>Під час розгляду справ окремого провадження суд зобов’язаний роз’яснити учасникам справи їхні права та обов’язки, сприяти у здійсненні та охороні гарантованих  Конституцією і законами України прав, свобод чи інтересів фізичних або юридичних осіб, вживати заходів щодо всебічного, повного і об’єктивного з’ясування обставин справи.</vt:lpstr>
      <vt:lpstr>Розгляд судом справ про обмеження цивільної дієздатності фізичної особи, визнання фізичної особи недієздатною та поновлення цивільної дієздатності фізичної особи  (ст. 295-300 ЦПК України) </vt:lpstr>
      <vt:lpstr>Слайд 8</vt:lpstr>
      <vt:lpstr>Слайд 9</vt:lpstr>
      <vt:lpstr>Слайд 10</vt:lpstr>
      <vt:lpstr>Розгляд судом справ про надання неповнолітній особі повної цивільної дієздатності(емансипація) (ст. 301-304 ЦПК України)  </vt:lpstr>
      <vt:lpstr>Слайд 12</vt:lpstr>
      <vt:lpstr>Розгляд судом справ про визнання фізичної особи безвісно відсутньою чи оголошення фізичної особи померлою (ст. 305-309 ЦПК України) </vt:lpstr>
      <vt:lpstr>Слайд 14</vt:lpstr>
      <vt:lpstr>Для даної категорії справ закон передбачає проведення підготовки справи до розгляду в порядку якої суд:  </vt:lpstr>
      <vt:lpstr>Предмет доказування у справах даних категорій становлять такі факти: </vt:lpstr>
      <vt:lpstr>Суд за місцеперебуванням особи або суд, який ухвалив рішення, за заявою особи, яку було визнано безвісно відсутньою або оголошено померлою, або іншої заінтересованої особи, скасовує своє рішення:</vt:lpstr>
      <vt:lpstr>Розгляд судом справ про усиновлення  (ст. 310-314 ЦПК України) </vt:lpstr>
      <vt:lpstr>Слайд 19</vt:lpstr>
      <vt:lpstr>Слайд 20</vt:lpstr>
      <vt:lpstr>Розгляд судом справ про встановлення фактів, що мають юридичне значення (ст. 315-319 ЦПК України)</vt:lpstr>
      <vt:lpstr>Суди приймають заяви про встановлення фактів, що мають юридичне значення, та розглядають їх у порядку окремого провадження за наявності таких умов:</vt:lpstr>
      <vt:lpstr>Слайд 23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KILNER</dc:creator>
  <cp:lastModifiedBy>Анна</cp:lastModifiedBy>
  <cp:revision>321</cp:revision>
  <dcterms:created xsi:type="dcterms:W3CDTF">2022-09-03T17:54:59Z</dcterms:created>
  <dcterms:modified xsi:type="dcterms:W3CDTF">2023-03-21T13:00:35Z</dcterms:modified>
</cp:coreProperties>
</file>