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7" r:id="rId8"/>
    <p:sldId id="262" r:id="rId9"/>
    <p:sldId id="264" r:id="rId10"/>
    <p:sldId id="284" r:id="rId11"/>
    <p:sldId id="285" r:id="rId12"/>
    <p:sldId id="286" r:id="rId13"/>
    <p:sldId id="288" r:id="rId14"/>
    <p:sldId id="287" r:id="rId15"/>
    <p:sldId id="265" r:id="rId16"/>
    <p:sldId id="266" r:id="rId17"/>
    <p:sldId id="289" r:id="rId18"/>
    <p:sldId id="290" r:id="rId19"/>
    <p:sldId id="27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78" d="100"/>
          <a:sy n="78" d="100"/>
        </p:scale>
        <p:origin x="-162"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pPr/>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pPr/>
              <a:t>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pPr/>
              <a:t>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2/14/2023</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2/14/2023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l="18800" t="28480" r="19300" b="36800"/>
          <a:stretch>
            <a:fillRect/>
          </a:stretch>
        </p:blipFill>
        <p:spPr bwMode="auto">
          <a:xfrm>
            <a:off x="768095" y="0"/>
            <a:ext cx="9355310" cy="3279648"/>
          </a:xfrm>
          <a:prstGeom prst="rect">
            <a:avLst/>
          </a:prstGeom>
          <a:noFill/>
          <a:ln w="9525">
            <a:noFill/>
            <a:miter lim="800000"/>
            <a:headEnd/>
            <a:tailEnd/>
          </a:ln>
          <a:effectLst/>
        </p:spPr>
      </p:pic>
      <p:sp>
        <p:nvSpPr>
          <p:cNvPr id="4" name="Прямоугольник 3"/>
          <p:cNvSpPr/>
          <p:nvPr/>
        </p:nvSpPr>
        <p:spPr>
          <a:xfrm>
            <a:off x="1389888" y="3279648"/>
            <a:ext cx="7924800" cy="22799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uk-UA" sz="2000" u="sng" dirty="0" smtClean="0">
                <a:latin typeface="Times New Roman" pitchFamily="18" charset="0"/>
                <a:cs typeface="Times New Roman" pitchFamily="18" charset="0"/>
              </a:rPr>
              <a:t>Зобов’язання з відшкодування шкоди виникають за таких умов:</a:t>
            </a:r>
            <a:endParaRPr lang="ru-RU" sz="2000" u="sng" dirty="0" smtClean="0">
              <a:latin typeface="Times New Roman" pitchFamily="18" charset="0"/>
              <a:cs typeface="Times New Roman" pitchFamily="18" charset="0"/>
            </a:endParaRPr>
          </a:p>
          <a:p>
            <a:pPr algn="just"/>
            <a:r>
              <a:rPr lang="uk-UA" sz="2000" dirty="0" smtClean="0">
                <a:latin typeface="Times New Roman" pitchFamily="18" charset="0"/>
                <a:cs typeface="Times New Roman" pitchFamily="18" charset="0"/>
              </a:rPr>
              <a:t>1) потерпілий та правопорушник не перебувають між собою у договірних відносинах; </a:t>
            </a:r>
            <a:endParaRPr lang="ru-RU" sz="2000" dirty="0" smtClean="0">
              <a:latin typeface="Times New Roman" pitchFamily="18" charset="0"/>
              <a:cs typeface="Times New Roman" pitchFamily="18" charset="0"/>
            </a:endParaRPr>
          </a:p>
          <a:p>
            <a:pPr algn="just"/>
            <a:r>
              <a:rPr lang="uk-UA" sz="2000" dirty="0" smtClean="0">
                <a:latin typeface="Times New Roman" pitchFamily="18" charset="0"/>
                <a:cs typeface="Times New Roman" pitchFamily="18" charset="0"/>
              </a:rPr>
              <a:t>2) потерпілий та правопорушник перебувають у договірних відносинах, але завдання шкоди не пов’язане з порушенням цього договору.</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600951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450848" y="463296"/>
            <a:ext cx="6949440" cy="89001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sz="2800" b="1" dirty="0" smtClean="0">
                <a:latin typeface="Times New Roman" pitchFamily="18" charset="0"/>
                <a:cs typeface="Times New Roman" pitchFamily="18" charset="0"/>
              </a:rPr>
              <a:t>Відшкодування майнової шкоди </a:t>
            </a:r>
            <a:endParaRPr lang="ru-RU" sz="2800" b="1" dirty="0">
              <a:latin typeface="Times New Roman" pitchFamily="18" charset="0"/>
              <a:cs typeface="Times New Roman" pitchFamily="18" charset="0"/>
            </a:endParaRPr>
          </a:p>
        </p:txBody>
      </p:sp>
      <p:cxnSp>
        <p:nvCxnSpPr>
          <p:cNvPr id="6" name="Прямая соединительная линия 5"/>
          <p:cNvCxnSpPr/>
          <p:nvPr/>
        </p:nvCxnSpPr>
        <p:spPr>
          <a:xfrm rot="5400000">
            <a:off x="794" y="3048000"/>
            <a:ext cx="3400774" cy="12986"/>
          </a:xfrm>
          <a:prstGeom prst="line">
            <a:avLst/>
          </a:prstGeom>
        </p:spPr>
        <p:style>
          <a:lnRef idx="2">
            <a:schemeClr val="dk1"/>
          </a:lnRef>
          <a:fillRef idx="0">
            <a:schemeClr val="dk1"/>
          </a:fillRef>
          <a:effectRef idx="1">
            <a:schemeClr val="dk1"/>
          </a:effectRef>
          <a:fontRef idx="minor">
            <a:schemeClr val="tx1"/>
          </a:fontRef>
        </p:style>
      </p:cxnSp>
      <p:cxnSp>
        <p:nvCxnSpPr>
          <p:cNvPr id="12" name="Прямая со стрелкой 11"/>
          <p:cNvCxnSpPr/>
          <p:nvPr/>
        </p:nvCxnSpPr>
        <p:spPr>
          <a:xfrm>
            <a:off x="1694688" y="2145792"/>
            <a:ext cx="463296"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Прямая со стрелкой 15"/>
          <p:cNvCxnSpPr/>
          <p:nvPr/>
        </p:nvCxnSpPr>
        <p:spPr>
          <a:xfrm>
            <a:off x="1700784" y="3553968"/>
            <a:ext cx="463296"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Прямая со стрелкой 16"/>
          <p:cNvCxnSpPr/>
          <p:nvPr/>
        </p:nvCxnSpPr>
        <p:spPr>
          <a:xfrm>
            <a:off x="1719072" y="4742688"/>
            <a:ext cx="463296"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Прямоугольник 17"/>
          <p:cNvSpPr/>
          <p:nvPr/>
        </p:nvSpPr>
        <p:spPr>
          <a:xfrm>
            <a:off x="2170176" y="1609344"/>
            <a:ext cx="6742176" cy="1121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dirty="0" smtClean="0">
                <a:latin typeface="Times New Roman" pitchFamily="18" charset="0"/>
                <a:cs typeface="Times New Roman" pitchFamily="18" charset="0"/>
              </a:rPr>
              <a:t>Збитки відшкодовуються у повному обсязі, якщо договором або законом не передбачено відшкодування в меншому або у більшому розмірі</a:t>
            </a:r>
            <a:endParaRPr lang="ru-RU" dirty="0">
              <a:latin typeface="Times New Roman" pitchFamily="18" charset="0"/>
              <a:cs typeface="Times New Roman" pitchFamily="18" charset="0"/>
            </a:endParaRPr>
          </a:p>
        </p:txBody>
      </p:sp>
      <p:sp>
        <p:nvSpPr>
          <p:cNvPr id="19" name="Прямоугольник 18"/>
          <p:cNvSpPr/>
          <p:nvPr/>
        </p:nvSpPr>
        <p:spPr>
          <a:xfrm>
            <a:off x="2151888" y="2919984"/>
            <a:ext cx="6742176" cy="1121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dirty="0" smtClean="0">
                <a:latin typeface="Times New Roman" pitchFamily="18" charset="0"/>
                <a:cs typeface="Times New Roman" pitchFamily="18" charset="0"/>
              </a:rPr>
              <a:t>Розмір збитків, що підлягають відшкодуванню потерпілому, визначається відповідно до реальної вартості втраченого майна на момент розгляду справи або виконання робіт, необхідних для відновлення пошкодженої   речі</a:t>
            </a:r>
            <a:endParaRPr lang="ru-RU" dirty="0">
              <a:latin typeface="Times New Roman" pitchFamily="18" charset="0"/>
              <a:cs typeface="Times New Roman" pitchFamily="18" charset="0"/>
            </a:endParaRPr>
          </a:p>
        </p:txBody>
      </p:sp>
      <p:sp>
        <p:nvSpPr>
          <p:cNvPr id="20" name="Прямоугольник 19"/>
          <p:cNvSpPr/>
          <p:nvPr/>
        </p:nvSpPr>
        <p:spPr>
          <a:xfrm>
            <a:off x="2139696" y="4273296"/>
            <a:ext cx="6784848" cy="14325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dirty="0" smtClean="0">
                <a:latin typeface="Times New Roman" pitchFamily="18" charset="0"/>
                <a:cs typeface="Times New Roman" pitchFamily="18" charset="0"/>
              </a:rPr>
              <a:t>З урахуванням обставин справи суд за вибором потерпілого може зобов'язати особу, яка завдала шкоду майну, відшкодувати її в натурі (передати річ того ж роду і такої ж якості, полагодити пошкоджену річ тощо) або відшкодувати  завдані збитки у повному обсязі   </a:t>
            </a:r>
            <a:endParaRPr lang="ru-RU"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2950" y="158496"/>
            <a:ext cx="8649546" cy="902208"/>
          </a:xfrm>
        </p:spPr>
        <p:txBody>
          <a:bodyPr>
            <a:normAutofit/>
          </a:bodyPr>
          <a:lstStyle/>
          <a:p>
            <a:r>
              <a:rPr lang="uk-UA" sz="2400" u="sng" dirty="0" smtClean="0">
                <a:solidFill>
                  <a:schemeClr val="tx2"/>
                </a:solidFill>
                <a:latin typeface="Times New Roman" pitchFamily="18" charset="0"/>
                <a:cs typeface="Times New Roman" pitchFamily="18" charset="0"/>
              </a:rPr>
              <a:t>На розмір відшкодування впливає вина потерпілої особи та майновий стан фізичної особи:</a:t>
            </a:r>
            <a:endParaRPr lang="ru-RU" sz="2400" u="sng" dirty="0">
              <a:solidFill>
                <a:schemeClr val="tx2"/>
              </a:solidFill>
              <a:latin typeface="Times New Roman" pitchFamily="18" charset="0"/>
              <a:cs typeface="Times New Roman" pitchFamily="18" charset="0"/>
            </a:endParaRPr>
          </a:p>
        </p:txBody>
      </p:sp>
      <p:sp>
        <p:nvSpPr>
          <p:cNvPr id="3" name="Содержимое 2"/>
          <p:cNvSpPr>
            <a:spLocks noGrp="1"/>
          </p:cNvSpPr>
          <p:nvPr>
            <p:ph idx="1"/>
          </p:nvPr>
        </p:nvSpPr>
        <p:spPr>
          <a:xfrm>
            <a:off x="494454" y="987552"/>
            <a:ext cx="8820234" cy="5181599"/>
          </a:xfrm>
        </p:spPr>
        <p:txBody>
          <a:bodyPr>
            <a:normAutofit/>
          </a:bodyPr>
          <a:lstStyle/>
          <a:p>
            <a:pPr algn="just"/>
            <a:r>
              <a:rPr lang="uk-UA" dirty="0" smtClean="0">
                <a:latin typeface="Times New Roman" pitchFamily="18" charset="0"/>
                <a:cs typeface="Times New Roman" pitchFamily="18" charset="0"/>
              </a:rPr>
              <a:t>шкода, завдана потерпілому внаслідок його умислу, не відшкодовується (у</a:t>
            </a:r>
            <a:r>
              <a:rPr lang="uk-UA" i="1" dirty="0" smtClean="0">
                <a:latin typeface="Times New Roman" pitchFamily="18" charset="0"/>
                <a:cs typeface="Times New Roman" pitchFamily="18" charset="0"/>
              </a:rPr>
              <a:t>мисел</a:t>
            </a:r>
            <a:r>
              <a:rPr lang="uk-UA" dirty="0" smtClean="0">
                <a:latin typeface="Times New Roman" pitchFamily="18" charset="0"/>
                <a:cs typeface="Times New Roman" pitchFamily="18" charset="0"/>
              </a:rPr>
              <a:t> характеризується усвідомленням особою суспільної небезпеки своєї поведінки, передбачення її негативних наслідків, бажанням такої поведінки або свідомим її допущенням);</a:t>
            </a:r>
          </a:p>
          <a:p>
            <a:pPr algn="just"/>
            <a:r>
              <a:rPr lang="uk-UA" i="1" dirty="0" smtClean="0">
                <a:latin typeface="Times New Roman" pitchFamily="18" charset="0"/>
                <a:cs typeface="Times New Roman" pitchFamily="18" charset="0"/>
              </a:rPr>
              <a:t>груба необережність</a:t>
            </a:r>
            <a:r>
              <a:rPr lang="uk-UA" dirty="0" smtClean="0">
                <a:latin typeface="Times New Roman" pitchFamily="18" charset="0"/>
                <a:cs typeface="Times New Roman" pitchFamily="18" charset="0"/>
              </a:rPr>
              <a:t> потерпілого (знаходження в нетверезому  стані,  нехтування  правилами  безпеки руху і т. і., а не проста необачність) спричинила виникнення або збільшення шкоди, то залежно від ступеня вини потерпілого (а в разі вини особи, яка заподіяла шкоди, – також залежно від ступеня її вини) розмір відшкодування зменшується, якщо інше не встановлено законом;</a:t>
            </a:r>
          </a:p>
          <a:p>
            <a:pPr algn="just"/>
            <a:r>
              <a:rPr lang="uk-UA" dirty="0" smtClean="0">
                <a:latin typeface="Times New Roman" pitchFamily="18" charset="0"/>
                <a:cs typeface="Times New Roman" pitchFamily="18" charset="0"/>
              </a:rPr>
              <a:t>вина потерпілого не враховується у разі: відшкодування додаткових витрат, що виникли внаслідок заподіяння шкоди здоров’ю; відшкодування шкоди, завданої смертю;</a:t>
            </a:r>
          </a:p>
          <a:p>
            <a:pPr algn="just"/>
            <a:r>
              <a:rPr lang="uk-UA" dirty="0" smtClean="0">
                <a:latin typeface="Times New Roman" pitchFamily="18" charset="0"/>
                <a:cs typeface="Times New Roman" pitchFamily="18" charset="0"/>
              </a:rPr>
              <a:t>суд може зменшити розмір відшкодування шкоди, завданої фізичною особою, залежно від її матеріального становища, крім випадків, коли шкоду завдано вчиненням злочину. Правила цієї норми застосовуються у виняткових випадках, коли стягнення шкоди у повному розмірі неможливе або поставить відповідача в дуже тяжке становище.</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16736" y="268224"/>
            <a:ext cx="6986016" cy="1207008"/>
          </a:xfrm>
          <a:prstGeom prst="rect">
            <a:avLst/>
          </a:prstGeom>
        </p:spPr>
        <p:style>
          <a:lnRef idx="1">
            <a:schemeClr val="dk1"/>
          </a:lnRef>
          <a:fillRef idx="1001">
            <a:schemeClr val="lt2"/>
          </a:fillRef>
          <a:effectRef idx="1">
            <a:schemeClr val="dk1"/>
          </a:effectRef>
          <a:fontRef idx="minor">
            <a:schemeClr val="dk1"/>
          </a:fontRef>
        </p:style>
        <p:txBody>
          <a:bodyPr rtlCol="0" anchor="ctr"/>
          <a:lstStyle/>
          <a:p>
            <a:pPr algn="ctr"/>
            <a:r>
              <a:rPr lang="uk-UA" sz="2000" b="1" dirty="0" smtClean="0">
                <a:latin typeface="Times New Roman" pitchFamily="18" charset="0"/>
                <a:cs typeface="Times New Roman" pitchFamily="18" charset="0"/>
              </a:rPr>
              <a:t>РЕГРЕС</a:t>
            </a:r>
          </a:p>
          <a:p>
            <a:pPr algn="ctr"/>
            <a:r>
              <a:rPr lang="uk-UA" sz="2000" dirty="0" smtClean="0">
                <a:latin typeface="Times New Roman" pitchFamily="18" charset="0"/>
                <a:cs typeface="Times New Roman" pitchFamily="18" charset="0"/>
              </a:rPr>
              <a:t>(від. лат. </a:t>
            </a:r>
            <a:r>
              <a:rPr lang="uk-UA" sz="2000" dirty="0" err="1" smtClean="0">
                <a:latin typeface="Times New Roman" pitchFamily="18" charset="0"/>
                <a:cs typeface="Times New Roman" pitchFamily="18" charset="0"/>
              </a:rPr>
              <a:t>regressus</a:t>
            </a:r>
            <a:r>
              <a:rPr lang="uk-UA" sz="2000" dirty="0" smtClean="0">
                <a:latin typeface="Times New Roman" pitchFamily="18" charset="0"/>
                <a:cs typeface="Times New Roman" pitchFamily="18" charset="0"/>
              </a:rPr>
              <a:t> – зворотний рух) – право особи, яка виконала зобов’язання іншої особи, пред’являти до неї зворотну вимогу про повернення витрат</a:t>
            </a:r>
            <a:endParaRPr lang="ru-RU" sz="2000" b="1" dirty="0">
              <a:latin typeface="Times New Roman" pitchFamily="18" charset="0"/>
              <a:cs typeface="Times New Roman" pitchFamily="18" charset="0"/>
            </a:endParaRPr>
          </a:p>
        </p:txBody>
      </p:sp>
      <p:cxnSp>
        <p:nvCxnSpPr>
          <p:cNvPr id="6" name="Прямая соединительная линия 5"/>
          <p:cNvCxnSpPr/>
          <p:nvPr/>
        </p:nvCxnSpPr>
        <p:spPr>
          <a:xfrm rot="5400000">
            <a:off x="646176" y="2755392"/>
            <a:ext cx="2584704" cy="24384"/>
          </a:xfrm>
          <a:prstGeom prst="line">
            <a:avLst/>
          </a:prstGeom>
        </p:spPr>
        <p:style>
          <a:lnRef idx="1">
            <a:schemeClr val="dk1"/>
          </a:lnRef>
          <a:fillRef idx="0">
            <a:schemeClr val="dk1"/>
          </a:fillRef>
          <a:effectRef idx="0">
            <a:schemeClr val="dk1"/>
          </a:effectRef>
          <a:fontRef idx="minor">
            <a:schemeClr val="tx1"/>
          </a:fontRef>
        </p:style>
      </p:cxnSp>
      <p:cxnSp>
        <p:nvCxnSpPr>
          <p:cNvPr id="10" name="Прямая со стрелкой 9"/>
          <p:cNvCxnSpPr/>
          <p:nvPr/>
        </p:nvCxnSpPr>
        <p:spPr>
          <a:xfrm>
            <a:off x="1926336" y="2328672"/>
            <a:ext cx="426720" cy="1219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Прямая со стрелкой 13"/>
          <p:cNvCxnSpPr/>
          <p:nvPr/>
        </p:nvCxnSpPr>
        <p:spPr>
          <a:xfrm>
            <a:off x="1920240" y="4053840"/>
            <a:ext cx="420624" cy="609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Скругленный прямоугольник 19"/>
          <p:cNvSpPr/>
          <p:nvPr/>
        </p:nvSpPr>
        <p:spPr>
          <a:xfrm>
            <a:off x="2377440" y="1816608"/>
            <a:ext cx="6096000" cy="13411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dirty="0" smtClean="0">
                <a:latin typeface="Times New Roman" pitchFamily="18" charset="0"/>
                <a:cs typeface="Times New Roman" pitchFamily="18" charset="0"/>
              </a:rPr>
              <a:t>виконання боржником свого обов’язку перед кредитором, коли цей обов’язок боржника виник з вини третьої особи</a:t>
            </a:r>
            <a:endParaRPr lang="ru-RU" dirty="0">
              <a:latin typeface="Times New Roman" pitchFamily="18" charset="0"/>
              <a:cs typeface="Times New Roman" pitchFamily="18" charset="0"/>
            </a:endParaRPr>
          </a:p>
        </p:txBody>
      </p:sp>
      <p:sp>
        <p:nvSpPr>
          <p:cNvPr id="21" name="Скругленный прямоугольник 20"/>
          <p:cNvSpPr/>
          <p:nvPr/>
        </p:nvSpPr>
        <p:spPr>
          <a:xfrm>
            <a:off x="2346960" y="3456432"/>
            <a:ext cx="6096000" cy="13411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dirty="0" smtClean="0">
                <a:latin typeface="Times New Roman" pitchFamily="18" charset="0"/>
                <a:cs typeface="Times New Roman" pitchFamily="18" charset="0"/>
              </a:rPr>
              <a:t>виконання обов’язку за третю особу. Наприклад, у солідарному зобов’язанні один із боржників може виконати зобов’язання перед кредитором у повному обсязі</a:t>
            </a:r>
            <a:endParaRPr lang="ru-RU" dirty="0">
              <a:latin typeface="Times New Roman" pitchFamily="18" charset="0"/>
              <a:cs typeface="Times New Roman" pitchFamily="18" charset="0"/>
            </a:endParaRPr>
          </a:p>
        </p:txBody>
      </p:sp>
      <p:sp>
        <p:nvSpPr>
          <p:cNvPr id="22" name="Скругленный прямоугольник 21"/>
          <p:cNvSpPr/>
          <p:nvPr/>
        </p:nvSpPr>
        <p:spPr>
          <a:xfrm>
            <a:off x="1292352" y="1572768"/>
            <a:ext cx="536448" cy="2596896"/>
          </a:xfrm>
          <a:prstGeom prst="roundRect">
            <a:avLst/>
          </a:prstGeom>
        </p:spPr>
        <p:style>
          <a:lnRef idx="2">
            <a:schemeClr val="dk1"/>
          </a:lnRef>
          <a:fillRef idx="1">
            <a:schemeClr val="lt1"/>
          </a:fillRef>
          <a:effectRef idx="0">
            <a:schemeClr val="dk1"/>
          </a:effectRef>
          <a:fontRef idx="minor">
            <a:schemeClr val="dk1"/>
          </a:fontRef>
        </p:style>
        <p:txBody>
          <a:bodyPr vert="vert270" rtlCol="0" anchor="ctr"/>
          <a:lstStyle/>
          <a:p>
            <a:pPr algn="ctr"/>
            <a:r>
              <a:rPr lang="uk-UA" dirty="0" smtClean="0">
                <a:latin typeface="Times New Roman" pitchFamily="18" charset="0"/>
                <a:cs typeface="Times New Roman" pitchFamily="18" charset="0"/>
              </a:rPr>
              <a:t>Підстави виникнення</a:t>
            </a:r>
            <a:endParaRPr lang="ru-RU"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633984" y="512064"/>
            <a:ext cx="2560320" cy="1036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latin typeface="Times New Roman" pitchFamily="18" charset="0"/>
                <a:cs typeface="Times New Roman" pitchFamily="18" charset="0"/>
              </a:rPr>
              <a:t>Кредитор</a:t>
            </a:r>
            <a:r>
              <a:rPr lang="uk-UA" dirty="0" smtClean="0"/>
              <a:t> </a:t>
            </a:r>
            <a:endParaRPr lang="ru-RU" dirty="0"/>
          </a:p>
        </p:txBody>
      </p:sp>
      <p:sp>
        <p:nvSpPr>
          <p:cNvPr id="5" name="Овал 4"/>
          <p:cNvSpPr/>
          <p:nvPr/>
        </p:nvSpPr>
        <p:spPr>
          <a:xfrm>
            <a:off x="4840224" y="548640"/>
            <a:ext cx="2657856" cy="999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smtClean="0">
              <a:latin typeface="Times New Roman" pitchFamily="18" charset="0"/>
              <a:cs typeface="Times New Roman" pitchFamily="18" charset="0"/>
            </a:endParaRPr>
          </a:p>
          <a:p>
            <a:pPr algn="ctr"/>
            <a:r>
              <a:rPr lang="uk-UA" sz="2400" b="1" dirty="0" smtClean="0">
                <a:latin typeface="Times New Roman" pitchFamily="18" charset="0"/>
                <a:cs typeface="Times New Roman" pitchFamily="18" charset="0"/>
              </a:rPr>
              <a:t>Боржник</a:t>
            </a:r>
          </a:p>
          <a:p>
            <a:pPr algn="ctr"/>
            <a:endParaRPr lang="ru-RU" sz="2400" b="1" dirty="0">
              <a:latin typeface="Times New Roman" pitchFamily="18" charset="0"/>
              <a:cs typeface="Times New Roman" pitchFamily="18" charset="0"/>
            </a:endParaRPr>
          </a:p>
        </p:txBody>
      </p:sp>
      <p:sp>
        <p:nvSpPr>
          <p:cNvPr id="8" name="Овал 7"/>
          <p:cNvSpPr/>
          <p:nvPr/>
        </p:nvSpPr>
        <p:spPr>
          <a:xfrm>
            <a:off x="4596384" y="4437888"/>
            <a:ext cx="2913888" cy="14142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latin typeface="Times New Roman" pitchFamily="18" charset="0"/>
                <a:cs typeface="Times New Roman" pitchFamily="18" charset="0"/>
              </a:rPr>
              <a:t>Боржник </a:t>
            </a:r>
          </a:p>
          <a:p>
            <a:pPr algn="ctr"/>
            <a:r>
              <a:rPr lang="uk-UA" sz="2400" b="1" dirty="0" smtClean="0">
                <a:latin typeface="Times New Roman" pitchFamily="18" charset="0"/>
                <a:cs typeface="Times New Roman" pitchFamily="18" charset="0"/>
              </a:rPr>
              <a:t>(регресант)</a:t>
            </a:r>
            <a:endParaRPr lang="ru-RU" sz="2400" b="1" dirty="0">
              <a:latin typeface="Times New Roman" pitchFamily="18" charset="0"/>
              <a:cs typeface="Times New Roman" pitchFamily="18" charset="0"/>
            </a:endParaRPr>
          </a:p>
        </p:txBody>
      </p:sp>
      <p:sp>
        <p:nvSpPr>
          <p:cNvPr id="9" name="Скругленный прямоугольник 8"/>
          <p:cNvSpPr/>
          <p:nvPr/>
        </p:nvSpPr>
        <p:spPr>
          <a:xfrm>
            <a:off x="2804160" y="3389376"/>
            <a:ext cx="2987040" cy="5608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err="1" smtClean="0">
                <a:latin typeface="Times New Roman" pitchFamily="18" charset="0"/>
                <a:cs typeface="Times New Roman" pitchFamily="18" charset="0"/>
              </a:rPr>
              <a:t>Регресне</a:t>
            </a:r>
            <a:r>
              <a:rPr lang="uk-UA" b="1" dirty="0" smtClean="0">
                <a:latin typeface="Times New Roman" pitchFamily="18" charset="0"/>
                <a:cs typeface="Times New Roman" pitchFamily="18" charset="0"/>
              </a:rPr>
              <a:t> зобов'язання </a:t>
            </a:r>
            <a:endParaRPr lang="ru-RU" b="1" dirty="0">
              <a:latin typeface="Times New Roman" pitchFamily="18" charset="0"/>
              <a:cs typeface="Times New Roman" pitchFamily="18" charset="0"/>
            </a:endParaRPr>
          </a:p>
        </p:txBody>
      </p:sp>
      <p:sp>
        <p:nvSpPr>
          <p:cNvPr id="10" name="Выноска со стрелкой вверх 9"/>
          <p:cNvSpPr/>
          <p:nvPr/>
        </p:nvSpPr>
        <p:spPr>
          <a:xfrm>
            <a:off x="4230624" y="1548384"/>
            <a:ext cx="3767328" cy="1524000"/>
          </a:xfrm>
          <a:prstGeom prst="upArrowCallout">
            <a:avLst>
              <a:gd name="adj1" fmla="val 33000"/>
              <a:gd name="adj2" fmla="val 25000"/>
              <a:gd name="adj3" fmla="val 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latin typeface="Times New Roman" pitchFamily="18" charset="0"/>
                <a:cs typeface="Times New Roman" pitchFamily="18" charset="0"/>
              </a:rPr>
              <a:t>Кредитор </a:t>
            </a:r>
          </a:p>
          <a:p>
            <a:pPr algn="ctr"/>
            <a:r>
              <a:rPr lang="uk-UA" sz="2400" b="1" dirty="0" smtClean="0">
                <a:latin typeface="Times New Roman" pitchFamily="18" charset="0"/>
                <a:cs typeface="Times New Roman" pitchFamily="18" charset="0"/>
              </a:rPr>
              <a:t>(</a:t>
            </a:r>
            <a:r>
              <a:rPr lang="uk-UA" sz="2400" b="1" dirty="0" err="1" smtClean="0">
                <a:latin typeface="Times New Roman" pitchFamily="18" charset="0"/>
                <a:cs typeface="Times New Roman" pitchFamily="18" charset="0"/>
              </a:rPr>
              <a:t>регредієнт</a:t>
            </a:r>
            <a:r>
              <a:rPr lang="uk-UA" sz="2400" b="1" dirty="0" smtClean="0">
                <a:latin typeface="Times New Roman" pitchFamily="18" charset="0"/>
                <a:cs typeface="Times New Roman" pitchFamily="18" charset="0"/>
              </a:rPr>
              <a:t>)</a:t>
            </a:r>
            <a:endParaRPr lang="ru-RU" sz="2400" b="1" dirty="0">
              <a:latin typeface="Times New Roman" pitchFamily="18" charset="0"/>
              <a:cs typeface="Times New Roman" pitchFamily="18" charset="0"/>
            </a:endParaRPr>
          </a:p>
        </p:txBody>
      </p:sp>
      <p:sp>
        <p:nvSpPr>
          <p:cNvPr id="11" name="Скругленный прямоугольник 10"/>
          <p:cNvSpPr/>
          <p:nvPr/>
        </p:nvSpPr>
        <p:spPr>
          <a:xfrm>
            <a:off x="2999232" y="225552"/>
            <a:ext cx="2029968" cy="469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latin typeface="Times New Roman" pitchFamily="18" charset="0"/>
                <a:cs typeface="Times New Roman" pitchFamily="18" charset="0"/>
              </a:rPr>
              <a:t>З</a:t>
            </a:r>
            <a:r>
              <a:rPr lang="uk-UA" b="1" dirty="0" smtClean="0">
                <a:latin typeface="Times New Roman" pitchFamily="18" charset="0"/>
                <a:cs typeface="Times New Roman" pitchFamily="18" charset="0"/>
              </a:rPr>
              <a:t>обов'язання </a:t>
            </a:r>
            <a:endParaRPr lang="ru-RU" b="1" dirty="0">
              <a:latin typeface="Times New Roman" pitchFamily="18" charset="0"/>
              <a:cs typeface="Times New Roman" pitchFamily="18" charset="0"/>
            </a:endParaRPr>
          </a:p>
        </p:txBody>
      </p:sp>
      <p:sp>
        <p:nvSpPr>
          <p:cNvPr id="12" name="Стрелка вправо 11"/>
          <p:cNvSpPr/>
          <p:nvPr/>
        </p:nvSpPr>
        <p:spPr>
          <a:xfrm>
            <a:off x="3157728" y="792480"/>
            <a:ext cx="1670304" cy="451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5827776" y="3096768"/>
            <a:ext cx="499872" cy="13533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731520" y="353568"/>
            <a:ext cx="6998208" cy="707136"/>
          </a:xfrm>
          <a:prstGeom prst="roundRect">
            <a:avLst/>
          </a:prstGeom>
          <a:gradFill>
            <a:gsLst>
              <a:gs pos="0">
                <a:schemeClr val="tx1">
                  <a:lumMod val="50000"/>
                  <a:lumOff val="50000"/>
                </a:schemeClr>
              </a:gs>
              <a:gs pos="88000">
                <a:schemeClr val="dk1">
                  <a:tint val="9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r>
              <a:rPr lang="uk-UA" b="1" dirty="0" smtClean="0">
                <a:latin typeface="Times New Roman" pitchFamily="18" charset="0"/>
                <a:cs typeface="Times New Roman" pitchFamily="18" charset="0"/>
              </a:rPr>
              <a:t>РЕГРЕС </a:t>
            </a:r>
          </a:p>
          <a:p>
            <a:pPr algn="ctr"/>
            <a:r>
              <a:rPr lang="uk-UA" b="1" dirty="0" smtClean="0">
                <a:latin typeface="Times New Roman" pitchFamily="18" charset="0"/>
                <a:cs typeface="Times New Roman" pitchFamily="18" charset="0"/>
              </a:rPr>
              <a:t>(право зворотної вимоги до винної особи)</a:t>
            </a:r>
            <a:endParaRPr lang="ru-RU" b="1" dirty="0">
              <a:latin typeface="Times New Roman" pitchFamily="18" charset="0"/>
              <a:cs typeface="Times New Roman" pitchFamily="18" charset="0"/>
            </a:endParaRPr>
          </a:p>
        </p:txBody>
      </p:sp>
      <p:cxnSp>
        <p:nvCxnSpPr>
          <p:cNvPr id="6" name="Прямая соединительная линия 5"/>
          <p:cNvCxnSpPr/>
          <p:nvPr/>
        </p:nvCxnSpPr>
        <p:spPr>
          <a:xfrm rot="16200000" flipH="1">
            <a:off x="-1335024" y="3480816"/>
            <a:ext cx="4876800" cy="12192"/>
          </a:xfrm>
          <a:prstGeom prst="line">
            <a:avLst/>
          </a:prstGeom>
        </p:spPr>
        <p:style>
          <a:lnRef idx="1">
            <a:schemeClr val="dk1"/>
          </a:lnRef>
          <a:fillRef idx="0">
            <a:schemeClr val="dk1"/>
          </a:fillRef>
          <a:effectRef idx="0">
            <a:schemeClr val="dk1"/>
          </a:effectRef>
          <a:fontRef idx="minor">
            <a:schemeClr val="tx1"/>
          </a:fontRef>
        </p:style>
      </p:cxnSp>
      <p:cxnSp>
        <p:nvCxnSpPr>
          <p:cNvPr id="8" name="Прямая соединительная линия 7"/>
          <p:cNvCxnSpPr/>
          <p:nvPr/>
        </p:nvCxnSpPr>
        <p:spPr>
          <a:xfrm>
            <a:off x="1109472" y="1548384"/>
            <a:ext cx="280416" cy="1588"/>
          </a:xfrm>
          <a:prstGeom prst="line">
            <a:avLst/>
          </a:prstGeom>
        </p:spPr>
        <p:style>
          <a:lnRef idx="1">
            <a:schemeClr val="dk1"/>
          </a:lnRef>
          <a:fillRef idx="0">
            <a:schemeClr val="dk1"/>
          </a:fillRef>
          <a:effectRef idx="0">
            <a:schemeClr val="dk1"/>
          </a:effectRef>
          <a:fontRef idx="minor">
            <a:schemeClr val="tx1"/>
          </a:fontRef>
        </p:style>
      </p:cxnSp>
      <p:sp>
        <p:nvSpPr>
          <p:cNvPr id="9" name="Прямоугольник 8"/>
          <p:cNvSpPr/>
          <p:nvPr/>
        </p:nvSpPr>
        <p:spPr>
          <a:xfrm>
            <a:off x="1414272" y="1255776"/>
            <a:ext cx="9070848" cy="6461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sz="1600" dirty="0" smtClean="0">
                <a:latin typeface="Times New Roman" pitchFamily="18" charset="0"/>
                <a:cs typeface="Times New Roman" pitchFamily="18" charset="0"/>
              </a:rPr>
              <a:t>Особа, яка відшкодувала шкоду, завдану іншою особою, має право зворотної вимоги  (регресу) до винної особи у розмірі виплаченого відшкодування, якщо інший розмір не встановлений законом     </a:t>
            </a:r>
            <a:endParaRPr lang="ru-RU" sz="1600" dirty="0">
              <a:latin typeface="Times New Roman" pitchFamily="18" charset="0"/>
              <a:cs typeface="Times New Roman" pitchFamily="18" charset="0"/>
            </a:endParaRPr>
          </a:p>
        </p:txBody>
      </p:sp>
      <p:cxnSp>
        <p:nvCxnSpPr>
          <p:cNvPr id="10" name="Прямая соединительная линия 9"/>
          <p:cNvCxnSpPr/>
          <p:nvPr/>
        </p:nvCxnSpPr>
        <p:spPr>
          <a:xfrm>
            <a:off x="1103376" y="2346960"/>
            <a:ext cx="280416" cy="1588"/>
          </a:xfrm>
          <a:prstGeom prst="line">
            <a:avLst/>
          </a:prstGeom>
        </p:spPr>
        <p:style>
          <a:lnRef idx="1">
            <a:schemeClr val="dk1"/>
          </a:lnRef>
          <a:fillRef idx="0">
            <a:schemeClr val="dk1"/>
          </a:fillRef>
          <a:effectRef idx="0">
            <a:schemeClr val="dk1"/>
          </a:effectRef>
          <a:fontRef idx="minor">
            <a:schemeClr val="tx1"/>
          </a:fontRef>
        </p:style>
      </p:cxnSp>
      <p:cxnSp>
        <p:nvCxnSpPr>
          <p:cNvPr id="11" name="Прямая соединительная линия 10"/>
          <p:cNvCxnSpPr/>
          <p:nvPr/>
        </p:nvCxnSpPr>
        <p:spPr>
          <a:xfrm>
            <a:off x="1121664" y="3523488"/>
            <a:ext cx="280416" cy="1588"/>
          </a:xfrm>
          <a:prstGeom prst="line">
            <a:avLst/>
          </a:prstGeom>
        </p:spPr>
        <p:style>
          <a:lnRef idx="1">
            <a:schemeClr val="dk1"/>
          </a:lnRef>
          <a:fillRef idx="0">
            <a:schemeClr val="dk1"/>
          </a:fillRef>
          <a:effectRef idx="0">
            <a:schemeClr val="dk1"/>
          </a:effectRef>
          <a:fontRef idx="minor">
            <a:schemeClr val="tx1"/>
          </a:fontRef>
        </p:style>
      </p:cxnSp>
      <p:cxnSp>
        <p:nvCxnSpPr>
          <p:cNvPr id="12" name="Прямая соединительная линия 11"/>
          <p:cNvCxnSpPr/>
          <p:nvPr/>
        </p:nvCxnSpPr>
        <p:spPr>
          <a:xfrm>
            <a:off x="1127760" y="4797552"/>
            <a:ext cx="280416" cy="1588"/>
          </a:xfrm>
          <a:prstGeom prst="line">
            <a:avLst/>
          </a:prstGeom>
        </p:spPr>
        <p:style>
          <a:lnRef idx="1">
            <a:schemeClr val="dk1"/>
          </a:lnRef>
          <a:fillRef idx="0">
            <a:schemeClr val="dk1"/>
          </a:fillRef>
          <a:effectRef idx="0">
            <a:schemeClr val="dk1"/>
          </a:effectRef>
          <a:fontRef idx="minor">
            <a:schemeClr val="tx1"/>
          </a:fontRef>
        </p:style>
      </p:cxnSp>
      <p:cxnSp>
        <p:nvCxnSpPr>
          <p:cNvPr id="13" name="Прямая соединительная линия 12"/>
          <p:cNvCxnSpPr/>
          <p:nvPr/>
        </p:nvCxnSpPr>
        <p:spPr>
          <a:xfrm>
            <a:off x="1103376" y="5907024"/>
            <a:ext cx="280416" cy="1588"/>
          </a:xfrm>
          <a:prstGeom prst="line">
            <a:avLst/>
          </a:prstGeom>
        </p:spPr>
        <p:style>
          <a:lnRef idx="1">
            <a:schemeClr val="dk1"/>
          </a:lnRef>
          <a:fillRef idx="0">
            <a:schemeClr val="dk1"/>
          </a:fillRef>
          <a:effectRef idx="0">
            <a:schemeClr val="dk1"/>
          </a:effectRef>
          <a:fontRef idx="minor">
            <a:schemeClr val="tx1"/>
          </a:fontRef>
        </p:style>
      </p:cxnSp>
      <p:sp>
        <p:nvSpPr>
          <p:cNvPr id="14" name="Прямоугольник 13"/>
          <p:cNvSpPr/>
          <p:nvPr/>
        </p:nvSpPr>
        <p:spPr>
          <a:xfrm>
            <a:off x="1395984" y="2042160"/>
            <a:ext cx="9070848" cy="7498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sz="1600" dirty="0" smtClean="0">
                <a:latin typeface="Times New Roman" pitchFamily="18" charset="0"/>
                <a:cs typeface="Times New Roman" pitchFamily="18" charset="0"/>
              </a:rPr>
              <a:t>Держава, АРК, територіальні громади, юридичні особи мають право зворотної вимоги до фізичної особи, винної у вчиненні злочину, у розмірі коштів, витрачених на лікування особи, яка потерпіла від цього злочину     </a:t>
            </a:r>
            <a:endParaRPr lang="ru-RU" sz="1600" dirty="0">
              <a:latin typeface="Times New Roman" pitchFamily="18" charset="0"/>
              <a:cs typeface="Times New Roman" pitchFamily="18" charset="0"/>
            </a:endParaRPr>
          </a:p>
        </p:txBody>
      </p:sp>
      <p:sp>
        <p:nvSpPr>
          <p:cNvPr id="15" name="Прямоугольник 14"/>
          <p:cNvSpPr/>
          <p:nvPr/>
        </p:nvSpPr>
        <p:spPr>
          <a:xfrm>
            <a:off x="1389888" y="2926080"/>
            <a:ext cx="9070848" cy="1146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sz="1600" dirty="0" smtClean="0">
                <a:latin typeface="Times New Roman" pitchFamily="18" charset="0"/>
                <a:cs typeface="Times New Roman" pitchFamily="18" charset="0"/>
              </a:rPr>
              <a:t>Держава відшкодувавши шкоду,  завдану посадовою, службовою особою органу, що здійснює оперативно-розшукову діяльність, досудове розслідування, прокуратури або суду,  має  право зворотної вимоги до цієї особи тільки у разі встановлення в її діях складу  кримінального правопорушення за обвинувальним  вироком суду щодо неї, який  набрав законної сили.   </a:t>
            </a:r>
            <a:endParaRPr lang="ru-RU" sz="1600" dirty="0">
              <a:latin typeface="Times New Roman" pitchFamily="18" charset="0"/>
              <a:cs typeface="Times New Roman" pitchFamily="18" charset="0"/>
            </a:endParaRPr>
          </a:p>
        </p:txBody>
      </p:sp>
      <p:sp>
        <p:nvSpPr>
          <p:cNvPr id="16" name="Прямоугольник 15"/>
          <p:cNvSpPr/>
          <p:nvPr/>
        </p:nvSpPr>
        <p:spPr>
          <a:xfrm>
            <a:off x="1408176" y="4285488"/>
            <a:ext cx="9070848" cy="12374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sz="1600" dirty="0" smtClean="0">
                <a:latin typeface="Times New Roman" pitchFamily="18" charset="0"/>
                <a:cs typeface="Times New Roman" pitchFamily="18" charset="0"/>
              </a:rPr>
              <a:t>Держава, АРК, територіальні </a:t>
            </a:r>
            <a:r>
              <a:rPr lang="uk-UA" sz="1600" dirty="0" smtClean="0">
                <a:latin typeface="Times New Roman" pitchFamily="18" charset="0"/>
                <a:cs typeface="Times New Roman" pitchFamily="18" charset="0"/>
              </a:rPr>
              <a:t>громади, відшкодувавши шкоду, завдану посадовою, службовою особою внаслідок незаконно прийнятих рішень, дій чи бездіяльності  відповідно органів державної влади, органів влади АРК , органів місцевого самоврядування, мають право зворотної вимоги до винної особи у розмірі виплаченого відшкодування (крім відшкодування виплат, пов'язаних  із трудовими відносинами та відшкодуванням моральної шкоди).       </a:t>
            </a:r>
            <a:endParaRPr lang="ru-RU" sz="1600" dirty="0">
              <a:latin typeface="Times New Roman" pitchFamily="18" charset="0"/>
              <a:cs typeface="Times New Roman" pitchFamily="18" charset="0"/>
            </a:endParaRPr>
          </a:p>
        </p:txBody>
      </p:sp>
      <p:sp>
        <p:nvSpPr>
          <p:cNvPr id="18" name="Прямоугольник 17"/>
          <p:cNvSpPr/>
          <p:nvPr/>
        </p:nvSpPr>
        <p:spPr>
          <a:xfrm>
            <a:off x="1408176" y="5711952"/>
            <a:ext cx="9070848" cy="9936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sz="1600" dirty="0" smtClean="0">
                <a:latin typeface="Times New Roman" pitchFamily="18" charset="0"/>
                <a:cs typeface="Times New Roman" pitchFamily="18" charset="0"/>
              </a:rPr>
              <a:t>Батьки (</a:t>
            </a:r>
            <a:r>
              <a:rPr lang="uk-UA" sz="1600" dirty="0" err="1" smtClean="0">
                <a:latin typeface="Times New Roman" pitchFamily="18" charset="0"/>
                <a:cs typeface="Times New Roman" pitchFamily="18" charset="0"/>
              </a:rPr>
              <a:t>усиновлювачі</a:t>
            </a:r>
            <a:r>
              <a:rPr lang="uk-UA" sz="1600" dirty="0" smtClean="0">
                <a:latin typeface="Times New Roman" pitchFamily="18" charset="0"/>
                <a:cs typeface="Times New Roman" pitchFamily="18" charset="0"/>
              </a:rPr>
              <a:t>), опікуни або піклувальник, а також заклад або особа, що зобов'язані здійснювати нагляд за малолітньою або неповнолітньою особою, які відшкодували шкоду,  завдану малолітньою або неповнолітньою особою чи фізичною особою, яка визнана недієздатною, не мають права зворотної вимоги до цієї особи        </a:t>
            </a:r>
            <a:endParaRPr lang="ru-RU" sz="16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23200" t="15840" r="22100" b="6400"/>
          <a:stretch>
            <a:fillRect/>
          </a:stretch>
        </p:blipFill>
        <p:spPr bwMode="auto">
          <a:xfrm>
            <a:off x="780288" y="0"/>
            <a:ext cx="7656576" cy="6802735"/>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678" y="768096"/>
            <a:ext cx="8552010" cy="1024128"/>
          </a:xfrm>
        </p:spPr>
        <p:txBody>
          <a:bodyPr>
            <a:normAutofit/>
          </a:bodyPr>
          <a:lstStyle/>
          <a:p>
            <a:r>
              <a:rPr lang="uk-UA" b="1" dirty="0" smtClean="0">
                <a:latin typeface="Times New Roman" pitchFamily="18" charset="0"/>
                <a:cs typeface="Times New Roman" pitchFamily="18" charset="0"/>
              </a:rPr>
              <a:t>Моральної шкоди можуть завдавати:</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677334" y="1892365"/>
            <a:ext cx="8596668" cy="3880773"/>
          </a:xfrm>
        </p:spPr>
        <p:txBody>
          <a:bodyPr>
            <a:normAutofit/>
          </a:bodyPr>
          <a:lstStyle/>
          <a:p>
            <a:r>
              <a:rPr lang="uk-UA" sz="2000" dirty="0" smtClean="0">
                <a:latin typeface="Times New Roman" pitchFamily="18" charset="0"/>
                <a:cs typeface="Times New Roman" pitchFamily="18" charset="0"/>
              </a:rPr>
              <a:t>приниження честі, гідності, престижу або ділової репутації;</a:t>
            </a:r>
          </a:p>
          <a:p>
            <a:r>
              <a:rPr lang="uk-UA" sz="2000" dirty="0" smtClean="0">
                <a:latin typeface="Times New Roman" pitchFamily="18" charset="0"/>
                <a:cs typeface="Times New Roman" pitchFamily="18" charset="0"/>
              </a:rPr>
              <a:t>моральні переживання у зв’язку з ушкодженням здоров’я;</a:t>
            </a:r>
          </a:p>
          <a:p>
            <a:pPr algn="just"/>
            <a:r>
              <a:rPr lang="uk-UA" sz="2000" dirty="0" smtClean="0">
                <a:latin typeface="Times New Roman" pitchFamily="18" charset="0"/>
                <a:cs typeface="Times New Roman" pitchFamily="18" charset="0"/>
              </a:rPr>
              <a:t>порушення права власності (у тому числі інтелектуальної), прав, наданих споживачам, інших цивільних прав;</a:t>
            </a:r>
          </a:p>
          <a:p>
            <a:r>
              <a:rPr lang="uk-UA" sz="2000" dirty="0" smtClean="0">
                <a:latin typeface="Times New Roman" pitchFamily="18" charset="0"/>
                <a:cs typeface="Times New Roman" pitchFamily="18" charset="0"/>
              </a:rPr>
              <a:t>незаконне перебування під слідством і судом;</a:t>
            </a:r>
          </a:p>
          <a:p>
            <a:pPr algn="just"/>
            <a:r>
              <a:rPr lang="uk-UA" sz="2000" dirty="0" smtClean="0">
                <a:latin typeface="Times New Roman" pitchFamily="18" charset="0"/>
                <a:cs typeface="Times New Roman" pitchFamily="18" charset="0"/>
              </a:rPr>
              <a:t>порушення нормальних життєвих зв’язків через неможливість продовження активного громадського життя;</a:t>
            </a:r>
          </a:p>
          <a:p>
            <a:r>
              <a:rPr lang="uk-UA" sz="2000" dirty="0" smtClean="0">
                <a:latin typeface="Times New Roman" pitchFamily="18" charset="0"/>
                <a:cs typeface="Times New Roman" pitchFamily="18" charset="0"/>
              </a:rPr>
              <a:t>порушення стосунків з оточуючими людьми тощо.</a:t>
            </a:r>
            <a:endParaRPr lang="uk-UA" sz="20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16736" y="268224"/>
            <a:ext cx="6998208" cy="950976"/>
          </a:xfrm>
          <a:prstGeom prst="rect">
            <a:avLst/>
          </a:prstGeom>
        </p:spPr>
        <p:style>
          <a:lnRef idx="1">
            <a:schemeClr val="dk1"/>
          </a:lnRef>
          <a:fillRef idx="1001">
            <a:schemeClr val="lt2"/>
          </a:fillRef>
          <a:effectRef idx="1">
            <a:schemeClr val="dk1"/>
          </a:effectRef>
          <a:fontRef idx="minor">
            <a:schemeClr val="dk1"/>
          </a:fontRef>
        </p:style>
        <p:txBody>
          <a:bodyPr rtlCol="0" anchor="ctr"/>
          <a:lstStyle/>
          <a:p>
            <a:pPr algn="ctr"/>
            <a:r>
              <a:rPr lang="uk-UA" sz="2000" b="1" dirty="0" smtClean="0">
                <a:latin typeface="Times New Roman" pitchFamily="18" charset="0"/>
                <a:cs typeface="Times New Roman" pitchFamily="18" charset="0"/>
              </a:rPr>
              <a:t>Відшкодування моральної шкоди</a:t>
            </a:r>
            <a:endParaRPr lang="ru-RU" sz="2000" b="1" dirty="0">
              <a:latin typeface="Times New Roman" pitchFamily="18" charset="0"/>
              <a:cs typeface="Times New Roman" pitchFamily="18" charset="0"/>
            </a:endParaRPr>
          </a:p>
        </p:txBody>
      </p:sp>
      <p:cxnSp>
        <p:nvCxnSpPr>
          <p:cNvPr id="6" name="Прямая соединительная линия 5"/>
          <p:cNvCxnSpPr/>
          <p:nvPr/>
        </p:nvCxnSpPr>
        <p:spPr>
          <a:xfrm rot="5400000">
            <a:off x="-377952" y="3157728"/>
            <a:ext cx="3877056" cy="1588"/>
          </a:xfrm>
          <a:prstGeom prst="line">
            <a:avLst/>
          </a:prstGeom>
        </p:spPr>
        <p:style>
          <a:lnRef idx="1">
            <a:schemeClr val="dk1"/>
          </a:lnRef>
          <a:fillRef idx="0">
            <a:schemeClr val="dk1"/>
          </a:fillRef>
          <a:effectRef idx="0">
            <a:schemeClr val="dk1"/>
          </a:effectRef>
          <a:fontRef idx="minor">
            <a:schemeClr val="tx1"/>
          </a:fontRef>
        </p:style>
      </p:cxnSp>
      <p:cxnSp>
        <p:nvCxnSpPr>
          <p:cNvPr id="8" name="Прямая со стрелкой 7"/>
          <p:cNvCxnSpPr/>
          <p:nvPr/>
        </p:nvCxnSpPr>
        <p:spPr>
          <a:xfrm>
            <a:off x="1560576" y="2560320"/>
            <a:ext cx="32918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 name="Прямоугольник 8"/>
          <p:cNvSpPr/>
          <p:nvPr/>
        </p:nvSpPr>
        <p:spPr>
          <a:xfrm>
            <a:off x="1901952" y="1365504"/>
            <a:ext cx="7607808" cy="22677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dirty="0" smtClean="0">
                <a:latin typeface="Times New Roman" pitchFamily="18" charset="0"/>
                <a:cs typeface="Times New Roman" pitchFamily="18" charset="0"/>
              </a:rPr>
              <a:t>Моральна шкода відшкодовується грошима, іншим майном або інший спосіб. Розмір грошового  відшкодування моральної шкоди визначається судом залежно від характеру правопорушення , глибини фізичних та душевних страждань, погіршення здібностей потерпілого  або позбавлення його можливості їх реалізації , ступеня вини особи, яка завдала моральної шкоди , якщо вина є підставою для відшкодування, а також з урахуванням інших обставин , які мають істотне значення . При визначенні розміру відшкодування  враховуються вимоги розумності і справедливості     </a:t>
            </a:r>
            <a:endParaRPr lang="ru-RU" dirty="0">
              <a:latin typeface="Times New Roman" pitchFamily="18" charset="0"/>
              <a:cs typeface="Times New Roman" pitchFamily="18" charset="0"/>
            </a:endParaRPr>
          </a:p>
        </p:txBody>
      </p:sp>
      <p:cxnSp>
        <p:nvCxnSpPr>
          <p:cNvPr id="10" name="Прямая со стрелкой 9"/>
          <p:cNvCxnSpPr/>
          <p:nvPr/>
        </p:nvCxnSpPr>
        <p:spPr>
          <a:xfrm>
            <a:off x="1554480" y="4248912"/>
            <a:ext cx="32918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Прямая со стрелкой 10"/>
          <p:cNvCxnSpPr/>
          <p:nvPr/>
        </p:nvCxnSpPr>
        <p:spPr>
          <a:xfrm>
            <a:off x="1572768" y="5084064"/>
            <a:ext cx="32918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Прямоугольник 11"/>
          <p:cNvSpPr/>
          <p:nvPr/>
        </p:nvSpPr>
        <p:spPr>
          <a:xfrm>
            <a:off x="1895856" y="3870960"/>
            <a:ext cx="7601712" cy="7132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dirty="0" smtClean="0">
                <a:latin typeface="Times New Roman" pitchFamily="18" charset="0"/>
                <a:cs typeface="Times New Roman" pitchFamily="18" charset="0"/>
              </a:rPr>
              <a:t>Моральна шкода відшкодовується незалежно від майнової шкоди, яка підлягає відшкодування, та не пов'язана з розміром цього відшкодування   </a:t>
            </a:r>
            <a:endParaRPr lang="ru-RU" dirty="0">
              <a:latin typeface="Times New Roman" pitchFamily="18" charset="0"/>
              <a:cs typeface="Times New Roman" pitchFamily="18" charset="0"/>
            </a:endParaRPr>
          </a:p>
        </p:txBody>
      </p:sp>
      <p:sp>
        <p:nvSpPr>
          <p:cNvPr id="13" name="Прямоугольник 12"/>
          <p:cNvSpPr/>
          <p:nvPr/>
        </p:nvSpPr>
        <p:spPr>
          <a:xfrm>
            <a:off x="1914144" y="4815840"/>
            <a:ext cx="7601712" cy="7132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dirty="0" smtClean="0">
                <a:latin typeface="Times New Roman" pitchFamily="18" charset="0"/>
                <a:cs typeface="Times New Roman" pitchFamily="18" charset="0"/>
              </a:rPr>
              <a:t>Моральна шкода відшкодовується одноразово, якщо інше не встановлено договором або законом </a:t>
            </a:r>
            <a:endParaRPr lang="ru-RU"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41120" y="280416"/>
            <a:ext cx="7071360" cy="743712"/>
          </a:xfrm>
          <a:prstGeom prst="rect">
            <a:avLst/>
          </a:prstGeom>
        </p:spPr>
        <p:style>
          <a:lnRef idx="1">
            <a:schemeClr val="dk1"/>
          </a:lnRef>
          <a:fillRef idx="1001">
            <a:schemeClr val="lt2"/>
          </a:fillRef>
          <a:effectRef idx="1">
            <a:schemeClr val="dk1"/>
          </a:effectRef>
          <a:fontRef idx="minor">
            <a:schemeClr val="dk1"/>
          </a:fontRef>
        </p:style>
        <p:txBody>
          <a:bodyPr rtlCol="0" anchor="ctr"/>
          <a:lstStyle/>
          <a:p>
            <a:pPr algn="ctr"/>
            <a:r>
              <a:rPr lang="uk-UA" sz="2000" b="1" dirty="0" smtClean="0">
                <a:latin typeface="Times New Roman" pitchFamily="18" charset="0"/>
                <a:cs typeface="Times New Roman" pitchFamily="18" charset="0"/>
              </a:rPr>
              <a:t>Звільнення від відшкодування  моральної шкоди</a:t>
            </a:r>
            <a:endParaRPr lang="ru-RU" sz="2000" b="1" dirty="0">
              <a:latin typeface="Times New Roman" pitchFamily="18" charset="0"/>
              <a:cs typeface="Times New Roman" pitchFamily="18" charset="0"/>
            </a:endParaRPr>
          </a:p>
        </p:txBody>
      </p:sp>
      <p:cxnSp>
        <p:nvCxnSpPr>
          <p:cNvPr id="6" name="Прямая со стрелкой 5"/>
          <p:cNvCxnSpPr/>
          <p:nvPr/>
        </p:nvCxnSpPr>
        <p:spPr>
          <a:xfrm rot="5400000">
            <a:off x="1530096" y="1139952"/>
            <a:ext cx="2804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 name="Прямоугольник 6"/>
          <p:cNvSpPr/>
          <p:nvPr/>
        </p:nvSpPr>
        <p:spPr>
          <a:xfrm>
            <a:off x="1353312" y="1280160"/>
            <a:ext cx="7046976" cy="8046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dirty="0" smtClean="0">
                <a:latin typeface="Times New Roman" pitchFamily="18" charset="0"/>
                <a:cs typeface="Times New Roman" pitchFamily="18" charset="0"/>
              </a:rPr>
              <a:t>Особа, що спричинила моральну шкоду, звільняється від відповідальності, якщо доведе, що шкода завдана не з її вини    </a:t>
            </a:r>
            <a:endParaRPr lang="ru-RU" dirty="0">
              <a:latin typeface="Times New Roman" pitchFamily="18" charset="0"/>
              <a:cs typeface="Times New Roman" pitchFamily="18" charset="0"/>
            </a:endParaRPr>
          </a:p>
        </p:txBody>
      </p:sp>
      <p:sp>
        <p:nvSpPr>
          <p:cNvPr id="8" name="Прямоугольник 7"/>
          <p:cNvSpPr/>
          <p:nvPr/>
        </p:nvSpPr>
        <p:spPr>
          <a:xfrm>
            <a:off x="1359408" y="2334768"/>
            <a:ext cx="7071360" cy="743712"/>
          </a:xfrm>
          <a:prstGeom prst="rect">
            <a:avLst/>
          </a:prstGeom>
        </p:spPr>
        <p:style>
          <a:lnRef idx="1">
            <a:schemeClr val="dk1"/>
          </a:lnRef>
          <a:fillRef idx="1001">
            <a:schemeClr val="lt2"/>
          </a:fillRef>
          <a:effectRef idx="1">
            <a:schemeClr val="dk1"/>
          </a:effectRef>
          <a:fontRef idx="minor">
            <a:schemeClr val="dk1"/>
          </a:fontRef>
        </p:style>
        <p:txBody>
          <a:bodyPr rtlCol="0" anchor="ctr"/>
          <a:lstStyle/>
          <a:p>
            <a:pPr algn="ctr"/>
            <a:r>
              <a:rPr lang="uk-UA" sz="2000" b="1" dirty="0" smtClean="0">
                <a:latin typeface="Times New Roman" pitchFamily="18" charset="0"/>
                <a:cs typeface="Times New Roman" pitchFamily="18" charset="0"/>
              </a:rPr>
              <a:t>Відшкодування моральної шкоди незалежно від вини особи, яка її завдала </a:t>
            </a:r>
            <a:endParaRPr lang="ru-RU" sz="2000" b="1" dirty="0">
              <a:latin typeface="Times New Roman" pitchFamily="18" charset="0"/>
              <a:cs typeface="Times New Roman" pitchFamily="18" charset="0"/>
            </a:endParaRPr>
          </a:p>
        </p:txBody>
      </p:sp>
      <p:cxnSp>
        <p:nvCxnSpPr>
          <p:cNvPr id="10" name="Прямая соединительная линия 9"/>
          <p:cNvCxnSpPr/>
          <p:nvPr/>
        </p:nvCxnSpPr>
        <p:spPr>
          <a:xfrm rot="5400000">
            <a:off x="176784" y="4529328"/>
            <a:ext cx="2889504" cy="1588"/>
          </a:xfrm>
          <a:prstGeom prst="line">
            <a:avLst/>
          </a:prstGeom>
        </p:spPr>
        <p:style>
          <a:lnRef idx="1">
            <a:schemeClr val="dk1"/>
          </a:lnRef>
          <a:fillRef idx="0">
            <a:schemeClr val="dk1"/>
          </a:fillRef>
          <a:effectRef idx="0">
            <a:schemeClr val="dk1"/>
          </a:effectRef>
          <a:fontRef idx="minor">
            <a:schemeClr val="tx1"/>
          </a:fontRef>
        </p:style>
      </p:cxnSp>
      <p:cxnSp>
        <p:nvCxnSpPr>
          <p:cNvPr id="12" name="Прямая со стрелкой 11"/>
          <p:cNvCxnSpPr/>
          <p:nvPr/>
        </p:nvCxnSpPr>
        <p:spPr>
          <a:xfrm>
            <a:off x="1633728" y="3657600"/>
            <a:ext cx="31699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Прямоугольник 13"/>
          <p:cNvSpPr/>
          <p:nvPr/>
        </p:nvSpPr>
        <p:spPr>
          <a:xfrm>
            <a:off x="1944624" y="3200400"/>
            <a:ext cx="7046976" cy="8046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dirty="0" smtClean="0">
                <a:latin typeface="Times New Roman" pitchFamily="18" charset="0"/>
                <a:cs typeface="Times New Roman" pitchFamily="18" charset="0"/>
              </a:rPr>
              <a:t>Якщо шкода завдана  каліцтвом, іншим ушкодженням здоров'я або смертю фізичної особи внаслідок дії джерела підвищеної небезпеки    </a:t>
            </a:r>
            <a:endParaRPr lang="ru-RU" dirty="0">
              <a:latin typeface="Times New Roman" pitchFamily="18" charset="0"/>
              <a:cs typeface="Times New Roman" pitchFamily="18" charset="0"/>
            </a:endParaRPr>
          </a:p>
        </p:txBody>
      </p:sp>
      <p:sp>
        <p:nvSpPr>
          <p:cNvPr id="15" name="Прямоугольник 14"/>
          <p:cNvSpPr/>
          <p:nvPr/>
        </p:nvSpPr>
        <p:spPr>
          <a:xfrm>
            <a:off x="1938528" y="4096512"/>
            <a:ext cx="7059168" cy="16215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dirty="0" smtClean="0">
                <a:latin typeface="Times New Roman" pitchFamily="18" charset="0"/>
                <a:cs typeface="Times New Roman" pitchFamily="18" charset="0"/>
              </a:rPr>
              <a:t>Якщо шкода завдана фізичній особі внаслідок її незаконного засудження, незаконного притягнення до кримінальної відповідальності , незаконного застосування як запобіжного заходу тримання під вартою або підписки про невиїзд, незаконного затримання, незаконного накладання адміністративного стягнення у вигляді арешту або виправних робіт  </a:t>
            </a:r>
            <a:endParaRPr lang="ru-RU" dirty="0">
              <a:latin typeface="Times New Roman" pitchFamily="18" charset="0"/>
              <a:cs typeface="Times New Roman" pitchFamily="18" charset="0"/>
            </a:endParaRPr>
          </a:p>
        </p:txBody>
      </p:sp>
      <p:sp>
        <p:nvSpPr>
          <p:cNvPr id="16" name="Прямоугольник 15"/>
          <p:cNvSpPr/>
          <p:nvPr/>
        </p:nvSpPr>
        <p:spPr>
          <a:xfrm>
            <a:off x="1944624" y="5827776"/>
            <a:ext cx="7040880" cy="5242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dirty="0" smtClean="0">
                <a:latin typeface="Times New Roman" pitchFamily="18" charset="0"/>
                <a:cs typeface="Times New Roman" pitchFamily="18" charset="0"/>
              </a:rPr>
              <a:t>В інших випадках, </a:t>
            </a:r>
            <a:r>
              <a:rPr lang="uk-UA" smtClean="0">
                <a:latin typeface="Times New Roman" pitchFamily="18" charset="0"/>
                <a:cs typeface="Times New Roman" pitchFamily="18" charset="0"/>
              </a:rPr>
              <a:t>встановлених законом  </a:t>
            </a:r>
            <a:endParaRPr lang="ru-RU" dirty="0">
              <a:latin typeface="Times New Roman" pitchFamily="18" charset="0"/>
              <a:cs typeface="Times New Roman" pitchFamily="18" charset="0"/>
            </a:endParaRPr>
          </a:p>
        </p:txBody>
      </p:sp>
      <p:cxnSp>
        <p:nvCxnSpPr>
          <p:cNvPr id="17" name="Прямая со стрелкой 16"/>
          <p:cNvCxnSpPr/>
          <p:nvPr/>
        </p:nvCxnSpPr>
        <p:spPr>
          <a:xfrm>
            <a:off x="1615440" y="4736592"/>
            <a:ext cx="31699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Прямая со стрелкой 17"/>
          <p:cNvCxnSpPr/>
          <p:nvPr/>
        </p:nvCxnSpPr>
        <p:spPr>
          <a:xfrm>
            <a:off x="1633728" y="5974080"/>
            <a:ext cx="31699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l="25900" t="16800" r="25400" b="5760"/>
          <a:stretch>
            <a:fillRect/>
          </a:stretch>
        </p:blipFill>
        <p:spPr bwMode="auto">
          <a:xfrm>
            <a:off x="1036320" y="0"/>
            <a:ext cx="6876288" cy="6833929"/>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19600" t="21120" r="20200" b="7040"/>
          <a:stretch>
            <a:fillRect/>
          </a:stretch>
        </p:blipFill>
        <p:spPr bwMode="auto">
          <a:xfrm>
            <a:off x="414528" y="268569"/>
            <a:ext cx="8156448" cy="6083463"/>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38656" y="377952"/>
            <a:ext cx="6656832" cy="780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u="sng" dirty="0" smtClean="0">
                <a:latin typeface="Times New Roman" pitchFamily="18" charset="0"/>
                <a:cs typeface="Times New Roman" pitchFamily="18" charset="0"/>
              </a:rPr>
              <a:t>Сторони</a:t>
            </a:r>
            <a:r>
              <a:rPr lang="uk-UA" sz="2400" b="1" dirty="0" smtClean="0">
                <a:latin typeface="Times New Roman" pitchFamily="18" charset="0"/>
                <a:cs typeface="Times New Roman" pitchFamily="18" charset="0"/>
              </a:rPr>
              <a:t> зобов’язання з відшкодування шкоди</a:t>
            </a:r>
            <a:endParaRPr lang="ru-RU" sz="2400" b="1" dirty="0">
              <a:latin typeface="Times New Roman" pitchFamily="18" charset="0"/>
              <a:cs typeface="Times New Roman" pitchFamily="18" charset="0"/>
            </a:endParaRPr>
          </a:p>
        </p:txBody>
      </p:sp>
      <p:sp>
        <p:nvSpPr>
          <p:cNvPr id="5" name="Двойная стрелка влево/вверх 4"/>
          <p:cNvSpPr/>
          <p:nvPr/>
        </p:nvSpPr>
        <p:spPr>
          <a:xfrm rot="13425277">
            <a:off x="4082738" y="1180472"/>
            <a:ext cx="1155545" cy="1180804"/>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719328" y="1877568"/>
            <a:ext cx="3304032" cy="10485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i="1" dirty="0" smtClean="0">
                <a:latin typeface="Times New Roman" pitchFamily="18" charset="0"/>
                <a:cs typeface="Times New Roman" pitchFamily="18" charset="0"/>
              </a:rPr>
              <a:t>кредитор</a:t>
            </a:r>
            <a:r>
              <a:rPr lang="uk-UA" dirty="0" smtClean="0">
                <a:latin typeface="Times New Roman" pitchFamily="18" charset="0"/>
                <a:cs typeface="Times New Roman" pitchFamily="18" charset="0"/>
              </a:rPr>
              <a:t> – </a:t>
            </a:r>
            <a:r>
              <a:rPr lang="uk-UA" i="1" dirty="0" smtClean="0">
                <a:latin typeface="Times New Roman" pitchFamily="18" charset="0"/>
                <a:cs typeface="Times New Roman" pitchFamily="18" charset="0"/>
              </a:rPr>
              <a:t>потерпілий</a:t>
            </a:r>
            <a:r>
              <a:rPr lang="uk-UA" dirty="0" smtClean="0">
                <a:latin typeface="Times New Roman" pitchFamily="18" charset="0"/>
                <a:cs typeface="Times New Roman" pitchFamily="18" charset="0"/>
              </a:rPr>
              <a:t> чи особа, якій завдано шкоду</a:t>
            </a:r>
            <a:endParaRPr lang="ru-RU" dirty="0">
              <a:latin typeface="Times New Roman" pitchFamily="18" charset="0"/>
              <a:cs typeface="Times New Roman" pitchFamily="18" charset="0"/>
            </a:endParaRPr>
          </a:p>
        </p:txBody>
      </p:sp>
      <p:sp>
        <p:nvSpPr>
          <p:cNvPr id="9" name="Скругленный прямоугольник 8"/>
          <p:cNvSpPr/>
          <p:nvPr/>
        </p:nvSpPr>
        <p:spPr>
          <a:xfrm>
            <a:off x="5260848" y="1773936"/>
            <a:ext cx="4760976" cy="226161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i="1" dirty="0" smtClean="0">
                <a:latin typeface="Times New Roman" pitchFamily="18" charset="0"/>
                <a:cs typeface="Times New Roman" pitchFamily="18" charset="0"/>
              </a:rPr>
              <a:t>боржник</a:t>
            </a:r>
            <a:r>
              <a:rPr lang="uk-UA" dirty="0" smtClean="0">
                <a:latin typeface="Times New Roman" pitchFamily="18" charset="0"/>
                <a:cs typeface="Times New Roman" pitchFamily="18" charset="0"/>
              </a:rPr>
              <a:t> – </a:t>
            </a:r>
            <a:r>
              <a:rPr lang="uk-UA" i="1" dirty="0" smtClean="0">
                <a:latin typeface="Times New Roman" pitchFamily="18" charset="0"/>
                <a:cs typeface="Times New Roman" pitchFamily="18" charset="0"/>
              </a:rPr>
              <a:t>порушник</a:t>
            </a:r>
            <a:r>
              <a:rPr lang="uk-UA" dirty="0" smtClean="0">
                <a:latin typeface="Times New Roman" pitchFamily="18" charset="0"/>
                <a:cs typeface="Times New Roman" pitchFamily="18" charset="0"/>
              </a:rPr>
              <a:t>; </a:t>
            </a:r>
            <a:r>
              <a:rPr lang="uk-UA" i="1" dirty="0" smtClean="0">
                <a:latin typeface="Times New Roman" pitchFamily="18" charset="0"/>
                <a:cs typeface="Times New Roman" pitchFamily="18" charset="0"/>
              </a:rPr>
              <a:t>особа, яка завдала шкоду; </a:t>
            </a:r>
            <a:r>
              <a:rPr lang="uk-UA" i="1" dirty="0" err="1" smtClean="0">
                <a:latin typeface="Times New Roman" pitchFamily="18" charset="0"/>
                <a:cs typeface="Times New Roman" pitchFamily="18" charset="0"/>
              </a:rPr>
              <a:t>делінквент</a:t>
            </a:r>
            <a:r>
              <a:rPr lang="uk-UA" i="1" dirty="0" smtClean="0">
                <a:latin typeface="Times New Roman" pitchFamily="18" charset="0"/>
                <a:cs typeface="Times New Roman" pitchFamily="18" charset="0"/>
              </a:rPr>
              <a:t> – </a:t>
            </a:r>
            <a:r>
              <a:rPr lang="uk-UA" dirty="0" smtClean="0">
                <a:latin typeface="Times New Roman" pitchFamily="18" charset="0"/>
                <a:cs typeface="Times New Roman" pitchFamily="18" charset="0"/>
              </a:rPr>
              <a:t>особа, яка відповідає за завдану шкоду. Це може бути як особа, що спричинила шкоду, так і особа, відповідальна за її поведінку (наприклад, батьки неповнолітнього або опікуни ,  визнаної недієздатною)    </a:t>
            </a:r>
            <a:endParaRPr lang="ru-RU" i="1" dirty="0">
              <a:latin typeface="Times New Roman" pitchFamily="18" charset="0"/>
              <a:cs typeface="Times New Roman" pitchFamily="18" charset="0"/>
            </a:endParaRPr>
          </a:p>
        </p:txBody>
      </p:sp>
      <p:sp>
        <p:nvSpPr>
          <p:cNvPr id="10" name="Выноска со стрелкой вверх 9"/>
          <p:cNvSpPr/>
          <p:nvPr/>
        </p:nvSpPr>
        <p:spPr>
          <a:xfrm>
            <a:off x="256032" y="2950464"/>
            <a:ext cx="4572000" cy="2279904"/>
          </a:xfrm>
          <a:prstGeom prst="upArrowCallout">
            <a:avLst>
              <a:gd name="adj1" fmla="val 17208"/>
              <a:gd name="adj2" fmla="val 18506"/>
              <a:gd name="adj3" fmla="val 25000"/>
              <a:gd name="adj4" fmla="val 6497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dirty="0" smtClean="0">
                <a:latin typeface="Times New Roman" pitchFamily="18" charset="0"/>
                <a:cs typeface="Times New Roman" pitchFamily="18" charset="0"/>
              </a:rPr>
              <a:t>Потерпілим може бути будь-яка особа (фізична або юридична), якій завдано шкоди, а в разі смерті потерпілого – фізичні особи, визначені законом </a:t>
            </a:r>
          </a:p>
          <a:p>
            <a:pPr algn="ctr"/>
            <a:r>
              <a:rPr lang="uk-UA" dirty="0" smtClean="0">
                <a:latin typeface="Times New Roman" pitchFamily="18" charset="0"/>
                <a:cs typeface="Times New Roman" pitchFamily="18" charset="0"/>
              </a:rPr>
              <a:t>(ст. 1200 ЦК  України)</a:t>
            </a:r>
            <a:endParaRPr lang="ru-RU" dirty="0">
              <a:latin typeface="Times New Roman" pitchFamily="18" charset="0"/>
              <a:cs typeface="Times New Roman" pitchFamily="18" charset="0"/>
            </a:endParaRPr>
          </a:p>
        </p:txBody>
      </p:sp>
      <p:sp>
        <p:nvSpPr>
          <p:cNvPr id="7" name="Выноска со стрелкой вверх 6"/>
          <p:cNvSpPr/>
          <p:nvPr/>
        </p:nvSpPr>
        <p:spPr>
          <a:xfrm>
            <a:off x="5266944" y="4041648"/>
            <a:ext cx="4754880" cy="2383536"/>
          </a:xfrm>
          <a:prstGeom prst="upArrowCallout">
            <a:avLst>
              <a:gd name="adj1" fmla="val 17208"/>
              <a:gd name="adj2" fmla="val 18506"/>
              <a:gd name="adj3" fmla="val 25000"/>
              <a:gd name="adj4" fmla="val 6497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dirty="0" smtClean="0">
                <a:latin typeface="Times New Roman" pitchFamily="18" charset="0"/>
                <a:cs typeface="Times New Roman" pitchFamily="18" charset="0"/>
              </a:rPr>
              <a:t>Безпосередній </a:t>
            </a:r>
            <a:r>
              <a:rPr lang="uk-UA" dirty="0" err="1" smtClean="0">
                <a:latin typeface="Times New Roman" pitchFamily="18" charset="0"/>
                <a:cs typeface="Times New Roman" pitchFamily="18" charset="0"/>
              </a:rPr>
              <a:t>заподіювач</a:t>
            </a:r>
            <a:r>
              <a:rPr lang="uk-UA" dirty="0" smtClean="0">
                <a:latin typeface="Times New Roman" pitchFamily="18" charset="0"/>
                <a:cs typeface="Times New Roman" pitchFamily="18" charset="0"/>
              </a:rPr>
              <a:t> шкоди: фізична особа яка є </a:t>
            </a:r>
            <a:r>
              <a:rPr lang="uk-UA" dirty="0" err="1" smtClean="0">
                <a:latin typeface="Times New Roman" pitchFamily="18" charset="0"/>
                <a:cs typeface="Times New Roman" pitchFamily="18" charset="0"/>
              </a:rPr>
              <a:t>деліктоздатною</a:t>
            </a:r>
            <a:r>
              <a:rPr lang="uk-UA" dirty="0" smtClean="0">
                <a:latin typeface="Times New Roman" pitchFamily="18" charset="0"/>
                <a:cs typeface="Times New Roman" pitchFamily="18" charset="0"/>
              </a:rPr>
              <a:t> (</a:t>
            </a:r>
            <a:r>
              <a:rPr lang="uk-UA" dirty="0" err="1" smtClean="0">
                <a:latin typeface="Times New Roman" pitchFamily="18" charset="0"/>
                <a:cs typeface="Times New Roman" pitchFamily="18" charset="0"/>
              </a:rPr>
              <a:t>деліктоздатною</a:t>
            </a:r>
            <a:r>
              <a:rPr lang="uk-UA" dirty="0" smtClean="0">
                <a:latin typeface="Times New Roman" pitchFamily="18" charset="0"/>
                <a:cs typeface="Times New Roman" pitchFamily="18" charset="0"/>
              </a:rPr>
              <a:t> визнається особа, яка досягла 14 років, крім випадків визначених ч. 2 ст. 1179 ЦКУ ) </a:t>
            </a:r>
            <a:endParaRPr lang="ru-RU"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75488" y="475488"/>
            <a:ext cx="8388096" cy="128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u="sng" dirty="0" smtClean="0">
                <a:latin typeface="Times New Roman" pitchFamily="18" charset="0"/>
                <a:cs typeface="Times New Roman" pitchFamily="18" charset="0"/>
              </a:rPr>
              <a:t>Об’єктом</a:t>
            </a:r>
            <a:r>
              <a:rPr lang="uk-UA" dirty="0" smtClean="0">
                <a:latin typeface="Times New Roman" pitchFamily="18" charset="0"/>
                <a:cs typeface="Times New Roman" pitchFamily="18" charset="0"/>
              </a:rPr>
              <a:t> зобов’язання з відшкодування шкоди завжди є дія, тобто активна, свідома, вольова поведінка боржника (</a:t>
            </a:r>
            <a:r>
              <a:rPr lang="uk-UA" dirty="0" err="1" smtClean="0">
                <a:latin typeface="Times New Roman" pitchFamily="18" charset="0"/>
                <a:cs typeface="Times New Roman" pitchFamily="18" charset="0"/>
              </a:rPr>
              <a:t>заподіювача</a:t>
            </a:r>
            <a:r>
              <a:rPr lang="uk-UA" dirty="0" smtClean="0">
                <a:latin typeface="Times New Roman" pitchFamily="18" charset="0"/>
                <a:cs typeface="Times New Roman" pitchFamily="18" charset="0"/>
              </a:rPr>
              <a:t> шкоди) – відшкодування, яке боржник зобов'язаний надати кредиторові (потерпілому). Відшкодування може бути здійснене в натурі або у повній компенсації завданих збитків.  </a:t>
            </a:r>
            <a:endParaRPr lang="ru-RU" dirty="0">
              <a:latin typeface="Times New Roman" pitchFamily="18" charset="0"/>
              <a:cs typeface="Times New Roman" pitchFamily="18" charset="0"/>
            </a:endParaRPr>
          </a:p>
        </p:txBody>
      </p:sp>
      <p:sp>
        <p:nvSpPr>
          <p:cNvPr id="5" name="Прямоугольник 4"/>
          <p:cNvSpPr/>
          <p:nvPr/>
        </p:nvSpPr>
        <p:spPr>
          <a:xfrm>
            <a:off x="493776" y="1981200"/>
            <a:ext cx="8339328" cy="1310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u="sng" dirty="0" smtClean="0">
                <a:latin typeface="Times New Roman" pitchFamily="18" charset="0"/>
                <a:cs typeface="Times New Roman" pitchFamily="18" charset="0"/>
              </a:rPr>
              <a:t>Зміст</a:t>
            </a:r>
            <a:r>
              <a:rPr lang="uk-UA" u="sng"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деліктного зобов’язання складають право вимоги потерпілого та обов’язок </a:t>
            </a:r>
            <a:r>
              <a:rPr lang="uk-UA" dirty="0" err="1" smtClean="0">
                <a:latin typeface="Times New Roman" pitchFamily="18" charset="0"/>
                <a:cs typeface="Times New Roman" pitchFamily="18" charset="0"/>
              </a:rPr>
              <a:t>делінквента</a:t>
            </a:r>
            <a:r>
              <a:rPr lang="uk-UA" dirty="0" smtClean="0">
                <a:latin typeface="Times New Roman" pitchFamily="18" charset="0"/>
                <a:cs typeface="Times New Roman" pitchFamily="18" charset="0"/>
              </a:rPr>
              <a:t> по відшкодуванню завданої шкоди. Оскільки сторони цього зобов’язання мають або право вимоги, або обов’язок відшкодування, деліктне зобов’язання є </a:t>
            </a:r>
            <a:r>
              <a:rPr lang="uk-UA" i="1" dirty="0" smtClean="0">
                <a:latin typeface="Times New Roman" pitchFamily="18" charset="0"/>
                <a:cs typeface="Times New Roman" pitchFamily="18" charset="0"/>
              </a:rPr>
              <a:t>одностороннім</a:t>
            </a:r>
            <a:r>
              <a:rPr lang="uk-UA"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6" name="Прямоугольник 5"/>
          <p:cNvSpPr/>
          <p:nvPr/>
        </p:nvSpPr>
        <p:spPr>
          <a:xfrm>
            <a:off x="560832" y="3471595"/>
            <a:ext cx="8778240" cy="369332"/>
          </a:xfrm>
          <a:prstGeom prst="rect">
            <a:avLst/>
          </a:prstGeom>
        </p:spPr>
        <p:txBody>
          <a:bodyPr wrap="square">
            <a:spAutoFit/>
          </a:bodyPr>
          <a:lstStyle/>
          <a:p>
            <a:r>
              <a:rPr lang="uk-UA" b="1" u="sng" dirty="0" smtClean="0">
                <a:latin typeface="Times New Roman" pitchFamily="18" charset="0"/>
                <a:cs typeface="Times New Roman" pitchFamily="18" charset="0"/>
              </a:rPr>
              <a:t>Сукупність правових норм, які регулюють зобов’язальні відносин:</a:t>
            </a:r>
            <a:endParaRPr lang="ru-RU" b="1" u="sng" dirty="0">
              <a:latin typeface="Times New Roman" pitchFamily="18" charset="0"/>
              <a:cs typeface="Times New Roman" pitchFamily="18" charset="0"/>
            </a:endParaRPr>
          </a:p>
        </p:txBody>
      </p:sp>
      <p:sp>
        <p:nvSpPr>
          <p:cNvPr id="9" name="Прямоугольник 8"/>
          <p:cNvSpPr/>
          <p:nvPr/>
        </p:nvSpPr>
        <p:spPr>
          <a:xfrm>
            <a:off x="548640" y="3920758"/>
            <a:ext cx="8022336" cy="2031325"/>
          </a:xfrm>
          <a:prstGeom prst="rect">
            <a:avLst/>
          </a:prstGeom>
        </p:spPr>
        <p:txBody>
          <a:bodyPr wrap="square">
            <a:spAutoFit/>
          </a:bodyPr>
          <a:lstStyle/>
          <a:p>
            <a:pPr algn="just"/>
            <a:r>
              <a:rPr lang="uk-UA" dirty="0" smtClean="0">
                <a:latin typeface="Times New Roman" pitchFamily="18" charset="0"/>
                <a:cs typeface="Times New Roman" pitchFamily="18" charset="0"/>
              </a:rPr>
              <a:t>- ЦК України;</a:t>
            </a:r>
          </a:p>
          <a:p>
            <a:pPr algn="just">
              <a:buFontTx/>
              <a:buChar char="-"/>
            </a:pPr>
            <a:r>
              <a:rPr lang="uk-UA" dirty="0" smtClean="0">
                <a:latin typeface="Times New Roman" pitchFamily="18" charset="0"/>
                <a:cs typeface="Times New Roman" pitchFamily="18" charset="0"/>
              </a:rPr>
              <a:t> Закон України «Про відповідальність за шкоду, завдану внаслідок дефекту в продукції»;</a:t>
            </a:r>
          </a:p>
          <a:p>
            <a:pPr algn="just">
              <a:buFontTx/>
              <a:buChar char="-"/>
            </a:pPr>
            <a:r>
              <a:rPr lang="uk-UA" dirty="0" smtClean="0">
                <a:latin typeface="Times New Roman" pitchFamily="18" charset="0"/>
                <a:cs typeface="Times New Roman" pitchFamily="18" charset="0"/>
              </a:rPr>
              <a:t> Закон України «Про порядок відшкодування шкоди, завданої громадянинові незаконними діями органів, що здійснюють оперативно-розшукову діяльність, органів досудового розслідування, прокуратури і суду»;</a:t>
            </a:r>
          </a:p>
          <a:p>
            <a:pPr algn="just">
              <a:buFontTx/>
              <a:buChar char="-"/>
            </a:pPr>
            <a:r>
              <a:rPr lang="uk-UA" dirty="0" smtClean="0">
                <a:latin typeface="Times New Roman" pitchFamily="18" charset="0"/>
                <a:cs typeface="Times New Roman" pitchFamily="18" charset="0"/>
              </a:rPr>
              <a:t> Закон України «Про використання ядерної енергії та радіаційну безпеку».</a:t>
            </a:r>
            <a:endParaRPr lang="ru-RU"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344746" cy="792480"/>
          </a:xfrm>
        </p:spPr>
        <p:txBody>
          <a:bodyPr/>
          <a:lstStyle/>
          <a:p>
            <a:pPr algn="ctr"/>
            <a:r>
              <a:rPr lang="uk-UA" b="1" dirty="0" smtClean="0">
                <a:latin typeface="Times New Roman" pitchFamily="18" charset="0"/>
                <a:cs typeface="Times New Roman" pitchFamily="18" charset="0"/>
              </a:rPr>
              <a:t>Принципи відшкодування шкоди</a:t>
            </a:r>
            <a:r>
              <a:rPr lang="uk-UA"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677334" y="1341121"/>
            <a:ext cx="8478858" cy="4700242"/>
          </a:xfrm>
        </p:spPr>
        <p:txBody>
          <a:bodyPr>
            <a:normAutofit/>
          </a:bodyPr>
          <a:lstStyle/>
          <a:p>
            <a:pPr algn="just"/>
            <a:r>
              <a:rPr lang="uk-UA" b="1" u="sng" dirty="0" smtClean="0">
                <a:latin typeface="Times New Roman" pitchFamily="18" charset="0"/>
                <a:cs typeface="Times New Roman" pitchFamily="18" charset="0"/>
              </a:rPr>
              <a:t>принцип загального (генерального) делікту</a:t>
            </a:r>
            <a:r>
              <a:rPr lang="uk-UA" dirty="0" smtClean="0">
                <a:latin typeface="Times New Roman" pitchFamily="18" charset="0"/>
                <a:cs typeface="Times New Roman" pitchFamily="18" charset="0"/>
              </a:rPr>
              <a:t> сутність принципу полягає в тому, що шкода, завдана протиправною поведінкою іншої особи, підлягає відшкодуванню в повному обсязі особою, яка її завдала.</a:t>
            </a:r>
            <a:r>
              <a:rPr lang="ru-RU"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Значення принципу генерального делікту полягає в тому, що в разі відсутності спеціальних норм, що регулюють окремі види зобов’язань з відшкодування шкоди, застосовуються загальні норми про генеральний делікт;</a:t>
            </a:r>
          </a:p>
          <a:p>
            <a:pPr algn="just"/>
            <a:r>
              <a:rPr lang="uk-UA" b="1" u="sng" dirty="0" smtClean="0">
                <a:latin typeface="Times New Roman" pitchFamily="18" charset="0"/>
                <a:cs typeface="Times New Roman" pitchFamily="18" charset="0"/>
              </a:rPr>
              <a:t>принцип повного відшкодування завданої шкоди</a:t>
            </a:r>
            <a:r>
              <a:rPr lang="uk-UA" dirty="0" smtClean="0">
                <a:latin typeface="Times New Roman" pitchFamily="18" charset="0"/>
                <a:cs typeface="Times New Roman" pitchFamily="18" charset="0"/>
              </a:rPr>
              <a:t>, перш за все, знаходить своє закріплення в ч. 1 ст. 1166 ЦКУ, відповідно до якої майнова шкода, завдана неправомірними рішеннями, діями чи бездіяльністю особистим немайновим правам фізичної або юридичної особи, а також шкода, завдана майну фізичної або юридичної особи, відшкодовується в повному обсязі особою, яка її завдала. Зазначене положення кореспондується із загальними приписами про відшкодування збитків у повному обсязі, якщо договором або законом не передбачено відшкодування в меншому або більшому розмірі (ч. 3 ст. 22 ЦКУ).</a:t>
            </a:r>
            <a:endParaRPr lang="ru-RU" dirty="0" smtClean="0">
              <a:latin typeface="Times New Roman" pitchFamily="18" charset="0"/>
              <a:cs typeface="Times New Roman" pitchFamily="18" charset="0"/>
            </a:endParaRPr>
          </a:p>
          <a:p>
            <a:pPr algn="just">
              <a:buNone/>
            </a:pPr>
            <a:endParaRPr lang="ru-RU" dirty="0" smtClean="0"/>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6657" t="37131" r="26988" b="44577"/>
          <a:stretch>
            <a:fillRect/>
          </a:stretch>
        </p:blipFill>
        <p:spPr bwMode="auto">
          <a:xfrm>
            <a:off x="0" y="674116"/>
            <a:ext cx="9677129" cy="2382965"/>
          </a:xfrm>
          <a:prstGeom prst="rect">
            <a:avLst/>
          </a:prstGeom>
          <a:noFill/>
          <a:ln w="9525">
            <a:noFill/>
            <a:miter lim="800000"/>
            <a:headEnd/>
            <a:tailEnd/>
          </a:ln>
        </p:spPr>
      </p:pic>
      <p:pic>
        <p:nvPicPr>
          <p:cNvPr id="1027" name="Picture 3"/>
          <p:cNvPicPr>
            <a:picLocks noChangeAspect="1" noChangeArrowheads="1"/>
          </p:cNvPicPr>
          <p:nvPr/>
        </p:nvPicPr>
        <p:blipFill>
          <a:blip r:embed="rId3"/>
          <a:srcRect l="24840" t="28120" r="25331" b="50934"/>
          <a:stretch>
            <a:fillRect/>
          </a:stretch>
        </p:blipFill>
        <p:spPr bwMode="auto">
          <a:xfrm>
            <a:off x="219456" y="3364992"/>
            <a:ext cx="9178116" cy="240790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8294" y="377952"/>
            <a:ext cx="8527626" cy="426720"/>
          </a:xfrm>
        </p:spPr>
        <p:txBody>
          <a:bodyPr>
            <a:normAutofit/>
          </a:bodyPr>
          <a:lstStyle/>
          <a:p>
            <a:r>
              <a:rPr lang="uk-UA" sz="1800" b="1" dirty="0" smtClean="0">
                <a:latin typeface="Times New Roman" pitchFamily="18" charset="0"/>
                <a:cs typeface="Times New Roman" pitchFamily="18" charset="0"/>
              </a:rPr>
              <a:t>ЦК України передбачає такі зобов’язання з відшкодування шкоди:</a:t>
            </a:r>
            <a:endParaRPr lang="uk-UA" sz="1800" dirty="0">
              <a:latin typeface="Times New Roman" pitchFamily="18" charset="0"/>
              <a:cs typeface="Times New Roman" pitchFamily="18" charset="0"/>
            </a:endParaRPr>
          </a:p>
        </p:txBody>
      </p:sp>
      <p:sp>
        <p:nvSpPr>
          <p:cNvPr id="3" name="Содержимое 2"/>
          <p:cNvSpPr>
            <a:spLocks noGrp="1"/>
          </p:cNvSpPr>
          <p:nvPr>
            <p:ph idx="1"/>
          </p:nvPr>
        </p:nvSpPr>
        <p:spPr>
          <a:xfrm>
            <a:off x="445686" y="755904"/>
            <a:ext cx="8881194" cy="5864352"/>
          </a:xfrm>
        </p:spPr>
        <p:txBody>
          <a:bodyPr>
            <a:noAutofit/>
          </a:bodyPr>
          <a:lstStyle/>
          <a:p>
            <a:pPr>
              <a:lnSpc>
                <a:spcPct val="120000"/>
              </a:lnSpc>
              <a:spcBef>
                <a:spcPts val="0"/>
              </a:spcBef>
            </a:pPr>
            <a:r>
              <a:rPr lang="uk-UA" sz="1200" dirty="0" smtClean="0">
                <a:latin typeface="Times New Roman" pitchFamily="18" charset="0"/>
                <a:cs typeface="Times New Roman" pitchFamily="18" charset="0"/>
              </a:rPr>
              <a:t>відшкодування моральної шкоди, завданої каліцтвом, іншим ушкодженням здоров'я або смертю фізичної особи (ст. 1168 ЦК України);</a:t>
            </a:r>
          </a:p>
          <a:p>
            <a:pPr>
              <a:lnSpc>
                <a:spcPct val="120000"/>
              </a:lnSpc>
              <a:spcBef>
                <a:spcPts val="0"/>
              </a:spcBef>
            </a:pPr>
            <a:r>
              <a:rPr lang="uk-UA" sz="1200" dirty="0" smtClean="0">
                <a:latin typeface="Times New Roman" pitchFamily="18" charset="0"/>
                <a:cs typeface="Times New Roman" pitchFamily="18" charset="0"/>
              </a:rPr>
              <a:t>відшкодування шкоди, завданою особою у разі здійснення нею права на самозахист (ст. 1169 ЦК України);</a:t>
            </a:r>
          </a:p>
          <a:p>
            <a:pPr>
              <a:lnSpc>
                <a:spcPct val="120000"/>
              </a:lnSpc>
              <a:spcBef>
                <a:spcPts val="0"/>
              </a:spcBef>
            </a:pPr>
            <a:r>
              <a:rPr lang="uk-UA" sz="1200" dirty="0" smtClean="0">
                <a:latin typeface="Times New Roman" pitchFamily="18" charset="0"/>
                <a:cs typeface="Times New Roman" pitchFamily="18" charset="0"/>
              </a:rPr>
              <a:t>відшкодування шкоди, завданої прийняттям закону про припинення права власності на певне майно (ст. 1170 ЦК України);</a:t>
            </a:r>
          </a:p>
          <a:p>
            <a:pPr>
              <a:lnSpc>
                <a:spcPct val="120000"/>
              </a:lnSpc>
              <a:spcBef>
                <a:spcPts val="0"/>
              </a:spcBef>
            </a:pPr>
            <a:r>
              <a:rPr lang="uk-UA" sz="1200" dirty="0" smtClean="0">
                <a:latin typeface="Times New Roman" pitchFamily="18" charset="0"/>
                <a:cs typeface="Times New Roman" pitchFamily="18" charset="0"/>
              </a:rPr>
              <a:t>відшкодування шкоди, завданої у стані крайньої необхідності (ст. 1171 ЦК України);</a:t>
            </a:r>
          </a:p>
          <a:p>
            <a:pPr>
              <a:lnSpc>
                <a:spcPct val="120000"/>
              </a:lnSpc>
              <a:spcBef>
                <a:spcPts val="0"/>
              </a:spcBef>
            </a:pPr>
            <a:r>
              <a:rPr lang="uk-UA" sz="1200" dirty="0" smtClean="0">
                <a:latin typeface="Times New Roman" pitchFamily="18" charset="0"/>
                <a:cs typeface="Times New Roman" pitchFamily="18" charset="0"/>
              </a:rPr>
              <a:t>відшкодування юридичною або фізичною особою шкоди, завданої їхнім працівником чи іншою особою (ст. 1172 ЦК України);</a:t>
            </a:r>
          </a:p>
          <a:p>
            <a:pPr>
              <a:lnSpc>
                <a:spcPct val="120000"/>
              </a:lnSpc>
              <a:spcBef>
                <a:spcPts val="0"/>
              </a:spcBef>
            </a:pPr>
            <a:r>
              <a:rPr lang="uk-UA" sz="1200" dirty="0" smtClean="0">
                <a:latin typeface="Times New Roman" pitchFamily="18" charset="0"/>
                <a:cs typeface="Times New Roman" pitchFamily="18" charset="0"/>
              </a:rPr>
              <a:t>відшкодування шкоди, завданої органом державної влади, органом влади АРК або органом місцевого самоврядування (ст. 1173 ЦК України);</a:t>
            </a:r>
          </a:p>
          <a:p>
            <a:pPr>
              <a:lnSpc>
                <a:spcPct val="120000"/>
              </a:lnSpc>
              <a:spcBef>
                <a:spcPts val="0"/>
              </a:spcBef>
            </a:pPr>
            <a:r>
              <a:rPr lang="uk-UA" sz="1200" dirty="0" smtClean="0">
                <a:latin typeface="Times New Roman" pitchFamily="18" charset="0"/>
                <a:cs typeface="Times New Roman" pitchFamily="18" charset="0"/>
              </a:rPr>
              <a:t>відшкодування шкоди, завданої посадовою або службовою особою органу державної влади, органу влади АРК або органу місцевого самоврядування (ст. 1174 ЦК України);</a:t>
            </a:r>
          </a:p>
          <a:p>
            <a:pPr>
              <a:lnSpc>
                <a:spcPct val="120000"/>
              </a:lnSpc>
              <a:spcBef>
                <a:spcPts val="0"/>
              </a:spcBef>
            </a:pPr>
            <a:r>
              <a:rPr lang="uk-UA" sz="1200" dirty="0" smtClean="0">
                <a:latin typeface="Times New Roman" pitchFamily="18" charset="0"/>
                <a:cs typeface="Times New Roman" pitchFamily="18" charset="0"/>
              </a:rPr>
              <a:t>відшкодування шкоди, завданої органом державної влади, органом влади АРК або органом місцевого самоврядування у сфері нормотворчої діяльності (ст. 1175 ЦК України);</a:t>
            </a:r>
          </a:p>
          <a:p>
            <a:pPr>
              <a:lnSpc>
                <a:spcPct val="120000"/>
              </a:lnSpc>
              <a:spcBef>
                <a:spcPts val="0"/>
              </a:spcBef>
            </a:pPr>
            <a:r>
              <a:rPr lang="uk-UA" sz="1200" dirty="0" smtClean="0">
                <a:latin typeface="Times New Roman" pitchFamily="18" charset="0"/>
                <a:cs typeface="Times New Roman" pitchFamily="18" charset="0"/>
              </a:rPr>
              <a:t>відшкодування шкоди, завданої незаконними рішеннями, діями чи бездіяльністю органу, що здійснює оперативно-розшукову діяльність, досудове розслідування, прокуратури або суду (ст. 1176 ЦК України);</a:t>
            </a:r>
          </a:p>
          <a:p>
            <a:pPr>
              <a:lnSpc>
                <a:spcPct val="120000"/>
              </a:lnSpc>
              <a:spcBef>
                <a:spcPts val="0"/>
              </a:spcBef>
            </a:pPr>
            <a:r>
              <a:rPr lang="uk-UA" sz="1200" dirty="0" smtClean="0">
                <a:latin typeface="Times New Roman" pitchFamily="18" charset="0"/>
                <a:cs typeface="Times New Roman" pitchFamily="18" charset="0"/>
              </a:rPr>
              <a:t>відшкодування (компенсація) шкоди фізичній особі, яка потерпіла від кримінального правопорушення (ст. 1177 ЦК України);</a:t>
            </a:r>
          </a:p>
          <a:p>
            <a:pPr>
              <a:lnSpc>
                <a:spcPct val="120000"/>
              </a:lnSpc>
              <a:spcBef>
                <a:spcPts val="0"/>
              </a:spcBef>
            </a:pPr>
            <a:r>
              <a:rPr lang="uk-UA" sz="1200" dirty="0" smtClean="0">
                <a:latin typeface="Times New Roman" pitchFamily="18" charset="0"/>
                <a:cs typeface="Times New Roman" pitchFamily="18" charset="0"/>
              </a:rPr>
              <a:t>відшкодування шкоди, завданої малолітньою особою (ст. 1178 ЦК України);</a:t>
            </a:r>
          </a:p>
          <a:p>
            <a:pPr>
              <a:lnSpc>
                <a:spcPct val="120000"/>
              </a:lnSpc>
              <a:spcBef>
                <a:spcPts val="0"/>
              </a:spcBef>
            </a:pPr>
            <a:r>
              <a:rPr lang="uk-UA" sz="1200" dirty="0" smtClean="0">
                <a:latin typeface="Times New Roman" pitchFamily="18" charset="0"/>
                <a:cs typeface="Times New Roman" pitchFamily="18" charset="0"/>
              </a:rPr>
              <a:t>відшкодування шкоди, завданої неповнолітньою особою (ст. 1179 ЦК України);</a:t>
            </a:r>
          </a:p>
          <a:p>
            <a:pPr>
              <a:lnSpc>
                <a:spcPct val="120000"/>
              </a:lnSpc>
              <a:spcBef>
                <a:spcPts val="0"/>
              </a:spcBef>
            </a:pPr>
            <a:r>
              <a:rPr lang="uk-UA" sz="1200" dirty="0" smtClean="0">
                <a:latin typeface="Times New Roman" pitchFamily="18" charset="0"/>
                <a:cs typeface="Times New Roman" pitchFamily="18" charset="0"/>
              </a:rPr>
              <a:t>відшкодування шкоди, завданої неповнолітньою особою після набуття нею повної цивільної дієздатності (ст. 1180 ЦК України);</a:t>
            </a:r>
          </a:p>
          <a:p>
            <a:pPr>
              <a:lnSpc>
                <a:spcPct val="120000"/>
              </a:lnSpc>
              <a:spcBef>
                <a:spcPts val="0"/>
              </a:spcBef>
            </a:pPr>
            <a:r>
              <a:rPr lang="uk-UA" sz="1200" dirty="0" smtClean="0">
                <a:latin typeface="Times New Roman" pitchFamily="18" charset="0"/>
                <a:cs typeface="Times New Roman" pitchFamily="18" charset="0"/>
              </a:rPr>
              <a:t>відшкодування шкоди, завданої недієздатною фізичною особою (ст. 1184 ЦК України);</a:t>
            </a:r>
          </a:p>
          <a:p>
            <a:pPr>
              <a:lnSpc>
                <a:spcPct val="120000"/>
              </a:lnSpc>
              <a:spcBef>
                <a:spcPts val="0"/>
              </a:spcBef>
            </a:pPr>
            <a:r>
              <a:rPr lang="uk-UA" sz="1200" dirty="0" smtClean="0">
                <a:latin typeface="Times New Roman" pitchFamily="18" charset="0"/>
                <a:cs typeface="Times New Roman" pitchFamily="18" charset="0"/>
              </a:rPr>
              <a:t>відшкодування шкоди, завданої особою, цивільна дієздатність якої обмежена (ст. 1185 ЦК України);</a:t>
            </a:r>
          </a:p>
          <a:p>
            <a:pPr>
              <a:lnSpc>
                <a:spcPct val="120000"/>
              </a:lnSpc>
              <a:spcBef>
                <a:spcPts val="0"/>
              </a:spcBef>
            </a:pPr>
            <a:r>
              <a:rPr lang="uk-UA" sz="1200" dirty="0" smtClean="0">
                <a:latin typeface="Times New Roman" pitchFamily="18" charset="0"/>
                <a:cs typeface="Times New Roman" pitchFamily="18" charset="0"/>
              </a:rPr>
              <a:t>відшкодування шкоди батьками, позбавленими батьківських прав (ст. 1183 ЦК України);</a:t>
            </a:r>
          </a:p>
          <a:p>
            <a:pPr>
              <a:lnSpc>
                <a:spcPct val="120000"/>
              </a:lnSpc>
              <a:spcBef>
                <a:spcPts val="0"/>
              </a:spcBef>
            </a:pPr>
            <a:r>
              <a:rPr lang="uk-UA" sz="1200" dirty="0" smtClean="0">
                <a:latin typeface="Times New Roman" pitchFamily="18" charset="0"/>
                <a:cs typeface="Times New Roman" pitchFamily="18" charset="0"/>
              </a:rPr>
              <a:t>відшкодування шкоди, завданої фізичною особою, яка не усвідомлювала значення своїх дій та (або) не могла керувати ними (ст. 1186 ЦК України);</a:t>
            </a:r>
          </a:p>
          <a:p>
            <a:pPr>
              <a:lnSpc>
                <a:spcPct val="120000"/>
              </a:lnSpc>
              <a:spcBef>
                <a:spcPts val="0"/>
              </a:spcBef>
            </a:pPr>
            <a:r>
              <a:rPr lang="uk-UA" sz="1200" dirty="0" smtClean="0">
                <a:latin typeface="Times New Roman" pitchFamily="18" charset="0"/>
                <a:cs typeface="Times New Roman" pitchFamily="18" charset="0"/>
              </a:rPr>
              <a:t>відшкодування шкоди, завданої джерелом підвищеної небезпеки (ст. 1187 ЦК України);</a:t>
            </a:r>
          </a:p>
          <a:p>
            <a:pPr>
              <a:lnSpc>
                <a:spcPct val="120000"/>
              </a:lnSpc>
              <a:spcBef>
                <a:spcPts val="0"/>
              </a:spcBef>
            </a:pPr>
            <a:r>
              <a:rPr lang="uk-UA" sz="1200" dirty="0" smtClean="0">
                <a:latin typeface="Times New Roman" pitchFamily="18" charset="0"/>
                <a:cs typeface="Times New Roman" pitchFamily="18" charset="0"/>
              </a:rPr>
              <a:t>відшкодування ядерної шкоди (ст. 1189 ЦК України);</a:t>
            </a:r>
          </a:p>
          <a:p>
            <a:pPr>
              <a:lnSpc>
                <a:spcPct val="120000"/>
              </a:lnSpc>
              <a:spcBef>
                <a:spcPts val="0"/>
              </a:spcBef>
            </a:pPr>
            <a:r>
              <a:rPr lang="uk-UA" sz="1200" dirty="0" smtClean="0">
                <a:latin typeface="Times New Roman" pitchFamily="18" charset="0"/>
                <a:cs typeface="Times New Roman" pitchFamily="18" charset="0"/>
              </a:rPr>
              <a:t>відшкодування шкоди, завданої каліцтвом або іншим ушкодженням здоров'я або смертю (ст. 1195 ЦК України).</a:t>
            </a:r>
            <a:endParaRPr lang="uk-UA" sz="12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23800" t="15200" r="26500" b="6400"/>
          <a:stretch>
            <a:fillRect/>
          </a:stretch>
        </p:blipFill>
        <p:spPr bwMode="auto">
          <a:xfrm>
            <a:off x="1011936" y="0"/>
            <a:ext cx="6827520" cy="6731358"/>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22600" t="34560" r="22800" b="5760"/>
          <a:stretch>
            <a:fillRect/>
          </a:stretch>
        </p:blipFill>
        <p:spPr bwMode="auto">
          <a:xfrm>
            <a:off x="2267712" y="0"/>
            <a:ext cx="6961632" cy="475584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l="24500" t="31520" r="24800" b="29280"/>
          <a:stretch>
            <a:fillRect/>
          </a:stretch>
        </p:blipFill>
        <p:spPr bwMode="auto">
          <a:xfrm>
            <a:off x="0" y="3706368"/>
            <a:ext cx="6232152" cy="3011592"/>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Аспект">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1710</TotalTime>
  <Words>1741</Words>
  <Application>Microsoft Office PowerPoint</Application>
  <PresentationFormat>Произвольный</PresentationFormat>
  <Paragraphs>87</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Аспект</vt:lpstr>
      <vt:lpstr>Слайд 1</vt:lpstr>
      <vt:lpstr>Слайд 2</vt:lpstr>
      <vt:lpstr>Слайд 3</vt:lpstr>
      <vt:lpstr>Слайд 4</vt:lpstr>
      <vt:lpstr>Принципи відшкодування шкоди:</vt:lpstr>
      <vt:lpstr>Слайд 6</vt:lpstr>
      <vt:lpstr>ЦК України передбачає такі зобов’язання з відшкодування шкоди:</vt:lpstr>
      <vt:lpstr>Слайд 8</vt:lpstr>
      <vt:lpstr>Слайд 9</vt:lpstr>
      <vt:lpstr>Слайд 10</vt:lpstr>
      <vt:lpstr>На розмір відшкодування впливає вина потерпілої особи та майновий стан фізичної особи:</vt:lpstr>
      <vt:lpstr>Слайд 12</vt:lpstr>
      <vt:lpstr>Слайд 13</vt:lpstr>
      <vt:lpstr>Слайд 14</vt:lpstr>
      <vt:lpstr>Слайд 15</vt:lpstr>
      <vt:lpstr>Моральної шкоди можуть завдавати:</vt:lpstr>
      <vt:lpstr>Слайд 17</vt:lpstr>
      <vt:lpstr>Слайд 18</vt:lpstr>
      <vt:lpstr>Слайд 19</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KILNER</dc:creator>
  <cp:lastModifiedBy>Анна</cp:lastModifiedBy>
  <cp:revision>161</cp:revision>
  <dcterms:created xsi:type="dcterms:W3CDTF">2022-09-03T17:54:59Z</dcterms:created>
  <dcterms:modified xsi:type="dcterms:W3CDTF">2023-02-14T09:00:17Z</dcterms:modified>
</cp:coreProperties>
</file>