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6" r:id="rId9"/>
    <p:sldId id="263" r:id="rId10"/>
    <p:sldId id="265" r:id="rId11"/>
    <p:sldId id="264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94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5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60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7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49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3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6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83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2D9FA-11D3-4A93-B48B-275726CC4AEE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12D7-0399-4F9B-B9C0-990CB9D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31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asy-english.com.ua/zakinchennya-ed-v-anglijskij-movi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2708920"/>
            <a:ext cx="5850897" cy="1015663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000" b="1" dirty="0" smtClean="0">
                <a:ln/>
                <a:solidFill>
                  <a:schemeClr val="accent3"/>
                </a:solidFill>
              </a:rPr>
              <a:t>Past 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Simple</a:t>
            </a:r>
            <a:r>
              <a:rPr lang="en-US" sz="6000" b="1" dirty="0" smtClean="0">
                <a:ln/>
                <a:solidFill>
                  <a:schemeClr val="accent3"/>
                </a:solidFill>
              </a:rPr>
              <a:t> Tense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944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40" y="81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2060848"/>
            <a:ext cx="7038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</a:rPr>
              <a:t>Did</a:t>
            </a:r>
            <a:r>
              <a:rPr lang="en-US" sz="4000" i="1" dirty="0">
                <a:solidFill>
                  <a:srgbClr val="FF0000"/>
                </a:solidFill>
              </a:rPr>
              <a:t> </a:t>
            </a:r>
            <a:r>
              <a:rPr lang="en-US" sz="4000" i="1" dirty="0">
                <a:solidFill>
                  <a:srgbClr val="00B050"/>
                </a:solidFill>
              </a:rPr>
              <a:t>you </a:t>
            </a:r>
            <a:r>
              <a:rPr lang="en-US" sz="4000" b="1" i="1" dirty="0">
                <a:solidFill>
                  <a:srgbClr val="FF0000"/>
                </a:solidFill>
              </a:rPr>
              <a:t>play</a:t>
            </a:r>
            <a:r>
              <a:rPr lang="en-US" sz="4000" i="1" dirty="0">
                <a:solidFill>
                  <a:srgbClr val="00B050"/>
                </a:solidFill>
              </a:rPr>
              <a:t> football yesterday? – </a:t>
            </a:r>
            <a:r>
              <a:rPr lang="ru-RU" sz="4000" i="1" dirty="0" err="1">
                <a:solidFill>
                  <a:srgbClr val="00B050"/>
                </a:solidFill>
              </a:rPr>
              <a:t>Ти</a:t>
            </a:r>
            <a:r>
              <a:rPr lang="ru-RU" sz="4000" i="1" dirty="0">
                <a:solidFill>
                  <a:srgbClr val="00B050"/>
                </a:solidFill>
              </a:rPr>
              <a:t> </a:t>
            </a:r>
            <a:r>
              <a:rPr lang="ru-RU" sz="4000" i="1" dirty="0" err="1">
                <a:solidFill>
                  <a:srgbClr val="00B050"/>
                </a:solidFill>
              </a:rPr>
              <a:t>грав</a:t>
            </a:r>
            <a:r>
              <a:rPr lang="ru-RU" sz="4000" i="1" dirty="0">
                <a:solidFill>
                  <a:srgbClr val="00B050"/>
                </a:solidFill>
              </a:rPr>
              <a:t> у футбол </a:t>
            </a:r>
            <a:r>
              <a:rPr lang="ru-RU" sz="4000" i="1" dirty="0" err="1">
                <a:solidFill>
                  <a:srgbClr val="00B050"/>
                </a:solidFill>
              </a:rPr>
              <a:t>вчора</a:t>
            </a:r>
            <a:r>
              <a:rPr lang="ru-RU" sz="4000" i="1" dirty="0">
                <a:solidFill>
                  <a:srgbClr val="00B050"/>
                </a:solidFill>
              </a:rPr>
              <a:t>?</a:t>
            </a:r>
          </a:p>
          <a:p>
            <a:r>
              <a:rPr lang="en-US" sz="4000" b="1" i="1" dirty="0">
                <a:solidFill>
                  <a:srgbClr val="FF0000"/>
                </a:solidFill>
              </a:rPr>
              <a:t>Did</a:t>
            </a:r>
            <a:r>
              <a:rPr lang="en-US" sz="4000" i="1" dirty="0">
                <a:solidFill>
                  <a:srgbClr val="00B050"/>
                </a:solidFill>
              </a:rPr>
              <a:t> you </a:t>
            </a:r>
            <a:r>
              <a:rPr lang="en-US" sz="4000" b="1" i="1" dirty="0">
                <a:solidFill>
                  <a:srgbClr val="FF0000"/>
                </a:solidFill>
              </a:rPr>
              <a:t>go</a:t>
            </a:r>
            <a:r>
              <a:rPr lang="en-US" sz="4000" i="1" dirty="0">
                <a:solidFill>
                  <a:srgbClr val="00B050"/>
                </a:solidFill>
              </a:rPr>
              <a:t> to the cinema five days ago? – </a:t>
            </a:r>
            <a:r>
              <a:rPr lang="ru-RU" sz="4000" i="1" dirty="0" err="1">
                <a:solidFill>
                  <a:srgbClr val="00B050"/>
                </a:solidFill>
              </a:rPr>
              <a:t>Ти</a:t>
            </a:r>
            <a:r>
              <a:rPr lang="ru-RU" sz="4000" i="1" dirty="0">
                <a:solidFill>
                  <a:srgbClr val="00B050"/>
                </a:solidFill>
              </a:rPr>
              <a:t> ходив у </a:t>
            </a:r>
            <a:r>
              <a:rPr lang="ru-RU" sz="4000" i="1" dirty="0" err="1">
                <a:solidFill>
                  <a:srgbClr val="00B050"/>
                </a:solidFill>
              </a:rPr>
              <a:t>кінотеатр</a:t>
            </a:r>
            <a:r>
              <a:rPr lang="ru-RU" sz="4000" i="1" dirty="0">
                <a:solidFill>
                  <a:srgbClr val="00B050"/>
                </a:solidFill>
              </a:rPr>
              <a:t> </a:t>
            </a:r>
            <a:r>
              <a:rPr lang="ru-RU" sz="4000" i="1" dirty="0" err="1">
                <a:solidFill>
                  <a:srgbClr val="00B050"/>
                </a:solidFill>
              </a:rPr>
              <a:t>п’ять</a:t>
            </a:r>
            <a:r>
              <a:rPr lang="ru-RU" sz="4000" i="1" dirty="0">
                <a:solidFill>
                  <a:srgbClr val="00B050"/>
                </a:solidFill>
              </a:rPr>
              <a:t> </a:t>
            </a:r>
            <a:r>
              <a:rPr lang="ru-RU" sz="4000" i="1" dirty="0" err="1">
                <a:solidFill>
                  <a:srgbClr val="00B050"/>
                </a:solidFill>
              </a:rPr>
              <a:t>днів</a:t>
            </a:r>
            <a:r>
              <a:rPr lang="ru-RU" sz="4000" i="1" dirty="0">
                <a:solidFill>
                  <a:srgbClr val="00B050"/>
                </a:solidFill>
              </a:rPr>
              <a:t> тому?</a:t>
            </a:r>
          </a:p>
        </p:txBody>
      </p:sp>
    </p:spTree>
    <p:extLst>
      <p:ext uri="{BB962C8B-B14F-4D97-AF65-F5344CB8AC3E}">
        <p14:creationId xmlns:p14="http://schemas.microsoft.com/office/powerpoint/2010/main" val="4203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40" y="81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2060848"/>
            <a:ext cx="64087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 My father went to the cinema yesterday.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Did my father go to the cinema yesterday?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00B050"/>
                </a:solidFill>
              </a:rPr>
              <a:t>His sister bought a new dress last week.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Did his sister buy a new dress last week?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      </a:t>
            </a:r>
            <a:r>
              <a:rPr lang="en-US" sz="2800" dirty="0" smtClean="0">
                <a:solidFill>
                  <a:srgbClr val="00B050"/>
                </a:solidFill>
              </a:rPr>
              <a:t>A dog ate a bone.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Did a dog eat a bone?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54777"/>
            <a:ext cx="4096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Ask the questions.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40" y="81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712" y="1772816"/>
            <a:ext cx="57423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Заперечне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речення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утворюється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допомогою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дієслова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</a:rPr>
              <a:t>did 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(2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форма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дієслова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</a:rPr>
              <a:t>do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) 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та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додавання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після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нього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частки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not.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При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цьому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800" i="1" dirty="0">
                <a:solidFill>
                  <a:srgbClr val="FF0000"/>
                </a:solidFill>
              </a:rPr>
              <a:t>did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та </a:t>
            </a:r>
            <a:r>
              <a:rPr lang="en-US" sz="2800" i="1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можна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злити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одне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слово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800" i="1" dirty="0">
                <a:solidFill>
                  <a:srgbClr val="FF0000"/>
                </a:solidFill>
              </a:rPr>
              <a:t>didn’t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Формула:</a:t>
            </a:r>
          </a:p>
          <a:p>
            <a:r>
              <a:rPr lang="ru-RU" sz="2800" b="1" dirty="0" err="1">
                <a:solidFill>
                  <a:srgbClr val="FF0000"/>
                </a:solidFill>
              </a:rPr>
              <a:t>Іменник</a:t>
            </a:r>
            <a:r>
              <a:rPr lang="ru-RU" sz="2800" b="1" dirty="0">
                <a:solidFill>
                  <a:srgbClr val="FF0000"/>
                </a:solidFill>
              </a:rPr>
              <a:t> + </a:t>
            </a:r>
            <a:r>
              <a:rPr lang="en-US" sz="2800" b="1" dirty="0">
                <a:solidFill>
                  <a:srgbClr val="FF0000"/>
                </a:solidFill>
              </a:rPr>
              <a:t>did + not + </a:t>
            </a:r>
            <a:r>
              <a:rPr lang="ru-RU" sz="2800" b="1" dirty="0" err="1">
                <a:solidFill>
                  <a:srgbClr val="FF0000"/>
                </a:solidFill>
              </a:rPr>
              <a:t>дієслово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9002" y="499562"/>
            <a:ext cx="3592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 Black" pitchFamily="34" charset="0"/>
              </a:rPr>
              <a:t>Remember!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8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40" y="81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712" y="2348880"/>
            <a:ext cx="6678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 </a:t>
            </a:r>
            <a:r>
              <a:rPr lang="en-US" sz="2800" i="1" dirty="0" smtClean="0">
                <a:solidFill>
                  <a:srgbClr val="00B050"/>
                </a:solidFill>
              </a:rPr>
              <a:t>I </a:t>
            </a:r>
            <a:r>
              <a:rPr lang="en-US" sz="2800" b="1" i="1" dirty="0" smtClean="0">
                <a:solidFill>
                  <a:srgbClr val="FF0000"/>
                </a:solidFill>
              </a:rPr>
              <a:t>did </a:t>
            </a:r>
            <a:r>
              <a:rPr lang="en-US" sz="2800" b="1" i="1" dirty="0">
                <a:solidFill>
                  <a:srgbClr val="FF0000"/>
                </a:solidFill>
              </a:rPr>
              <a:t>not </a:t>
            </a:r>
            <a:r>
              <a:rPr lang="en-US" sz="2800" b="1" i="1" dirty="0">
                <a:solidFill>
                  <a:srgbClr val="FFC000"/>
                </a:solidFill>
              </a:rPr>
              <a:t>play</a:t>
            </a:r>
            <a:r>
              <a:rPr lang="en-US" sz="2800" i="1" dirty="0">
                <a:solidFill>
                  <a:srgbClr val="00B050"/>
                </a:solidFill>
              </a:rPr>
              <a:t> with my dog yesterday</a:t>
            </a:r>
            <a:r>
              <a:rPr lang="en-US" sz="2800" i="1" dirty="0"/>
              <a:t>. </a:t>
            </a:r>
            <a:r>
              <a:rPr lang="en-US" sz="2800" i="1" dirty="0" smtClean="0"/>
              <a:t>–                      </a:t>
            </a:r>
            <a:r>
              <a:rPr lang="ru-RU" sz="2800" i="1" dirty="0"/>
              <a:t>Я не </a:t>
            </a:r>
            <a:r>
              <a:rPr lang="ru-RU" sz="2800" i="1" dirty="0" err="1"/>
              <a:t>грав</a:t>
            </a:r>
            <a:r>
              <a:rPr lang="ru-RU" sz="2800" i="1" dirty="0"/>
              <a:t> </a:t>
            </a:r>
            <a:r>
              <a:rPr lang="ru-RU" sz="2800" i="1" dirty="0" err="1"/>
              <a:t>зі</a:t>
            </a:r>
            <a:r>
              <a:rPr lang="ru-RU" sz="2800" i="1" dirty="0"/>
              <a:t> </a:t>
            </a:r>
            <a:r>
              <a:rPr lang="ru-RU" sz="2800" i="1" dirty="0" err="1"/>
              <a:t>своєю</a:t>
            </a:r>
            <a:r>
              <a:rPr lang="ru-RU" sz="2800" i="1" dirty="0"/>
              <a:t> собакою </a:t>
            </a:r>
            <a:r>
              <a:rPr lang="ru-RU" sz="2800" i="1" dirty="0" err="1"/>
              <a:t>учора</a:t>
            </a:r>
            <a:r>
              <a:rPr lang="ru-RU" sz="2800" i="1" dirty="0"/>
              <a:t>.</a:t>
            </a:r>
          </a:p>
          <a:p>
            <a:r>
              <a:rPr lang="en-US" sz="2800" i="1" dirty="0">
                <a:solidFill>
                  <a:srgbClr val="00B050"/>
                </a:solidFill>
              </a:rPr>
              <a:t>I </a:t>
            </a:r>
            <a:r>
              <a:rPr lang="en-US" sz="2800" b="1" i="1" dirty="0">
                <a:solidFill>
                  <a:srgbClr val="FF0000"/>
                </a:solidFill>
              </a:rPr>
              <a:t>didn’t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i="1" dirty="0">
                <a:solidFill>
                  <a:srgbClr val="FFC000"/>
                </a:solidFill>
              </a:rPr>
              <a:t>smoke</a:t>
            </a:r>
            <a:r>
              <a:rPr lang="en-US" sz="2800" i="1" dirty="0">
                <a:solidFill>
                  <a:srgbClr val="00B050"/>
                </a:solidFill>
              </a:rPr>
              <a:t> five years ago.</a:t>
            </a:r>
            <a:r>
              <a:rPr lang="en-US" sz="2800" i="1" dirty="0"/>
              <a:t> – </a:t>
            </a:r>
            <a:r>
              <a:rPr lang="en-US" sz="2800" i="1" dirty="0" smtClean="0"/>
              <a:t>                         </a:t>
            </a:r>
            <a:r>
              <a:rPr lang="ru-RU" sz="2800" i="1" dirty="0" smtClean="0"/>
              <a:t>Я </a:t>
            </a:r>
            <a:r>
              <a:rPr lang="ru-RU" sz="2800" i="1" dirty="0"/>
              <a:t>не курив </a:t>
            </a:r>
            <a:r>
              <a:rPr lang="ru-RU" sz="2800" i="1" dirty="0" err="1"/>
              <a:t>п’ять</a:t>
            </a:r>
            <a:r>
              <a:rPr lang="ru-RU" sz="2800" i="1" dirty="0"/>
              <a:t> </a:t>
            </a:r>
            <a:r>
              <a:rPr lang="ru-RU" sz="2800" i="1" dirty="0" err="1"/>
              <a:t>років</a:t>
            </a:r>
            <a:r>
              <a:rPr lang="ru-RU" sz="2800" i="1" dirty="0"/>
              <a:t> тому назад.</a:t>
            </a:r>
          </a:p>
        </p:txBody>
      </p:sp>
    </p:spTree>
    <p:extLst>
      <p:ext uri="{BB962C8B-B14F-4D97-AF65-F5344CB8AC3E}">
        <p14:creationId xmlns:p14="http://schemas.microsoft.com/office/powerpoint/2010/main" val="25403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296733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328" y="1412776"/>
            <a:ext cx="73803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a. Yesterday I ____went_____ to the park. (go)                  b. My grandparents _______________ us last week. (visit) c. Last weekend I _______________ an email to my friend. (write)                                                                                          d. My brother _______________ any computer games last night. (not play)                                                                            e. We _______________ cereal and _______________ juice for breakfast. (eat, drink)                                                              f. I _______________ my </a:t>
            </a:r>
            <a:r>
              <a:rPr lang="en-US" sz="2400" dirty="0" err="1" smtClean="0">
                <a:solidFill>
                  <a:srgbClr val="00B050"/>
                </a:solidFill>
              </a:rPr>
              <a:t>favourite</a:t>
            </a:r>
            <a:r>
              <a:rPr lang="en-US" sz="2400" dirty="0" smtClean="0">
                <a:solidFill>
                  <a:srgbClr val="00B050"/>
                </a:solidFill>
              </a:rPr>
              <a:t> TV </a:t>
            </a:r>
            <a:r>
              <a:rPr lang="en-US" sz="2400" dirty="0" err="1" smtClean="0">
                <a:solidFill>
                  <a:srgbClr val="00B050"/>
                </a:solidFill>
              </a:rPr>
              <a:t>programme</a:t>
            </a:r>
            <a:r>
              <a:rPr lang="en-US" sz="2400" dirty="0" smtClean="0">
                <a:solidFill>
                  <a:srgbClr val="00B050"/>
                </a:solidFill>
              </a:rPr>
              <a:t> yesterday. (not watch)                                                                              g. My friend _______________ me a new pencil case for my birthday. (give)                                                                         h. Yesterday I _______________ to school, I _______________ by car. (walk, not go)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39516" y="335558"/>
            <a:ext cx="7043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Write the past simple of the verb in (brackets) to complete the sentences.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63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548680"/>
            <a:ext cx="6246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Find the mistake, underline it and write the correct sentence.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625898"/>
            <a:ext cx="62464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a. We visit our grandparents last month. ________________________________________ _______                                                                                     b. Last weekend I not did any sport. ___________________________________________ _______                                                                             c. I didn’t wanted to get up this morning! ________________________________________ _______                                                                                   d. My dad </a:t>
            </a:r>
            <a:r>
              <a:rPr lang="en-US" sz="2400" b="1" dirty="0" err="1" smtClean="0">
                <a:solidFill>
                  <a:srgbClr val="00B050"/>
                </a:solidFill>
              </a:rPr>
              <a:t>drinked</a:t>
            </a:r>
            <a:r>
              <a:rPr lang="en-US" sz="2400" b="1" dirty="0" smtClean="0">
                <a:solidFill>
                  <a:srgbClr val="00B050"/>
                </a:solidFill>
              </a:rPr>
              <a:t> all the milk yesterday! ________________________________________ _______                                                                                 e. Yesterday my parents didn’t went out. ____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89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55776" y="497097"/>
            <a:ext cx="4526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Choose the correct sentence!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020317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I </a:t>
            </a:r>
            <a:r>
              <a:rPr lang="en-US" sz="2400" dirty="0" err="1" smtClean="0">
                <a:solidFill>
                  <a:srgbClr val="00B050"/>
                </a:solidFill>
              </a:rPr>
              <a:t>wented</a:t>
            </a:r>
            <a:r>
              <a:rPr lang="en-US" sz="2400" dirty="0" smtClean="0">
                <a:solidFill>
                  <a:srgbClr val="00B050"/>
                </a:solidFill>
              </a:rPr>
              <a:t> to the park yesterday.                                                   I went to the park yesterday.                                                     I </a:t>
            </a:r>
            <a:r>
              <a:rPr lang="en-US" sz="2400" dirty="0" err="1" smtClean="0">
                <a:solidFill>
                  <a:srgbClr val="00B050"/>
                </a:solidFill>
              </a:rPr>
              <a:t>goed</a:t>
            </a:r>
            <a:r>
              <a:rPr lang="en-US" sz="2400" dirty="0" smtClean="0">
                <a:solidFill>
                  <a:srgbClr val="00B050"/>
                </a:solidFill>
              </a:rPr>
              <a:t> to the park yesterday. _______                                             b. Last night I did play with my little sister.                                                    Last night I didn’t played with my little sister.                                         Last night I played with my little sister. _______                                                                         c. We didn’t ate all the cake yesterday.                                               We didn’t eat all the cake yesterday.                                                                We not eat all the cake yesterday. _______                                                                                                      d. My parents watched me play in a tennis match at the weekend.                                                                                                   My parents did watch me play in a tennis match at the weekend.                                                                                          My parents didn’t watched me play in a tennis match at the weekend. _______  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0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68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59832" y="548680"/>
            <a:ext cx="3592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 Black" pitchFamily="34" charset="0"/>
              </a:rPr>
              <a:t>Remember!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982724"/>
            <a:ext cx="4299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srgbClr val="00B050"/>
                </a:solidFill>
              </a:rPr>
              <a:t>минулий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err="1">
                <a:solidFill>
                  <a:srgbClr val="00B050"/>
                </a:solidFill>
              </a:rPr>
              <a:t>неозначений</a:t>
            </a:r>
            <a:r>
              <a:rPr lang="ru-RU" sz="2800" b="1" dirty="0">
                <a:solidFill>
                  <a:srgbClr val="00B050"/>
                </a:solidFill>
              </a:rPr>
              <a:t> час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51164" y="4293096"/>
            <a:ext cx="610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00B050"/>
                </a:solidFill>
              </a:rPr>
              <a:t>найчастіше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використовується</a:t>
            </a:r>
            <a:r>
              <a:rPr lang="ru-RU" sz="3200" dirty="0">
                <a:solidFill>
                  <a:srgbClr val="00B050"/>
                </a:solidFill>
              </a:rPr>
              <a:t> для </a:t>
            </a:r>
            <a:r>
              <a:rPr lang="ru-RU" sz="3200" dirty="0" err="1">
                <a:solidFill>
                  <a:srgbClr val="00B050"/>
                </a:solidFill>
              </a:rPr>
              <a:t>позначення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дії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котра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відбувалася</a:t>
            </a:r>
            <a:r>
              <a:rPr lang="ru-RU" sz="3200" dirty="0">
                <a:solidFill>
                  <a:srgbClr val="00B050"/>
                </a:solidFill>
              </a:rPr>
              <a:t> в </a:t>
            </a:r>
            <a:r>
              <a:rPr lang="ru-RU" sz="3200" dirty="0" err="1">
                <a:solidFill>
                  <a:srgbClr val="00B050"/>
                </a:solidFill>
              </a:rPr>
              <a:t>минулому</a:t>
            </a:r>
            <a:r>
              <a:rPr lang="ru-RU" sz="3200" dirty="0">
                <a:solidFill>
                  <a:srgbClr val="00B050"/>
                </a:solidFill>
              </a:rPr>
              <a:t> і </a:t>
            </a:r>
            <a:r>
              <a:rPr lang="ru-RU" sz="3200" dirty="0" err="1">
                <a:solidFill>
                  <a:srgbClr val="00B050"/>
                </a:solidFill>
              </a:rPr>
              <a:t>вже</a:t>
            </a:r>
            <a:r>
              <a:rPr lang="ru-RU" sz="3200" dirty="0">
                <a:solidFill>
                  <a:srgbClr val="00B050"/>
                </a:solidFill>
              </a:rPr>
              <a:t> є </a:t>
            </a:r>
            <a:r>
              <a:rPr lang="ru-RU" sz="3200" dirty="0" err="1">
                <a:solidFill>
                  <a:srgbClr val="00B050"/>
                </a:solidFill>
              </a:rPr>
              <a:t>завершеною</a:t>
            </a:r>
            <a:r>
              <a:rPr lang="ru-RU" sz="32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664930"/>
            <a:ext cx="474918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>
                <a:ln/>
                <a:solidFill>
                  <a:schemeClr val="accent3"/>
                </a:solidFill>
              </a:rPr>
              <a:t>Past Simple (Indefinite) </a:t>
            </a:r>
          </a:p>
        </p:txBody>
      </p:sp>
    </p:spTree>
    <p:extLst>
      <p:ext uri="{BB962C8B-B14F-4D97-AF65-F5344CB8AC3E}">
        <p14:creationId xmlns:p14="http://schemas.microsoft.com/office/powerpoint/2010/main" val="426815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75642" y="620688"/>
            <a:ext cx="3592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 Black" pitchFamily="34" charset="0"/>
              </a:rPr>
              <a:t>Remember!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16832"/>
            <a:ext cx="61744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У </a:t>
            </a:r>
            <a:r>
              <a:rPr lang="ru-RU" sz="4000" b="1" dirty="0" err="1"/>
              <a:t>стверджувальному</a:t>
            </a:r>
            <a:r>
              <a:rPr lang="ru-RU" sz="4000" b="1" dirty="0"/>
              <a:t> </a:t>
            </a:r>
            <a:r>
              <a:rPr lang="ru-RU" sz="4000" b="1" dirty="0" err="1"/>
              <a:t>реченні</a:t>
            </a:r>
            <a:r>
              <a:rPr lang="ru-RU" sz="4000" dirty="0"/>
              <a:t> </a:t>
            </a:r>
            <a:r>
              <a:rPr lang="ru-RU" sz="4000" dirty="0" err="1"/>
              <a:t>Past</a:t>
            </a:r>
            <a:r>
              <a:rPr lang="ru-RU" sz="4000" dirty="0"/>
              <a:t> </a:t>
            </a:r>
            <a:r>
              <a:rPr lang="ru-RU" sz="4000" dirty="0" err="1"/>
              <a:t>Simple</a:t>
            </a:r>
            <a:r>
              <a:rPr lang="ru-RU" sz="4000" dirty="0"/>
              <a:t> </a:t>
            </a:r>
            <a:r>
              <a:rPr lang="ru-RU" sz="4000" dirty="0" err="1"/>
              <a:t>утворюється</a:t>
            </a:r>
            <a:r>
              <a:rPr lang="ru-RU" sz="4000" dirty="0"/>
              <a:t> за </a:t>
            </a:r>
            <a:r>
              <a:rPr lang="ru-RU" sz="4000" dirty="0" err="1"/>
              <a:t>допомогою</a:t>
            </a:r>
            <a:r>
              <a:rPr lang="ru-RU" sz="4000" dirty="0"/>
              <a:t> </a:t>
            </a:r>
            <a:r>
              <a:rPr lang="ru-RU" sz="4000" dirty="0" err="1"/>
              <a:t>додавання</a:t>
            </a:r>
            <a:r>
              <a:rPr lang="ru-RU" sz="4000" dirty="0"/>
              <a:t> до </a:t>
            </a:r>
            <a:r>
              <a:rPr lang="ru-RU" sz="4000" dirty="0" err="1"/>
              <a:t>дієслів</a:t>
            </a:r>
            <a:r>
              <a:rPr lang="ru-RU" sz="4000" dirty="0"/>
              <a:t> </a:t>
            </a:r>
            <a:r>
              <a:rPr lang="ru-RU" sz="4000" u="sng" dirty="0" err="1">
                <a:hlinkClick r:id="rId3" tooltip="Закінчення -ed в англійській мові"/>
              </a:rPr>
              <a:t>закінчення</a:t>
            </a:r>
            <a:r>
              <a:rPr lang="ru-RU" sz="4000" u="sng" dirty="0">
                <a:hlinkClick r:id="rId3" tooltip="Закінчення -ed в англійській мові"/>
              </a:rPr>
              <a:t> </a:t>
            </a:r>
            <a:r>
              <a:rPr lang="ru-RU" sz="4000" i="1" u="sng" dirty="0">
                <a:hlinkClick r:id="rId3" tooltip="Закінчення -ed в англійській мові"/>
              </a:rPr>
              <a:t>-</a:t>
            </a:r>
            <a:r>
              <a:rPr lang="ru-RU" sz="4000" i="1" u="sng" dirty="0" err="1">
                <a:hlinkClick r:id="rId3" tooltip="Закінчення -ed в англійській мові"/>
              </a:rPr>
              <a:t>ed</a:t>
            </a:r>
            <a:r>
              <a:rPr lang="ru-RU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312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215172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/>
              <a:t>like – lik</a:t>
            </a:r>
            <a:r>
              <a:rPr lang="en-US" sz="4000" dirty="0" smtClean="0">
                <a:solidFill>
                  <a:srgbClr val="FF0000"/>
                </a:solidFill>
              </a:rPr>
              <a:t>ed </a:t>
            </a:r>
          </a:p>
          <a:p>
            <a:r>
              <a:rPr lang="en-US" sz="4000" dirty="0" smtClean="0"/>
              <a:t>watch – watch</a:t>
            </a:r>
            <a:r>
              <a:rPr lang="en-US" sz="4000" dirty="0" smtClean="0">
                <a:solidFill>
                  <a:srgbClr val="FF0000"/>
                </a:solidFill>
              </a:rPr>
              <a:t>ed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play – play</a:t>
            </a:r>
            <a:r>
              <a:rPr lang="en-US" sz="4000" dirty="0" smtClean="0">
                <a:solidFill>
                  <a:srgbClr val="FF0000"/>
                </a:solidFill>
              </a:rPr>
              <a:t>ed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count – count</a:t>
            </a:r>
            <a:r>
              <a:rPr lang="en-US" sz="4000" dirty="0" smtClean="0">
                <a:solidFill>
                  <a:srgbClr val="FF0000"/>
                </a:solidFill>
              </a:rPr>
              <a:t>ed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626785"/>
            <a:ext cx="3592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 Black" pitchFamily="34" charset="0"/>
              </a:rPr>
              <a:t>Remember!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77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2151727"/>
            <a:ext cx="6174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err="1"/>
              <a:t>А</a:t>
            </a:r>
            <a:r>
              <a:rPr lang="ru-RU" sz="4000" dirty="0" err="1" smtClean="0"/>
              <a:t>бо</a:t>
            </a:r>
            <a:r>
              <a:rPr lang="ru-RU" sz="4000" dirty="0" smtClean="0"/>
              <a:t> </a:t>
            </a:r>
            <a:r>
              <a:rPr lang="ru-RU" sz="4000" dirty="0"/>
              <a:t>ж </a:t>
            </a:r>
            <a:r>
              <a:rPr lang="ru-RU" sz="4000" dirty="0" err="1"/>
              <a:t>використання</a:t>
            </a:r>
            <a:r>
              <a:rPr lang="ru-RU" sz="4000" dirty="0"/>
              <a:t> </a:t>
            </a:r>
            <a:r>
              <a:rPr lang="ru-RU" sz="4000" dirty="0" err="1"/>
              <a:t>їхньої</a:t>
            </a:r>
            <a:r>
              <a:rPr lang="ru-RU" sz="4000" dirty="0"/>
              <a:t> </a:t>
            </a:r>
            <a:r>
              <a:rPr lang="ru-RU" sz="4000" dirty="0" err="1"/>
              <a:t>другої</a:t>
            </a:r>
            <a:r>
              <a:rPr lang="ru-RU" sz="4000" dirty="0"/>
              <a:t> </a:t>
            </a:r>
            <a:r>
              <a:rPr lang="ru-RU" sz="4000" dirty="0" err="1"/>
              <a:t>форми</a:t>
            </a:r>
            <a:r>
              <a:rPr lang="ru-RU" sz="4000" dirty="0"/>
              <a:t> (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також</a:t>
            </a:r>
            <a:r>
              <a:rPr lang="ru-RU" sz="4000" dirty="0"/>
              <a:t> </a:t>
            </a:r>
            <a:r>
              <a:rPr lang="ru-RU" sz="4000" dirty="0" err="1"/>
              <a:t>зветься</a:t>
            </a:r>
            <a:r>
              <a:rPr lang="ru-RU" sz="4000" dirty="0"/>
              <a:t> </a:t>
            </a:r>
            <a:r>
              <a:rPr lang="en-US" sz="4000" dirty="0"/>
              <a:t>Past Simple), </a:t>
            </a:r>
            <a:r>
              <a:rPr lang="ru-RU" sz="4000" dirty="0" err="1"/>
              <a:t>якщо</a:t>
            </a:r>
            <a:r>
              <a:rPr lang="ru-RU" sz="4000" dirty="0"/>
              <a:t> </a:t>
            </a:r>
            <a:r>
              <a:rPr lang="ru-RU" sz="4000" dirty="0" err="1"/>
              <a:t>дієслово</a:t>
            </a:r>
            <a:r>
              <a:rPr lang="ru-RU" sz="4000" dirty="0"/>
              <a:t> є </a:t>
            </a:r>
            <a:r>
              <a:rPr lang="ru-RU" sz="4000" dirty="0" err="1"/>
              <a:t>неправильним</a:t>
            </a:r>
            <a:r>
              <a:rPr lang="ru-RU" sz="40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980728"/>
            <a:ext cx="3592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 Black" pitchFamily="34" charset="0"/>
              </a:rPr>
              <a:t>Remember!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75642" y="620688"/>
            <a:ext cx="3592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 Black" pitchFamily="34" charset="0"/>
              </a:rPr>
              <a:t>Remember!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34888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/>
              <a:t>sleep – </a:t>
            </a:r>
            <a:r>
              <a:rPr lang="en-US" sz="4000" b="1" dirty="0" smtClean="0">
                <a:solidFill>
                  <a:srgbClr val="FF0000"/>
                </a:solidFill>
              </a:rPr>
              <a:t>slept </a:t>
            </a:r>
          </a:p>
          <a:p>
            <a:r>
              <a:rPr lang="en-US" sz="4000" dirty="0" smtClean="0"/>
              <a:t>swim – </a:t>
            </a:r>
            <a:r>
              <a:rPr lang="en-US" sz="4000" b="1" dirty="0" smtClean="0">
                <a:solidFill>
                  <a:srgbClr val="FF0000"/>
                </a:solidFill>
              </a:rPr>
              <a:t>swam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go – </a:t>
            </a:r>
            <a:r>
              <a:rPr lang="en-US" sz="4000" b="1" dirty="0" smtClean="0">
                <a:solidFill>
                  <a:srgbClr val="FF0000"/>
                </a:solidFill>
              </a:rPr>
              <a:t>went </a:t>
            </a:r>
          </a:p>
          <a:p>
            <a:r>
              <a:rPr lang="en-US" sz="4000" dirty="0" smtClean="0"/>
              <a:t>have – </a:t>
            </a:r>
            <a:r>
              <a:rPr lang="en-US" sz="4000" b="1" dirty="0" smtClean="0">
                <a:solidFill>
                  <a:srgbClr val="FF0000"/>
                </a:solidFill>
              </a:rPr>
              <a:t>had 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40" y="81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9712" y="980728"/>
            <a:ext cx="67345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75000"/>
                  </a:schemeClr>
                </a:solidFill>
              </a:rPr>
              <a:t>Слова-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</a:rPr>
              <a:t>покажчики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Past Simple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3166" y="2005975"/>
            <a:ext cx="66076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y</a:t>
            </a:r>
            <a:r>
              <a:rPr lang="en-US" sz="3600" b="1" dirty="0" smtClean="0">
                <a:solidFill>
                  <a:srgbClr val="92D050"/>
                </a:solidFill>
              </a:rPr>
              <a:t>esterday                                                 the day before yesterday                                 last month ( week, year)                        three days  ago                                         in 2015</a:t>
            </a:r>
            <a:endParaRPr lang="ru-RU" sz="3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5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5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8769" y="764704"/>
            <a:ext cx="225318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3"/>
                </a:solidFill>
              </a:rPr>
              <a:t>Compare: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2193" y="2272570"/>
            <a:ext cx="4149757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go to school every day</a:t>
            </a:r>
          </a:p>
          <a:p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Boys play football.</a:t>
            </a:r>
          </a:p>
          <a:p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Grandma watches TV in the living room.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503402"/>
            <a:ext cx="4572000" cy="2585323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 went to school yesterday.</a:t>
            </a:r>
          </a:p>
          <a:p>
            <a:endParaRPr lang="en-US" sz="2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Girls played volleyball.</a:t>
            </a:r>
          </a:p>
          <a:p>
            <a:pPr>
              <a:buNone/>
            </a:pPr>
            <a:endParaRPr lang="en-US" sz="2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sz="2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Mom watched a film.</a:t>
            </a:r>
          </a:p>
          <a:p>
            <a:pPr>
              <a:buNone/>
            </a:pP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72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40" y="813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04976" y="2204864"/>
            <a:ext cx="731238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Для </a:t>
            </a:r>
            <a:r>
              <a:rPr lang="ru-RU" sz="4000" dirty="0" err="1">
                <a:solidFill>
                  <a:srgbClr val="00B050"/>
                </a:solidFill>
              </a:rPr>
              <a:t>створення</a:t>
            </a:r>
            <a:r>
              <a:rPr lang="ru-RU" sz="4000" dirty="0">
                <a:solidFill>
                  <a:srgbClr val="00B050"/>
                </a:solidFill>
              </a:rPr>
              <a:t> </a:t>
            </a:r>
            <a:r>
              <a:rPr lang="ru-RU" sz="4000" b="1" dirty="0" err="1">
                <a:solidFill>
                  <a:srgbClr val="00B050"/>
                </a:solidFill>
              </a:rPr>
              <a:t>питального</a:t>
            </a:r>
            <a:r>
              <a:rPr lang="ru-RU" sz="4000" b="1" dirty="0">
                <a:solidFill>
                  <a:srgbClr val="00B050"/>
                </a:solidFill>
              </a:rPr>
              <a:t> </a:t>
            </a:r>
            <a:r>
              <a:rPr lang="ru-RU" sz="4000" b="1" dirty="0" err="1">
                <a:solidFill>
                  <a:srgbClr val="00B050"/>
                </a:solidFill>
              </a:rPr>
              <a:t>речення</a:t>
            </a:r>
            <a:r>
              <a:rPr lang="ru-RU" sz="4000" dirty="0">
                <a:solidFill>
                  <a:srgbClr val="00B050"/>
                </a:solidFill>
              </a:rPr>
              <a:t> у </a:t>
            </a:r>
            <a:r>
              <a:rPr lang="ru-RU" sz="4000" dirty="0" err="1">
                <a:solidFill>
                  <a:srgbClr val="00B050"/>
                </a:solidFill>
              </a:rPr>
              <a:t>Past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Simple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необхідно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користуватися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наступною</a:t>
            </a:r>
            <a:r>
              <a:rPr lang="ru-RU" sz="4000" dirty="0">
                <a:solidFill>
                  <a:srgbClr val="00B050"/>
                </a:solidFill>
              </a:rPr>
              <a:t> формулою:</a:t>
            </a:r>
          </a:p>
          <a:p>
            <a:r>
              <a:rPr lang="ru-RU" sz="4000" b="1" dirty="0" err="1">
                <a:solidFill>
                  <a:srgbClr val="FF0000"/>
                </a:solidFill>
              </a:rPr>
              <a:t>Did</a:t>
            </a:r>
            <a:r>
              <a:rPr lang="ru-RU" sz="4000" b="1" dirty="0">
                <a:solidFill>
                  <a:srgbClr val="FF0000"/>
                </a:solidFill>
              </a:rPr>
              <a:t> + </a:t>
            </a:r>
            <a:r>
              <a:rPr lang="ru-RU" sz="4000" b="1" dirty="0" err="1">
                <a:solidFill>
                  <a:srgbClr val="FF0000"/>
                </a:solidFill>
              </a:rPr>
              <a:t>іменник</a:t>
            </a:r>
            <a:r>
              <a:rPr lang="ru-RU" sz="4000" b="1" dirty="0">
                <a:solidFill>
                  <a:srgbClr val="FF0000"/>
                </a:solidFill>
              </a:rPr>
              <a:t> + </a:t>
            </a:r>
            <a:r>
              <a:rPr lang="ru-RU" sz="4000" b="1" dirty="0" err="1" smtClean="0">
                <a:solidFill>
                  <a:srgbClr val="FF0000"/>
                </a:solidFill>
              </a:rPr>
              <a:t>дієслов</a:t>
            </a:r>
            <a:r>
              <a:rPr lang="uk-UA" sz="4000" b="1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980728"/>
            <a:ext cx="3592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Arial Black" pitchFamily="34" charset="0"/>
              </a:rPr>
              <a:t>Remember!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074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538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7</cp:revision>
  <dcterms:created xsi:type="dcterms:W3CDTF">2018-03-04T06:33:48Z</dcterms:created>
  <dcterms:modified xsi:type="dcterms:W3CDTF">2018-03-04T07:40:14Z</dcterms:modified>
</cp:coreProperties>
</file>