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28" autoAdjust="0"/>
  </p:normalViewPr>
  <p:slideViewPr>
    <p:cSldViewPr>
      <p:cViewPr>
        <p:scale>
          <a:sx n="78" d="100"/>
          <a:sy n="78" d="100"/>
        </p:scale>
        <p:origin x="-105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B449-B103-4355-8D99-499367A6964A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300C-2BD3-402A-AA5D-F431AD6EC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0300C-2BD3-402A-AA5D-F431AD6EC7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671D51-63C2-4DD2-8AD5-23F4C84CF53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304255"/>
          </a:xfrm>
        </p:spPr>
        <p:txBody>
          <a:bodyPr>
            <a:normAutofit/>
          </a:bodyPr>
          <a:lstStyle/>
          <a:p>
            <a:r>
              <a:rPr lang="ru-RU" noProof="1" smtClean="0">
                <a:solidFill>
                  <a:srgbClr val="FF0000"/>
                </a:solidFill>
              </a:rPr>
              <a:t>Презентація</a:t>
            </a:r>
            <a:br>
              <a:rPr lang="ru-RU" noProof="1" smtClean="0">
                <a:solidFill>
                  <a:srgbClr val="FF0000"/>
                </a:solidFill>
              </a:rPr>
            </a:br>
            <a:r>
              <a:rPr lang="ru-RU" noProof="1" smtClean="0">
                <a:solidFill>
                  <a:srgbClr val="FF0000"/>
                </a:solidFill>
              </a:rPr>
              <a:t>«художня обробка деревини»</a:t>
            </a:r>
            <a:endParaRPr lang="ru-RU" noProof="1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07904" y="566124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FF00"/>
                </a:solidFill>
              </a:rPr>
              <a:t>Підготувала </a:t>
            </a:r>
            <a:r>
              <a:rPr lang="uk-UA" sz="2000" b="1" dirty="0" err="1" smtClean="0">
                <a:solidFill>
                  <a:srgbClr val="FFFF00"/>
                </a:solidFill>
              </a:rPr>
              <a:t>к.п.н</a:t>
            </a:r>
            <a:r>
              <a:rPr lang="uk-UA" sz="2000" b="1" dirty="0" smtClean="0">
                <a:solidFill>
                  <a:srgbClr val="FFFF00"/>
                </a:solidFill>
              </a:rPr>
              <a:t>. Ольга </a:t>
            </a:r>
            <a:r>
              <a:rPr lang="uk-UA" sz="2000" b="1" dirty="0" err="1" smtClean="0">
                <a:solidFill>
                  <a:srgbClr val="FFFF00"/>
                </a:solidFill>
              </a:rPr>
              <a:t>Гервас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6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486400" cy="371128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Розпис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r="1571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08720"/>
            <a:ext cx="7992888" cy="108012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Розпис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зручна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оригінальна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техніка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орнаментування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дерев'яних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відома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en-US" dirty="0">
                <a:solidFill>
                  <a:schemeClr val="bg1"/>
                </a:solidFill>
              </a:rPr>
              <a:t>X—XI </a:t>
            </a:r>
            <a:r>
              <a:rPr lang="ru-RU" dirty="0">
                <a:solidFill>
                  <a:schemeClr val="bg1"/>
                </a:solidFill>
              </a:rPr>
              <a:t>ст. </a:t>
            </a:r>
            <a:r>
              <a:rPr lang="ru-RU" dirty="0" err="1">
                <a:solidFill>
                  <a:schemeClr val="bg1"/>
                </a:solidFill>
              </a:rPr>
              <a:t>Технічно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мало </a:t>
            </a:r>
            <a:r>
              <a:rPr lang="ru-RU" dirty="0" err="1">
                <a:solidFill>
                  <a:schemeClr val="bg1"/>
                </a:solidFill>
              </a:rPr>
              <a:t>чим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відрізняється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розпису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інших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матеріалах</a:t>
            </a:r>
            <a:r>
              <a:rPr lang="ru-RU" dirty="0">
                <a:solidFill>
                  <a:schemeClr val="bg1"/>
                </a:solidFill>
              </a:rPr>
              <a:t>. Орнамент </a:t>
            </a:r>
            <a:r>
              <a:rPr lang="ru-RU" dirty="0" err="1">
                <a:solidFill>
                  <a:schemeClr val="bg1"/>
                </a:solidFill>
              </a:rPr>
              <a:t>наносять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пензлями</a:t>
            </a:r>
            <a:r>
              <a:rPr lang="ru-RU" dirty="0">
                <a:solidFill>
                  <a:schemeClr val="bg1"/>
                </a:solidFill>
              </a:rPr>
              <a:t> по </a:t>
            </a:r>
            <a:r>
              <a:rPr lang="ru-RU" dirty="0" err="1">
                <a:solidFill>
                  <a:schemeClr val="bg1"/>
                </a:solidFill>
              </a:rPr>
              <a:t>заґрунтованій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незагрунтованій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поверхні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виробу</a:t>
            </a:r>
            <a:r>
              <a:rPr lang="ru-RU" dirty="0">
                <a:solidFill>
                  <a:schemeClr val="bg1"/>
                </a:solidFill>
              </a:rPr>
              <a:t> темперою, </a:t>
            </a:r>
            <a:r>
              <a:rPr lang="ru-RU" dirty="0" err="1">
                <a:solidFill>
                  <a:schemeClr val="bg1"/>
                </a:solidFill>
              </a:rPr>
              <a:t>гуашшю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олійними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аніліновими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фарбами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нітроемаля</a:t>
            </a:r>
            <a:r>
              <a:rPr lang="ru-RU" dirty="0">
                <a:solidFill>
                  <a:schemeClr val="bg1"/>
                </a:solidFill>
              </a:rPr>
              <a:t>-ми. З </a:t>
            </a:r>
            <a:r>
              <a:rPr lang="ru-RU" dirty="0" err="1">
                <a:solidFill>
                  <a:schemeClr val="bg1"/>
                </a:solidFill>
              </a:rPr>
              <a:t>кінця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XIX </a:t>
            </a:r>
            <a:r>
              <a:rPr lang="ru-RU" dirty="0">
                <a:solidFill>
                  <a:schemeClr val="bg1"/>
                </a:solidFill>
              </a:rPr>
              <a:t>ст. </a:t>
            </a:r>
            <a:r>
              <a:rPr lang="ru-RU" dirty="0" err="1">
                <a:solidFill>
                  <a:schemeClr val="bg1"/>
                </a:solidFill>
              </a:rPr>
              <a:t>розписані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вироби</a:t>
            </a:r>
            <a:r>
              <a:rPr lang="ru-RU" dirty="0">
                <a:solidFill>
                  <a:schemeClr val="bg1"/>
                </a:solidFill>
              </a:rPr>
              <a:t> почали </a:t>
            </a:r>
            <a:r>
              <a:rPr lang="ru-RU" dirty="0" err="1">
                <a:solidFill>
                  <a:schemeClr val="bg1"/>
                </a:solidFill>
              </a:rPr>
              <a:t>покривати</a:t>
            </a:r>
            <a:r>
              <a:rPr lang="ru-RU" dirty="0">
                <a:solidFill>
                  <a:schemeClr val="bg1"/>
                </a:solidFill>
              </a:rPr>
              <a:t> лаком,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оберігало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забруднення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943845" cy="299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3744416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Крім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розглянутих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традиційних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прийомів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технік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зустрічаються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різновиди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поєднання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наприклад</a:t>
            </a:r>
            <a:r>
              <a:rPr lang="ru-RU" dirty="0">
                <a:solidFill>
                  <a:schemeClr val="bg1"/>
                </a:solidFill>
              </a:rPr>
              <a:t>, «</a:t>
            </a:r>
            <a:r>
              <a:rPr lang="ru-RU" dirty="0" err="1">
                <a:solidFill>
                  <a:schemeClr val="bg1"/>
                </a:solidFill>
              </a:rPr>
              <a:t>штампування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металевими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пробійчиками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аналогічне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карбуванню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зіставлення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плетених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гладкими </a:t>
            </a:r>
            <a:r>
              <a:rPr lang="ru-RU" dirty="0" err="1">
                <a:solidFill>
                  <a:schemeClr val="bg1"/>
                </a:solidFill>
              </a:rPr>
              <a:t>поверхнями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контурне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різьблення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тонованих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площин-елементів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викладання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орнаментів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соломкою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тощо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5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Художня обробка деревини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3008313" cy="5184575"/>
          </a:xfrm>
        </p:spPr>
        <p:txBody>
          <a:bodyPr>
            <a:noAutofit/>
          </a:bodyPr>
          <a:lstStyle/>
          <a:p>
            <a:r>
              <a:rPr lang="vi-VN" sz="1800" dirty="0">
                <a:solidFill>
                  <a:schemeClr val="bg1"/>
                </a:solidFill>
              </a:rPr>
              <a:t>Худо́жня обро́бка деревини́ — найдавніший вид декоративно-прикладного мистецтва, виготовлення оригінальних виробів з дерева різноманітного функціонального призначення.</a:t>
            </a:r>
          </a:p>
          <a:p>
            <a:r>
              <a:rPr lang="vi-VN" sz="1800" dirty="0">
                <a:solidFill>
                  <a:schemeClr val="bg1"/>
                </a:solidFill>
              </a:rPr>
              <a:t>За формотворчими техніками художнє деревообробництво поділяється на відповідні галузі: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бондарство;</a:t>
            </a:r>
            <a:endParaRPr lang="uk-UA" sz="1800" dirty="0" smtClean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деревообробне </a:t>
            </a:r>
            <a:r>
              <a:rPr lang="vi-VN" sz="1800" dirty="0">
                <a:solidFill>
                  <a:schemeClr val="bg1"/>
                </a:solidFill>
              </a:rPr>
              <a:t>токарство;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теслярство-столярство</a:t>
            </a:r>
            <a:endParaRPr lang="vi-VN" sz="1800" dirty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декоративне </a:t>
            </a:r>
            <a:r>
              <a:rPr lang="vi-VN" sz="1800" dirty="0">
                <a:solidFill>
                  <a:schemeClr val="bg1"/>
                </a:solidFill>
              </a:rPr>
              <a:t>різьблення.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404664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33194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Історія художньої обробки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noProof="1" smtClean="0">
                <a:solidFill>
                  <a:schemeClr val="bg1"/>
                </a:solidFill>
              </a:rPr>
              <a:t>  Загалом художня обробка дерева була вже добре розвинена за часів Русі. Відомо, що вже у І тис. н. е. дерево широко використовувалося в будівництві міст і сіл, князівських палаців і фортець. Серед ремісничих професій існували теслярі, ложкарі, бондарі, різьбярі та ін. Техніка обробки дерева була доволі різноманітна: видовбування, вирізування, розпис, випалювання тощо. Одна з найдавніших технік — видовбування — використовувалася для виготовлення побутових речей: посуду, корит, човнів.</a:t>
            </a:r>
            <a:endParaRPr lang="ru-RU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Обробка деревини різанням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37" y="2667794"/>
            <a:ext cx="1914525" cy="2390775"/>
          </a:xfrm>
        </p:spPr>
      </p:pic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3826768" cy="525658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1600" dirty="0" smtClean="0"/>
              <a:t> </a:t>
            </a:r>
          </a:p>
          <a:p>
            <a:pPr marL="137160" indent="0">
              <a:buNone/>
            </a:pPr>
            <a:r>
              <a:rPr lang="ru-RU" sz="1600" dirty="0" smtClean="0"/>
              <a:t> </a:t>
            </a:r>
            <a:r>
              <a:rPr lang="uk-UA" sz="1600" noProof="1" smtClean="0">
                <a:solidFill>
                  <a:schemeClr val="bg1"/>
                </a:solidFill>
              </a:rPr>
              <a:t>Обробка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деревини, за допомогою якої змінюють її розміри, форму і зовнішній вигляд без зміни хімічного складу, називається механічною. Механічну обробку деревини можна проводити різанням, гнуттям, пресуванням, розколюванням. Переважаючим видом механічної обробки є різання.</a:t>
            </a:r>
            <a:br>
              <a:rPr lang="ru-RU" sz="1600" noProof="1" smtClean="0">
                <a:solidFill>
                  <a:schemeClr val="bg1"/>
                </a:solidFill>
              </a:rPr>
            </a:br>
            <a:r>
              <a:rPr lang="ru-RU" sz="1600" noProof="1" smtClean="0">
                <a:solidFill>
                  <a:schemeClr val="bg1"/>
                </a:solidFill>
              </a:rPr>
              <a:t>Розрізняють різання із зняттям стружки і без зняття стружки. У столярному виробництві деревину обробляють переважно різанням із зняттям стружки способами піленія, стругання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noProof="1" smtClean="0">
                <a:solidFill>
                  <a:schemeClr val="bg1"/>
                </a:solidFill>
              </a:rPr>
              <a:t>долбленія, свердлення, шліфування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Різання</a:t>
            </a:r>
            <a:r>
              <a:rPr lang="ru-RU" sz="1600" dirty="0">
                <a:solidFill>
                  <a:schemeClr val="bg1"/>
                </a:solidFill>
              </a:rPr>
              <a:t> без </a:t>
            </a:r>
            <a:r>
              <a:rPr lang="ru-RU" sz="1600" dirty="0" err="1">
                <a:solidFill>
                  <a:schemeClr val="bg1"/>
                </a:solidFill>
              </a:rPr>
              <a:t>зняття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стружки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відбувається, наприклад, при розрізанні на ножицях шпони і тонрой фанери, при висіканні з шпони </a:t>
            </a:r>
            <a:r>
              <a:rPr lang="ru-RU" sz="1600" dirty="0" err="1" smtClean="0">
                <a:solidFill>
                  <a:schemeClr val="bg1"/>
                </a:solidFill>
              </a:rPr>
              <a:t>сучків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9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noProof="1" smtClean="0">
                <a:solidFill>
                  <a:srgbClr val="FF0000"/>
                </a:solidFill>
              </a:rPr>
              <a:t>Столярство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і бондарство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3888432" cy="4176464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Столярство — найпоширеніша техніка й галузь виробництва з дерева будівельних виробів, меблів, музичних інструментів та художньої сувенірної продукції. Одна з важливих засад столярства, відзначена ще у давніх цехових статутах,— виготовлення виробів без жодного цвяха за допомогою столярних з'єднань на клею.</a:t>
            </a:r>
          </a:p>
          <a:p>
            <a:r>
              <a:rPr lang="ru-RU" noProof="1" smtClean="0">
                <a:solidFill>
                  <a:schemeClr val="bg1"/>
                </a:solidFill>
              </a:rPr>
              <a:t>Для столярних робіт, так само як і для вирізування, видовбування та ін., необхідне пристосування для закріплення заготовки виробу або його частини — верстат.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Бондарство — окремий вид деревообробного промислу і техніка виготовлення з тесаних клепок і гнутих смерекових або ліщинових обручів великого, місткого посуду. Раніше бондарі користувалися простими інструментами: сокирою, ручною пилою, двохручним ножем (теслом), циркулем та ін. Крім бочок і діжок, здавна виготовляли барила, цеберки, коновки, скіпці, маснички та ін. Бондарство як формотворча техніка сьогодні успішно використовується при створенні невеликого ужиткового і декоративного посуду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Столярство і бондарство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196752"/>
            <a:ext cx="5858547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2720181"/>
            <a:ext cx="2381250" cy="22860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6096000" cy="4067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24" y="980728"/>
            <a:ext cx="40376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Різьблення і його види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До </a:t>
            </a:r>
            <a:r>
              <a:rPr lang="ru-RU" sz="3600" dirty="0" err="1">
                <a:solidFill>
                  <a:schemeClr val="bg1"/>
                </a:solidFill>
              </a:rPr>
              <a:t>найдавніших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технік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художнього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декорування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із</a:t>
            </a:r>
            <a:r>
              <a:rPr lang="ru-RU" sz="3600" dirty="0">
                <a:solidFill>
                  <a:schemeClr val="bg1"/>
                </a:solidFill>
              </a:rPr>
              <a:t> дерева </a:t>
            </a:r>
            <a:r>
              <a:rPr lang="ru-RU" sz="3600" dirty="0" err="1">
                <a:solidFill>
                  <a:schemeClr val="bg1"/>
                </a:solidFill>
              </a:rPr>
              <a:t>належить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Воно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поділяється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контррельєфне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ажурне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об'ємне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Найпоширеніше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— </a:t>
            </a:r>
            <a:r>
              <a:rPr lang="ru-RU" sz="3600" dirty="0" err="1">
                <a:solidFill>
                  <a:schemeClr val="bg1"/>
                </a:solidFill>
              </a:rPr>
              <a:t>буває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контурним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виїмчастим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трьохгранновиїмчастим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роблять</a:t>
            </a:r>
            <a:r>
              <a:rPr lang="ru-RU" sz="3600" dirty="0">
                <a:solidFill>
                  <a:schemeClr val="bg1"/>
                </a:solidFill>
              </a:rPr>
              <a:t> одним </a:t>
            </a:r>
            <a:r>
              <a:rPr lang="ru-RU" sz="3600" dirty="0" err="1">
                <a:solidFill>
                  <a:schemeClr val="bg1"/>
                </a:solidFill>
              </a:rPr>
              <a:t>ножем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або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кількома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різцями</a:t>
            </a:r>
            <a:r>
              <a:rPr lang="ru-RU" sz="3600" dirty="0">
                <a:solidFill>
                  <a:schemeClr val="bg1"/>
                </a:solidFill>
              </a:rPr>
              <a:t> (долотами). </a:t>
            </a:r>
            <a:r>
              <a:rPr lang="ru-RU" sz="3600" dirty="0" err="1">
                <a:solidFill>
                  <a:schemeClr val="bg1"/>
                </a:solidFill>
              </a:rPr>
              <a:t>Наприклад</a:t>
            </a:r>
            <a:r>
              <a:rPr lang="ru-RU" sz="3600" dirty="0">
                <a:solidFill>
                  <a:schemeClr val="bg1"/>
                </a:solidFill>
              </a:rPr>
              <a:t>, контурною </a:t>
            </a:r>
            <a:r>
              <a:rPr lang="ru-RU" sz="3600" dirty="0" err="1">
                <a:solidFill>
                  <a:schemeClr val="bg1"/>
                </a:solidFill>
              </a:rPr>
              <a:t>різьбою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XVIII—XIX </a:t>
            </a:r>
            <a:r>
              <a:rPr lang="ru-RU" sz="3600" dirty="0">
                <a:solidFill>
                  <a:schemeClr val="bg1"/>
                </a:solidFill>
              </a:rPr>
              <a:t>ст. в Карпатах </a:t>
            </a:r>
            <a:r>
              <a:rPr lang="ru-RU" sz="3600" dirty="0" err="1">
                <a:solidFill>
                  <a:schemeClr val="bg1"/>
                </a:solidFill>
              </a:rPr>
              <a:t>прикрашали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скрині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вироби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долотом. </a:t>
            </a:r>
            <a:r>
              <a:rPr lang="ru-RU" sz="3600" dirty="0" err="1">
                <a:solidFill>
                  <a:schemeClr val="bg1"/>
                </a:solidFill>
              </a:rPr>
              <a:t>Значно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складніше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поширилося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значній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території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України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 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прямим, </a:t>
            </a:r>
            <a:r>
              <a:rPr lang="ru-RU" sz="3600" dirty="0" err="1">
                <a:solidFill>
                  <a:schemeClr val="bg1"/>
                </a:solidFill>
              </a:rPr>
              <a:t>скісним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кутнім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долотами.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Найбільшу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(</a:t>
            </a:r>
            <a:r>
              <a:rPr lang="ru-RU" sz="3600" dirty="0" err="1">
                <a:solidFill>
                  <a:schemeClr val="bg1"/>
                </a:solidFill>
              </a:rPr>
              <a:t>близько</a:t>
            </a:r>
            <a:r>
              <a:rPr lang="ru-RU" sz="3600" dirty="0">
                <a:solidFill>
                  <a:schemeClr val="bg1"/>
                </a:solidFill>
              </a:rPr>
              <a:t> 50) </a:t>
            </a:r>
            <a:r>
              <a:rPr lang="ru-RU" sz="3600" dirty="0" err="1">
                <a:solidFill>
                  <a:schemeClr val="bg1"/>
                </a:solidFill>
              </a:rPr>
              <a:t>використовували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гуцульські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майстри</a:t>
            </a:r>
            <a:r>
              <a:rPr lang="ru-RU" sz="3600" dirty="0">
                <a:solidFill>
                  <a:schemeClr val="bg1"/>
                </a:solidFill>
              </a:rPr>
              <a:t> плоского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наприкінці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Майже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кожний</a:t>
            </a:r>
            <a:r>
              <a:rPr lang="ru-RU" sz="3600" dirty="0">
                <a:solidFill>
                  <a:schemeClr val="bg1"/>
                </a:solidFill>
              </a:rPr>
              <a:t> мотив вони </a:t>
            </a:r>
            <a:r>
              <a:rPr lang="ru-RU" sz="3600" dirty="0" err="1">
                <a:solidFill>
                  <a:schemeClr val="bg1"/>
                </a:solidFill>
              </a:rPr>
              <a:t>вирізували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іншим</a:t>
            </a:r>
            <a:r>
              <a:rPr lang="ru-RU" sz="3600" dirty="0">
                <a:solidFill>
                  <a:schemeClr val="bg1"/>
                </a:solidFill>
              </a:rPr>
              <a:t> долотом.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Плоскорельєфне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що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висотних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рівнів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від</a:t>
            </a:r>
            <a:r>
              <a:rPr lang="ru-RU" sz="3600" dirty="0">
                <a:solidFill>
                  <a:schemeClr val="bg1"/>
                </a:solidFill>
              </a:rPr>
              <a:t> фону,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великою </a:t>
            </a:r>
            <a:r>
              <a:rPr lang="ru-RU" sz="3600" dirty="0" err="1">
                <a:solidFill>
                  <a:schemeClr val="bg1"/>
                </a:solidFill>
              </a:rPr>
              <a:t>кількістю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допоміжних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інструментів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2800" dirty="0"/>
              <a:t> </a:t>
            </a:r>
            <a:r>
              <a:rPr lang="ru-RU" sz="3500" dirty="0" err="1">
                <a:solidFill>
                  <a:schemeClr val="bg1"/>
                </a:solidFill>
              </a:rPr>
              <a:t>Контррельєфне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застосовували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виготовляючи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різноманітні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дерев'яні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форми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кахель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печива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сиру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вибійки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Виконувалось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майже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аналогічно</a:t>
            </a:r>
            <a:r>
              <a:rPr lang="ru-RU" sz="3500" dirty="0">
                <a:solidFill>
                  <a:schemeClr val="bg1"/>
                </a:solidFill>
              </a:rPr>
              <a:t>, як і </a:t>
            </a:r>
            <a:r>
              <a:rPr lang="ru-RU" sz="35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однак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набагато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глибше</a:t>
            </a:r>
            <a:r>
              <a:rPr lang="ru-RU" sz="3500" dirty="0">
                <a:solidFill>
                  <a:schemeClr val="bg1"/>
                </a:solidFill>
              </a:rPr>
              <a:t>, з </a:t>
            </a:r>
            <a:r>
              <a:rPr lang="ru-RU" sz="3500" dirty="0" err="1">
                <a:solidFill>
                  <a:schemeClr val="bg1"/>
                </a:solidFill>
              </a:rPr>
              <a:t>використанням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доліт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із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закругленими</a:t>
            </a:r>
            <a:r>
              <a:rPr lang="ru-RU" sz="3500" dirty="0">
                <a:solidFill>
                  <a:schemeClr val="bg1"/>
                </a:solidFill>
              </a:rPr>
              <a:t> фасками для </a:t>
            </a:r>
            <a:r>
              <a:rPr lang="ru-RU" sz="3500" dirty="0" err="1">
                <a:solidFill>
                  <a:schemeClr val="bg1"/>
                </a:solidFill>
              </a:rPr>
              <a:t>вибирання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деревини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Ажурне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нагадує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має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наскрізь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прорізане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тло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Найскладніше</a:t>
            </a:r>
            <a:r>
              <a:rPr lang="ru-RU" sz="3500" dirty="0">
                <a:solidFill>
                  <a:schemeClr val="bg1"/>
                </a:solidFill>
              </a:rPr>
              <a:t> за </a:t>
            </a:r>
            <a:r>
              <a:rPr lang="ru-RU" sz="3500" dirty="0" err="1">
                <a:solidFill>
                  <a:schemeClr val="bg1"/>
                </a:solidFill>
              </a:rPr>
              <a:t>технікою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виконання</a:t>
            </a:r>
            <a:r>
              <a:rPr lang="ru-RU" sz="3500" dirty="0">
                <a:solidFill>
                  <a:schemeClr val="bg1"/>
                </a:solidFill>
              </a:rPr>
              <a:t> (з </a:t>
            </a:r>
            <a:r>
              <a:rPr lang="ru-RU" sz="3500" dirty="0" err="1">
                <a:solidFill>
                  <a:schemeClr val="bg1"/>
                </a:solidFill>
              </a:rPr>
              <a:t>рельєфним</a:t>
            </a:r>
            <a:r>
              <a:rPr lang="ru-RU" sz="3500" dirty="0">
                <a:solidFill>
                  <a:schemeClr val="bg1"/>
                </a:solidFill>
              </a:rPr>
              <a:t> і </a:t>
            </a:r>
            <a:r>
              <a:rPr lang="ru-RU" sz="3500" dirty="0" err="1">
                <a:solidFill>
                  <a:schemeClr val="bg1"/>
                </a:solidFill>
              </a:rPr>
              <a:t>ажурним</a:t>
            </a:r>
            <a:r>
              <a:rPr lang="ru-RU" sz="3500" dirty="0">
                <a:solidFill>
                  <a:schemeClr val="bg1"/>
                </a:solidFill>
              </a:rPr>
              <a:t> характером </a:t>
            </a:r>
            <a:r>
              <a:rPr lang="ru-RU" sz="3500" dirty="0" err="1">
                <a:solidFill>
                  <a:schemeClr val="bg1"/>
                </a:solidFill>
              </a:rPr>
              <a:t>мотивів</a:t>
            </a:r>
            <a:r>
              <a:rPr lang="ru-RU" sz="3500" dirty="0">
                <a:solidFill>
                  <a:schemeClr val="bg1"/>
                </a:solidFill>
              </a:rPr>
              <a:t>) так </a:t>
            </a:r>
            <a:r>
              <a:rPr lang="ru-RU" sz="3500" dirty="0" err="1">
                <a:solidFill>
                  <a:schemeClr val="bg1"/>
                </a:solidFill>
              </a:rPr>
              <a:t>зване</a:t>
            </a:r>
            <a:r>
              <a:rPr lang="ru-RU" sz="3500" dirty="0">
                <a:solidFill>
                  <a:schemeClr val="bg1"/>
                </a:solidFill>
              </a:rPr>
              <a:t> «</a:t>
            </a:r>
            <a:r>
              <a:rPr lang="ru-RU" sz="3500" dirty="0" err="1">
                <a:solidFill>
                  <a:schemeClr val="bg1"/>
                </a:solidFill>
              </a:rPr>
              <a:t>сніцарське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» при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іконостасів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культивоване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en-US" sz="3500" dirty="0">
                <a:solidFill>
                  <a:schemeClr val="bg1"/>
                </a:solidFill>
              </a:rPr>
              <a:t>XVII—XIX </a:t>
            </a:r>
            <a:r>
              <a:rPr lang="ru-RU" sz="3500" dirty="0">
                <a:solidFill>
                  <a:schemeClr val="bg1"/>
                </a:solidFill>
              </a:rPr>
              <a:t>ст. </a:t>
            </a:r>
            <a:r>
              <a:rPr lang="ru-RU" sz="3500" dirty="0" err="1">
                <a:solidFill>
                  <a:schemeClr val="bg1"/>
                </a:solidFill>
              </a:rPr>
              <a:t>цеховими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різьбярами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Кругле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інколи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застосовується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й </a:t>
            </a:r>
            <a:r>
              <a:rPr lang="ru-RU" sz="3500" dirty="0" err="1">
                <a:solidFill>
                  <a:schemeClr val="bg1"/>
                </a:solidFill>
              </a:rPr>
              <a:t>оздобленні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святкового</a:t>
            </a:r>
            <a:r>
              <a:rPr lang="ru-RU" sz="3500" dirty="0">
                <a:solidFill>
                  <a:schemeClr val="bg1"/>
                </a:solidFill>
              </a:rPr>
              <a:t> посуду, </a:t>
            </a:r>
            <a:r>
              <a:rPr lang="ru-RU" sz="3500" dirty="0" err="1">
                <a:solidFill>
                  <a:schemeClr val="bg1"/>
                </a:solidFill>
              </a:rPr>
              <a:t>музичних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палиць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дитячих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іграшок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його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технічні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прийоми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ґрунтуються</a:t>
            </a:r>
            <a:r>
              <a:rPr lang="ru-RU" sz="3500" dirty="0">
                <a:solidFill>
                  <a:schemeClr val="bg1"/>
                </a:solidFill>
              </a:rPr>
              <a:t> на засадах </a:t>
            </a:r>
            <a:r>
              <a:rPr lang="ru-RU" sz="3500" dirty="0" err="1">
                <a:solidFill>
                  <a:schemeClr val="bg1"/>
                </a:solidFill>
              </a:rPr>
              <a:t>народної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скульптури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Крім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різців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допоміжні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: пилочки, </a:t>
            </a:r>
            <a:r>
              <a:rPr lang="ru-RU" sz="3500" dirty="0" err="1">
                <a:solidFill>
                  <a:schemeClr val="bg1"/>
                </a:solidFill>
              </a:rPr>
              <a:t>свердла</a:t>
            </a:r>
            <a:r>
              <a:rPr lang="ru-RU" sz="3500" dirty="0">
                <a:solidFill>
                  <a:schemeClr val="bg1"/>
                </a:solidFill>
              </a:rPr>
              <a:t>, молотки, </a:t>
            </a:r>
            <a:r>
              <a:rPr lang="ru-RU" sz="3500" dirty="0" err="1">
                <a:solidFill>
                  <a:schemeClr val="bg1"/>
                </a:solidFill>
              </a:rPr>
              <a:t>кліщі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рашлиль</a:t>
            </a:r>
            <a:r>
              <a:rPr lang="ru-RU" sz="3500" dirty="0">
                <a:solidFill>
                  <a:schemeClr val="bg1"/>
                </a:solidFill>
              </a:rPr>
              <a:t>, напилки, а </a:t>
            </a:r>
            <a:r>
              <a:rPr lang="ru-RU" sz="3500" dirty="0" err="1">
                <a:solidFill>
                  <a:schemeClr val="bg1"/>
                </a:solidFill>
              </a:rPr>
              <a:t>також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розмітки</a:t>
            </a:r>
            <a:r>
              <a:rPr lang="ru-RU" sz="3500" dirty="0">
                <a:solidFill>
                  <a:schemeClr val="bg1"/>
                </a:solidFill>
              </a:rPr>
              <a:t> та контролю (</a:t>
            </a:r>
            <a:r>
              <a:rPr lang="ru-RU" sz="3500" dirty="0" err="1">
                <a:solidFill>
                  <a:schemeClr val="bg1"/>
                </a:solidFill>
              </a:rPr>
              <a:t>лінійка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кутник</a:t>
            </a:r>
            <a:r>
              <a:rPr lang="ru-RU" sz="3500" dirty="0">
                <a:solidFill>
                  <a:schemeClr val="bg1"/>
                </a:solidFill>
              </a:rPr>
              <a:t>, малка, рейсмус, циркуль, шило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9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3008313" cy="7076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Профілювання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700808"/>
            <a:ext cx="3008313" cy="4353347"/>
          </a:xfrm>
        </p:spPr>
        <p:txBody>
          <a:bodyPr>
            <a:norm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Профілювання</a:t>
            </a:r>
            <a:r>
              <a:rPr lang="ru-RU" sz="1600" dirty="0">
                <a:solidFill>
                  <a:schemeClr val="bg1"/>
                </a:solidFill>
              </a:rPr>
              <a:t> — декоративна </a:t>
            </a:r>
            <a:r>
              <a:rPr lang="ru-RU" sz="1600" dirty="0" err="1">
                <a:solidFill>
                  <a:schemeClr val="bg1"/>
                </a:solidFill>
              </a:rPr>
              <a:t>техніка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художньої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обробки</a:t>
            </a:r>
            <a:r>
              <a:rPr lang="ru-RU" sz="1600" dirty="0">
                <a:solidFill>
                  <a:schemeClr val="bg1"/>
                </a:solidFill>
              </a:rPr>
              <a:t> дерева, </a:t>
            </a:r>
            <a:r>
              <a:rPr lang="ru-RU" sz="1600" dirty="0" err="1">
                <a:solidFill>
                  <a:schemeClr val="bg1"/>
                </a:solidFill>
              </a:rPr>
              <a:t>відома</a:t>
            </a:r>
            <a:r>
              <a:rPr lang="ru-RU" sz="1600" dirty="0">
                <a:solidFill>
                  <a:schemeClr val="bg1"/>
                </a:solidFill>
              </a:rPr>
              <a:t> з </a:t>
            </a:r>
            <a:r>
              <a:rPr lang="en-US" sz="1600" dirty="0">
                <a:solidFill>
                  <a:schemeClr val="bg1"/>
                </a:solidFill>
              </a:rPr>
              <a:t>X—XI </a:t>
            </a:r>
            <a:r>
              <a:rPr lang="ru-RU" sz="1600" dirty="0">
                <a:solidFill>
                  <a:schemeClr val="bg1"/>
                </a:solidFill>
              </a:rPr>
              <a:t>ст. </a:t>
            </a:r>
            <a:r>
              <a:rPr lang="ru-RU" sz="1600" dirty="0" err="1">
                <a:solidFill>
                  <a:schemeClr val="bg1"/>
                </a:solidFill>
              </a:rPr>
              <a:t>Полягає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вирізуванні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пилкою</a:t>
            </a:r>
            <a:r>
              <a:rPr lang="ru-RU" sz="1600" dirty="0">
                <a:solidFill>
                  <a:schemeClr val="bg1"/>
                </a:solidFill>
              </a:rPr>
              <a:t> та долотами </a:t>
            </a:r>
            <a:r>
              <a:rPr lang="ru-RU" sz="1600" dirty="0" err="1">
                <a:solidFill>
                  <a:schemeClr val="bg1"/>
                </a:solidFill>
              </a:rPr>
              <a:t>геометричних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орнаментів</a:t>
            </a:r>
            <a:r>
              <a:rPr lang="ru-RU" sz="1600" dirty="0">
                <a:solidFill>
                  <a:schemeClr val="bg1"/>
                </a:solidFill>
              </a:rPr>
              <a:t> по краях </a:t>
            </a:r>
            <a:r>
              <a:rPr lang="ru-RU" sz="1600" dirty="0" err="1">
                <a:solidFill>
                  <a:schemeClr val="bg1"/>
                </a:solidFill>
              </a:rPr>
              <a:t>дощок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прикраси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будівлі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оздоблення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меблів</a:t>
            </a:r>
            <a:r>
              <a:rPr lang="ru-RU" sz="1600" dirty="0">
                <a:solidFill>
                  <a:schemeClr val="bg1"/>
                </a:solidFill>
              </a:rPr>
              <a:t>). </a:t>
            </a:r>
            <a:r>
              <a:rPr lang="ru-RU" sz="1600" dirty="0" err="1">
                <a:solidFill>
                  <a:schemeClr val="bg1"/>
                </a:solidFill>
              </a:rPr>
              <a:t>Крім</a:t>
            </a:r>
            <a:r>
              <a:rPr lang="ru-RU" sz="1600" dirty="0">
                <a:solidFill>
                  <a:schemeClr val="bg1"/>
                </a:solidFill>
              </a:rPr>
              <a:t> плоского </a:t>
            </a:r>
            <a:r>
              <a:rPr lang="ru-RU" sz="1600" dirty="0" err="1">
                <a:solidFill>
                  <a:schemeClr val="bg1"/>
                </a:solidFill>
              </a:rPr>
              <a:t>профілювання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відоме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об'ємне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профілювання</a:t>
            </a:r>
            <a:r>
              <a:rPr lang="ru-RU" sz="1600" dirty="0">
                <a:solidFill>
                  <a:schemeClr val="bg1"/>
                </a:solidFill>
              </a:rPr>
              <a:t> балок, </a:t>
            </a:r>
            <a:r>
              <a:rPr lang="ru-RU" sz="1600" dirty="0" err="1">
                <a:solidFill>
                  <a:schemeClr val="bg1"/>
                </a:solidFill>
              </a:rPr>
              <a:t>кронштейнів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стовпів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межувало</a:t>
            </a:r>
            <a:r>
              <a:rPr lang="ru-RU" sz="1600" dirty="0">
                <a:solidFill>
                  <a:schemeClr val="bg1"/>
                </a:solidFill>
              </a:rPr>
              <a:t> з </a:t>
            </a:r>
            <a:r>
              <a:rPr lang="ru-RU" sz="1600" dirty="0" err="1">
                <a:solidFill>
                  <a:schemeClr val="bg1"/>
                </a:solidFill>
              </a:rPr>
              <a:t>об'ємним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різьбленням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Профільовані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об'ємні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елементи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майстри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виконували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переважно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сокирами</a:t>
            </a:r>
            <a:r>
              <a:rPr lang="ru-RU" sz="1600" dirty="0">
                <a:solidFill>
                  <a:schemeClr val="bg1"/>
                </a:solidFill>
              </a:rPr>
              <a:t>-тесаками.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6" y="476672"/>
            <a:ext cx="5300067" cy="273630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5" y="3356992"/>
            <a:ext cx="530006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008313" cy="4320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effectLst/>
              </a:rPr>
              <a:t>Випалювання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008313" cy="5112568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здавна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роблять</a:t>
            </a:r>
            <a:r>
              <a:rPr lang="ru-RU" sz="1800" dirty="0">
                <a:solidFill>
                  <a:schemeClr val="bg1"/>
                </a:solidFill>
              </a:rPr>
              <a:t> на </a:t>
            </a:r>
            <a:r>
              <a:rPr lang="ru-RU" sz="1800" dirty="0" err="1">
                <a:solidFill>
                  <a:schemeClr val="bg1"/>
                </a:solidFill>
              </a:rPr>
              <a:t>світлих</a:t>
            </a:r>
            <a:r>
              <a:rPr lang="ru-RU" sz="1800" dirty="0">
                <a:solidFill>
                  <a:schemeClr val="bg1"/>
                </a:solidFill>
              </a:rPr>
              <a:t> породах дерева: </a:t>
            </a:r>
            <a:r>
              <a:rPr lang="ru-RU" sz="1800" dirty="0" err="1">
                <a:solidFill>
                  <a:schemeClr val="bg1"/>
                </a:solidFill>
              </a:rPr>
              <a:t>ялині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смереці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сосні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клені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Здебільшого</a:t>
            </a:r>
            <a:r>
              <a:rPr lang="ru-RU" sz="1800" dirty="0">
                <a:solidFill>
                  <a:schemeClr val="bg1"/>
                </a:solidFill>
              </a:rPr>
              <a:t> ним </a:t>
            </a:r>
            <a:r>
              <a:rPr lang="ru-RU" sz="1800" dirty="0" err="1">
                <a:solidFill>
                  <a:schemeClr val="bg1"/>
                </a:solidFill>
              </a:rPr>
              <a:t>оздоблюють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бондарний</a:t>
            </a:r>
            <a:r>
              <a:rPr lang="ru-RU" sz="1800" dirty="0">
                <a:solidFill>
                  <a:schemeClr val="bg1"/>
                </a:solidFill>
              </a:rPr>
              <a:t> посуд, </a:t>
            </a:r>
            <a:r>
              <a:rPr lang="ru-RU" sz="1800" dirty="0" err="1">
                <a:solidFill>
                  <a:schemeClr val="bg1"/>
                </a:solidFill>
              </a:rPr>
              <a:t>рідше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меблі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Нині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застосовують</a:t>
            </a:r>
            <a:r>
              <a:rPr lang="ru-RU" sz="1800" dirty="0">
                <a:solidFill>
                  <a:schemeClr val="bg1"/>
                </a:solidFill>
              </a:rPr>
              <a:t> при </a:t>
            </a:r>
            <a:r>
              <a:rPr lang="ru-RU" sz="1800" dirty="0" err="1">
                <a:solidFill>
                  <a:schemeClr val="bg1"/>
                </a:solidFill>
              </a:rPr>
              <a:t>декоруванні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дитячих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іграшок</a:t>
            </a:r>
            <a:r>
              <a:rPr lang="ru-RU" sz="1800" dirty="0">
                <a:solidFill>
                  <a:schemeClr val="bg1"/>
                </a:solidFill>
              </a:rPr>
              <a:t> та </a:t>
            </a:r>
            <a:r>
              <a:rPr lang="ru-RU" sz="1800" dirty="0" err="1">
                <a:solidFill>
                  <a:schemeClr val="bg1"/>
                </a:solidFill>
              </a:rPr>
              <a:t>елементів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народної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дерев'яної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архітектури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Розрізняють</a:t>
            </a:r>
            <a:r>
              <a:rPr lang="ru-RU" sz="1800" dirty="0">
                <a:solidFill>
                  <a:schemeClr val="bg1"/>
                </a:solidFill>
              </a:rPr>
              <a:t> два </a:t>
            </a:r>
            <a:r>
              <a:rPr lang="ru-RU" sz="1800" dirty="0" err="1">
                <a:solidFill>
                  <a:schemeClr val="bg1"/>
                </a:solidFill>
              </a:rPr>
              <a:t>способи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— </a:t>
            </a:r>
            <a:r>
              <a:rPr lang="ru-RU" sz="1800" dirty="0" err="1">
                <a:solidFill>
                  <a:schemeClr val="bg1"/>
                </a:solidFill>
              </a:rPr>
              <a:t>розжареними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металевими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штампиками</a:t>
            </a:r>
            <a:r>
              <a:rPr lang="ru-RU" sz="1800" dirty="0">
                <a:solidFill>
                  <a:schemeClr val="bg1"/>
                </a:solidFill>
              </a:rPr>
              <a:t> («</a:t>
            </a:r>
            <a:r>
              <a:rPr lang="ru-RU" sz="1800" dirty="0" err="1">
                <a:solidFill>
                  <a:schemeClr val="bg1"/>
                </a:solidFill>
              </a:rPr>
              <a:t>штансами</a:t>
            </a:r>
            <a:r>
              <a:rPr lang="ru-RU" sz="1800" dirty="0">
                <a:solidFill>
                  <a:schemeClr val="bg1"/>
                </a:solidFill>
              </a:rPr>
              <a:t>»), з </a:t>
            </a:r>
            <a:r>
              <a:rPr lang="ru-RU" sz="1800" dirty="0" err="1">
                <a:solidFill>
                  <a:schemeClr val="bg1"/>
                </a:solidFill>
              </a:rPr>
              <a:t>відбитків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яких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складають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різноманітні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орнаменти</a:t>
            </a:r>
            <a:r>
              <a:rPr lang="ru-RU" sz="1800" dirty="0">
                <a:solidFill>
                  <a:schemeClr val="bg1"/>
                </a:solidFill>
              </a:rPr>
              <a:t>, й </a:t>
            </a:r>
            <a:r>
              <a:rPr lang="ru-RU" sz="1800" dirty="0" err="1">
                <a:solidFill>
                  <a:schemeClr val="bg1"/>
                </a:solidFill>
              </a:rPr>
              <a:t>електрописаком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дає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чіткий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контурний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малюнок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2664296" cy="273630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4896544" cy="364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810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Презентація «художня обробка деревини»</vt:lpstr>
      <vt:lpstr>Художня обробка деревини</vt:lpstr>
      <vt:lpstr>Історія художньої обробки</vt:lpstr>
      <vt:lpstr>Обробка деревини різанням</vt:lpstr>
      <vt:lpstr>Столярство і бондарство</vt:lpstr>
      <vt:lpstr>Столярство і бондарство</vt:lpstr>
      <vt:lpstr>Різьблення і його види</vt:lpstr>
      <vt:lpstr>Профілювання</vt:lpstr>
      <vt:lpstr>Випалювання</vt:lpstr>
      <vt:lpstr>Розпис</vt:lpstr>
      <vt:lpstr>Презентация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«Художня обробка деревини»</dc:title>
  <dc:creator>school</dc:creator>
  <cp:lastModifiedBy>AdmiNN</cp:lastModifiedBy>
  <cp:revision>14</cp:revision>
  <dcterms:created xsi:type="dcterms:W3CDTF">2013-10-25T05:12:12Z</dcterms:created>
  <dcterms:modified xsi:type="dcterms:W3CDTF">2024-03-05T20:05:49Z</dcterms:modified>
</cp:coreProperties>
</file>