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0"/>
  </p:notesMasterIdLst>
  <p:sldIdLst>
    <p:sldId id="596" r:id="rId2"/>
    <p:sldId id="593" r:id="rId3"/>
    <p:sldId id="597" r:id="rId4"/>
    <p:sldId id="598" r:id="rId5"/>
    <p:sldId id="599" r:id="rId6"/>
    <p:sldId id="568" r:id="rId7"/>
    <p:sldId id="570" r:id="rId8"/>
    <p:sldId id="571" r:id="rId9"/>
    <p:sldId id="579" r:id="rId10"/>
    <p:sldId id="580" r:id="rId11"/>
    <p:sldId id="581" r:id="rId12"/>
    <p:sldId id="583" r:id="rId13"/>
    <p:sldId id="584" r:id="rId14"/>
    <p:sldId id="594" r:id="rId15"/>
    <p:sldId id="585" r:id="rId16"/>
    <p:sldId id="595" r:id="rId17"/>
    <p:sldId id="578" r:id="rId18"/>
    <p:sldId id="573" r:id="rId19"/>
    <p:sldId id="574" r:id="rId20"/>
    <p:sldId id="575" r:id="rId21"/>
    <p:sldId id="576" r:id="rId22"/>
    <p:sldId id="577" r:id="rId23"/>
    <p:sldId id="582" r:id="rId24"/>
    <p:sldId id="591" r:id="rId25"/>
    <p:sldId id="586" r:id="rId26"/>
    <p:sldId id="587" r:id="rId27"/>
    <p:sldId id="592" r:id="rId28"/>
    <p:sldId id="405" r:id="rId2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7212" autoAdjust="0"/>
  </p:normalViewPr>
  <p:slideViewPr>
    <p:cSldViewPr>
      <p:cViewPr varScale="1">
        <p:scale>
          <a:sx n="96" d="100"/>
          <a:sy n="96" d="100"/>
        </p:scale>
        <p:origin x="1066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171F6-6E78-4DF4-BD46-3F8D6B2FE54B}" type="datetimeFigureOut">
              <a:rPr lang="uk-UA" smtClean="0"/>
              <a:pPr/>
              <a:t>14.09.2023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FA52A-11D2-41E8-B9B5-496C94124F6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1756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2" name="Пі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14.09.2023</a:t>
            </a:fld>
            <a:endParaRPr lang="uk-UA"/>
          </a:p>
        </p:txBody>
      </p:sp>
      <p:sp>
        <p:nvSpPr>
          <p:cNvPr id="20" name="Місце для нижнього колонтитула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10" name="Місце для номера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14.09.2023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14.09.2023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14.09.2023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14.09.2023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Прямокут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14.09.2023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14.09.2023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14.09.2023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14.09.2023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Прямокут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14.09.2023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DE3ADE-62E6-4323-9D93-4BDCE0A921C8}" type="datetimeFigureOut">
              <a:rPr lang="uk-UA" smtClean="0"/>
              <a:pPr/>
              <a:t>14.09.2023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CC9D43-A80E-4FEC-A78C-2D52B0228D5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Прямокут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9" name="Блок-схема: проце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екторна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ільце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кут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Місце для заголовка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Місце для тексту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24" name="Місце для дати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FDE3ADE-62E6-4323-9D93-4BDCE0A921C8}" type="datetimeFigureOut">
              <a:rPr lang="uk-UA" smtClean="0"/>
              <a:pPr/>
              <a:t>14.09.2023</a:t>
            </a:fld>
            <a:endParaRPr lang="uk-UA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uk-UA"/>
          </a:p>
        </p:txBody>
      </p:sp>
      <p:sp>
        <p:nvSpPr>
          <p:cNvPr id="22" name="Місце для номера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8CC9D43-A80E-4FEC-A78C-2D52B0228D5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5" name="Прямокут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9780" y="21744"/>
            <a:ext cx="8075414" cy="6836256"/>
          </a:xfrm>
          <a:prstGeom prst="rect">
            <a:avLst/>
          </a:prstGeom>
        </p:spPr>
      </p:pic>
      <p:pic>
        <p:nvPicPr>
          <p:cNvPr id="6" name="Picture 2" descr="Біологія - timelearn.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3440615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83568" y="865837"/>
            <a:ext cx="5688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uk-UA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2.Молекулярний рівень організації живих організмів.</a:t>
            </a:r>
          </a:p>
          <a:p>
            <a:r>
              <a:rPr lang="uk-UA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Молекулярні основи </a:t>
            </a:r>
            <a:r>
              <a:rPr lang="uk-UA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спадковості. </a:t>
            </a:r>
            <a:br>
              <a:rPr lang="uk-UA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еалізація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спадкової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36419" y="4536996"/>
            <a:ext cx="41680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dirty="0" smtClean="0"/>
              <a:t>Доцент кафедри психології, </a:t>
            </a:r>
            <a:r>
              <a:rPr lang="uk-UA" dirty="0" smtClean="0"/>
              <a:t>соціальної роботи та гуманітарних дисциплін</a:t>
            </a:r>
          </a:p>
          <a:p>
            <a:pPr algn="r"/>
            <a:r>
              <a:rPr lang="uk-UA" dirty="0" err="1" smtClean="0"/>
              <a:t>к.п.н</a:t>
            </a:r>
            <a:r>
              <a:rPr lang="uk-UA" dirty="0"/>
              <a:t>., Світлана </a:t>
            </a:r>
            <a:r>
              <a:rPr lang="uk-UA" dirty="0" smtClean="0"/>
              <a:t>Євгеніївна </a:t>
            </a:r>
            <a:r>
              <a:rPr lang="uk-UA" dirty="0" err="1"/>
              <a:t>Бухальська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94268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Нуклеїнові кислоти (ДНК та РНК) - online presen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7" y="36658"/>
            <a:ext cx="9117208" cy="682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83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352928" cy="7200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ДНК </a:t>
            </a:r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хімічною</a:t>
            </a:r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основою </a:t>
            </a:r>
            <a:r>
              <a:rPr lang="ru-RU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хромосомно-генетичного</a:t>
            </a:r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матеріалу</a:t>
            </a:r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(гена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4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Місце для вмісту 4"/>
          <p:cNvSpPr>
            <a:spLocks noGrp="1"/>
          </p:cNvSpPr>
          <p:nvPr>
            <p:ph idx="1"/>
          </p:nvPr>
        </p:nvSpPr>
        <p:spPr>
          <a:xfrm>
            <a:off x="1115616" y="980727"/>
            <a:ext cx="781883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1953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біохімік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Дж. Уотсон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Великобританія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(США)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рили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найбільшої молекули ДНК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має вигляд подвійної спіралі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увесь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код,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 algn="just">
              <a:buNone/>
            </a:pP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гетероциклічними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парами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азотистих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ланцюгів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утворюються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водневі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зв’язки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всередину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гуаніновими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итозиновими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нуклеотидами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водневі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 Ц, 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аденіновими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тимідиновими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нуклеотидами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водневі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зв’язки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А=Т.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 є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універсальним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принципом структурно-</a:t>
            </a:r>
            <a:r>
              <a:rPr lang="ru-RU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функціональної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нуклеїнових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кислот. </a:t>
            </a:r>
            <a:endParaRPr lang="ru-RU" sz="1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молекулярній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біології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доповнення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яке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зв’язок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ними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їхніх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отримало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</a:t>
            </a:r>
            <a:r>
              <a:rPr lang="uk-UA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ментарність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 algn="just">
              <a:buNone/>
            </a:pPr>
            <a:endParaRPr lang="uk-UA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uk-UA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uk-UA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312199"/>
            <a:ext cx="3168351" cy="2357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60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 ДНК</a:t>
            </a:r>
            <a:endParaRPr lang="uk-UA" sz="2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627784" y="908720"/>
            <a:ext cx="6305904" cy="533968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Реплікація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властивість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ДНК до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подвоєння за принципом </a:t>
            </a:r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комплементарності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 algn="just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впливом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чинників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довкілля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змінюватись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структура, так і склад ДНК.</a:t>
            </a:r>
          </a:p>
          <a:p>
            <a:pPr marL="82296" indent="0" algn="just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впливом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чинників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 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денатурації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руйнування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водневих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комплементарними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азотистими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основами.</a:t>
            </a:r>
          </a:p>
          <a:p>
            <a:pPr marL="82296" indent="0" algn="just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Самокорекція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двоспіральної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будови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ДНК за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водневих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зв’язків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комплементарними нуклеотидами називається </a:t>
            </a:r>
            <a:r>
              <a:rPr lang="uk-UA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ренатурацією</a:t>
            </a: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>
              <a:buNone/>
            </a:pP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Репарація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відновлення первинної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ДНК після мутації.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6" y="1196752"/>
            <a:ext cx="2520280" cy="245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54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778098"/>
          </a:xfrm>
        </p:spPr>
        <p:txBody>
          <a:bodyPr>
            <a:normAutofit/>
          </a:bodyPr>
          <a:lstStyle/>
          <a:p>
            <a:r>
              <a:rPr lang="uk-UA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акономірності </a:t>
            </a:r>
            <a:r>
              <a:rPr lang="uk-UA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складу </a:t>
            </a:r>
            <a:r>
              <a:rPr lang="uk-UA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ДНК</a:t>
            </a:r>
            <a:endParaRPr lang="uk-UA" sz="2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1951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Чаргафф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сформулював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складу ДНК:</a:t>
            </a:r>
          </a:p>
          <a:p>
            <a:pPr marL="82296" indent="0" algn="just">
              <a:buNone/>
            </a:pP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Клітини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тканин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однаковий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нуклеотидний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 ДНК.</a:t>
            </a:r>
          </a:p>
          <a:p>
            <a:pPr marL="82296" indent="0" algn="just">
              <a:buNone/>
            </a:pP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Організми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 виду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різний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нуклеотидний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склад.</a:t>
            </a:r>
          </a:p>
          <a:p>
            <a:pPr marL="82296" indent="0" algn="just">
              <a:buNone/>
            </a:pP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Сума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пуринових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 (А+Г)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дорівнює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сумі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піримідинових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(Т+Ц).</a:t>
            </a:r>
          </a:p>
          <a:p>
            <a:pPr marL="82296" indent="0" algn="just">
              <a:buNone/>
            </a:pPr>
            <a:r>
              <a:rPr lang="uk-U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Кількість </a:t>
            </a:r>
            <a:r>
              <a:rPr lang="uk-UA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аденінових</a:t>
            </a:r>
            <a:r>
              <a:rPr lang="uk-U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нуклеотидів дорівнює кількості </a:t>
            </a:r>
            <a:r>
              <a:rPr lang="uk-UA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тимінових</a:t>
            </a:r>
            <a:r>
              <a:rPr lang="uk-U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нуклеотидів.</a:t>
            </a:r>
          </a:p>
          <a:p>
            <a:pPr marL="82296" indent="0" algn="just">
              <a:buNone/>
            </a:pPr>
            <a:r>
              <a:rPr lang="uk-U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Кількість </a:t>
            </a:r>
            <a:r>
              <a:rPr lang="uk-UA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гуанінових</a:t>
            </a:r>
            <a:r>
              <a:rPr lang="uk-U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нуклеотидів дорівнює кількості </a:t>
            </a:r>
            <a:r>
              <a:rPr lang="uk-UA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цитозинових</a:t>
            </a:r>
            <a:r>
              <a:rPr lang="uk-UA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 algn="just">
              <a:buNone/>
            </a:pPr>
            <a:endParaRPr lang="uk-UA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ДНК кожного виду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коефіцієнт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специфічності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дорівнює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2296" indent="0" algn="just">
              <a:buNone/>
            </a:pP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 + Ц</a:t>
            </a:r>
          </a:p>
          <a:p>
            <a:pPr marL="82296" indent="0" algn="just">
              <a:buNone/>
            </a:pP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А 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  <a:p>
            <a:pPr marL="82296" indent="0" algn="just">
              <a:buNone/>
            </a:pP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2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>
            <a:normAutofit fontScale="90000"/>
          </a:bodyPr>
          <a:lstStyle/>
          <a:p>
            <a:r>
              <a:rPr lang="uk-UA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 </a:t>
            </a:r>
            <a:r>
              <a:rPr lang="uk-UA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ДНК: </a:t>
            </a:r>
            <a:br>
              <a:rPr lang="uk-UA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ключова – </a:t>
            </a:r>
            <a:r>
              <a:rPr lang="uk-UA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хімічна основа хромосомного генетичного матеріалу (гена).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971600" y="1447800"/>
            <a:ext cx="7962088" cy="4800600"/>
          </a:xfrm>
        </p:spPr>
        <p:txBody>
          <a:bodyPr>
            <a:normAutofit lnSpcReduction="10000"/>
          </a:bodyPr>
          <a:lstStyle/>
          <a:p>
            <a:pPr marL="82296" indent="0" algn="just">
              <a:buNone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Вагомими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доказами ролі ДНК у передачі спадкової інформації є явища </a:t>
            </a:r>
            <a:r>
              <a:rPr lang="uk-UA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трансформації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 </a:t>
            </a:r>
            <a:r>
              <a:rPr lang="uk-UA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трансдукції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рівні мікроорганізмів. </a:t>
            </a:r>
          </a:p>
          <a:p>
            <a:pPr algn="just"/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Трансформація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включення чужорідної ДНК у бактеріальну клітину, тобто перенесення  спадкової інформації  від однієї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доядерної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клітини до іншої за участю ДНК бактерії-донора.  </a:t>
            </a:r>
          </a:p>
          <a:p>
            <a:pPr algn="just"/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Трансдукція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явище властиве вірусам. Залишаючи клітину, в якій вони  паразитували, віруси можуть захоплювати з собою частину ДНК і, проникаючи у нові клітини, передавати їм властивості попередніх.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7838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568952" cy="1143000"/>
          </a:xfrm>
        </p:spPr>
        <p:txBody>
          <a:bodyPr>
            <a:normAutofit/>
          </a:bodyPr>
          <a:lstStyle/>
          <a:p>
            <a:r>
              <a:rPr lang="ru-RU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Рибонуклеїнова</a:t>
            </a:r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кислота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РНК – </a:t>
            </a:r>
            <a:r>
              <a:rPr lang="ru-RU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біополімер</a:t>
            </a:r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утворений</a:t>
            </a:r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переважно</a:t>
            </a:r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одного </a:t>
            </a:r>
            <a:r>
              <a:rPr lang="ru-RU" sz="24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</a:t>
            </a: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нуклеїнового </a:t>
            </a:r>
            <a:r>
              <a:rPr lang="uk-UA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ланцюга.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5544616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Рибонуклеотид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 із трьох залишків: </a:t>
            </a:r>
            <a:r>
              <a:rPr lang="uk-UA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азотистої </a:t>
            </a:r>
            <a:r>
              <a:rPr lang="ru-RU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(А, Г, У, Ц),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пентози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рибози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фосфатної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кислоти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82296" indent="0" algn="just">
              <a:buNone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РНК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ядерці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рибосомах,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цитоплазмі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мітохондріях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хлоропластах.</a:t>
            </a:r>
          </a:p>
          <a:p>
            <a:pPr marL="82296" indent="0" algn="just">
              <a:buNone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Розрізняють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такі види РНК:</a:t>
            </a:r>
          </a:p>
          <a:p>
            <a:pPr marL="82296" indent="0" algn="just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•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рибосомна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рРНК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85 %, разом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білками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рибосоми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єморозташування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іРНК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тРНК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82296" indent="0" algn="just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•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тРНК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10 %, “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розпізнає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амінокислоту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ферменту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аміноацилсинтетази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переносить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рибосом –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збірки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антикодону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тРНК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кодон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іРНК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синтезу</a:t>
            </a:r>
          </a:p>
          <a:p>
            <a:pPr marL="82296" indent="0" algn="just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білка;</a:t>
            </a:r>
          </a:p>
          <a:p>
            <a:pPr marL="82296" indent="0" algn="just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•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проінформаційна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незріла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іРНК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2 %,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синтезується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ДНК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ядрі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інформовані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ділянки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білок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екзони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неінформовані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ділянки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інтрони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82296" indent="0" algn="just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•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іРНК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матрична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мРНК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при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проходженні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іРНК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каріолеми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процесинг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видалення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інтронів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та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сплайсинг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активної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іРНК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екзонів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82296" indent="0" algn="just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•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низькомолекулярні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РНК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входять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складу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беруть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сплайсингу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>
              <a:buNone/>
            </a:pP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Біологічна роль РНК полягає у збереженні, реалізації та передачі спадкової </a:t>
            </a:r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забезпеченні біосинтезу білків.</a:t>
            </a:r>
          </a:p>
        </p:txBody>
      </p:sp>
    </p:spTree>
    <p:extLst>
      <p:ext uri="{BB962C8B-B14F-4D97-AF65-F5344CB8AC3E}">
        <p14:creationId xmlns:p14="http://schemas.microsoft.com/office/powerpoint/2010/main" val="164736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>
            <a:normAutofit/>
          </a:bodyPr>
          <a:lstStyle/>
          <a:p>
            <a:r>
              <a:rPr lang="uk-UA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потоку  інформації у клітині</a:t>
            </a:r>
            <a:r>
              <a:rPr lang="uk-UA" sz="2800" dirty="0">
                <a:effectLst/>
              </a:rPr>
              <a:t/>
            </a:r>
            <a:br>
              <a:rPr lang="uk-UA" sz="2800" dirty="0">
                <a:effectLst/>
              </a:rPr>
            </a:br>
            <a:endParaRPr lang="uk-UA" sz="2800" dirty="0">
              <a:effectLst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15616" y="1447800"/>
            <a:ext cx="7818072" cy="480060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Експресія генів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— процес, при якому спадкова інформація 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генів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нуклеотидна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послідовність) використовується для синтезу функціонального продукту: білка або РНК. </a:t>
            </a: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кінцевим продуктом є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білок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процес 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експресії генів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називається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біосинтезом білків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 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білок-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кодуючим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англ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protein-encoding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69489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Білки</a:t>
            </a:r>
            <a:endParaRPr lang="uk-UA" sz="3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115616" y="1640632"/>
            <a:ext cx="7818072" cy="4607768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Білки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високомолекулярні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полімерні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сполуки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мономерами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амінокис</a:t>
            </a: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лоти</a:t>
            </a: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 algn="just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Специфічність білків визначається набором амінокислот, їх кількістю і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певною послідовністю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розташування.</a:t>
            </a:r>
          </a:p>
          <a:p>
            <a:pPr marL="82296" indent="0" algn="just"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Амінокислоти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низькомолекулярні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сполуки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ато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мів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аміногрупу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(–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NH2), </a:t>
            </a:r>
            <a:r>
              <a:rPr lang="uk-UA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карбоксильну</a:t>
            </a: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(–СООН),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зв’язані з одним і тим самим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атомом С Карбону 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вуглецю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pPr marL="82296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бічними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ланцюгами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</a:t>
            </a:r>
            <a:r>
              <a:rPr lang="uk-UA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кальну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R-</a:t>
            </a:r>
            <a: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групу</a:t>
            </a:r>
            <a:r>
              <a:rPr lang="uk-U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endParaRPr lang="ru-RU" sz="2000" dirty="0" smtClean="0">
              <a:solidFill>
                <a:srgbClr val="FF0000"/>
              </a:solidFill>
            </a:endParaRPr>
          </a:p>
          <a:p>
            <a:pPr marL="82296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20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амінокислот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входять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складу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позначають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трьома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скороченого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запису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білкових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ланцюгах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Наприклад,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Аланін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Ала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Аргінін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Арг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Аспарагін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Асн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6632"/>
            <a:ext cx="3810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2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43608" y="260648"/>
            <a:ext cx="7890080" cy="5987752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82296" indent="0" algn="just">
              <a:buNone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Амінокислоти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сполучаються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собою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ковалентним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пептидним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між </a:t>
            </a:r>
            <a:r>
              <a:rPr lang="uk-UA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карбоксильною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групою (СООН)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однієї амінокислоти та </a:t>
            </a: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аміногрупою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Н2)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іншої.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З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аміногрупи однієї амінокислоти і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карбоксильної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іншої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утворюється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води, і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звільненої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валентності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амінокислот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сполуча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ються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пептидним зв’язком:</a:t>
            </a:r>
          </a:p>
          <a:p>
            <a:pPr marL="82296" indent="0">
              <a:buNone/>
            </a:pPr>
            <a:endParaRPr lang="uk-UA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81" y="2996952"/>
            <a:ext cx="5053913" cy="324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04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Існує 4 рівні структурної організації білків: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098" name="Picture 2" descr="Онлайн-навчання – відеоурок з біології – Управління осві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6048672" cy="502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07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21620"/>
            <a:ext cx="7498080" cy="1143000"/>
          </a:xfrm>
        </p:spPr>
        <p:txBody>
          <a:bodyPr>
            <a:normAutofit/>
          </a:bodyPr>
          <a:lstStyle/>
          <a:p>
            <a:r>
              <a:rPr lang="uk-UA" sz="2400" b="1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Тема 2.Молекулярні </a:t>
            </a:r>
            <a:r>
              <a:rPr lang="uk-UA" sz="2400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основи спадковості. </a:t>
            </a:r>
            <a:r>
              <a:rPr lang="uk-UA" sz="2400" b="1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b="1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b="1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еалізація</a:t>
            </a:r>
            <a:r>
              <a:rPr lang="ru-RU" sz="2400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спадкової</a:t>
            </a:r>
            <a:r>
              <a:rPr lang="ru-RU" sz="2400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755976" y="1495823"/>
            <a:ext cx="6105704" cy="4800600"/>
          </a:xfrm>
        </p:spPr>
        <p:txBody>
          <a:bodyPr>
            <a:normAutofit fontScale="85000" lnSpcReduction="20000"/>
          </a:bodyPr>
          <a:lstStyle/>
          <a:p>
            <a:pPr marL="82296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ПЛАН.</a:t>
            </a:r>
          </a:p>
          <a:p>
            <a:pPr marL="539496" indent="-457200" algn="just">
              <a:buFont typeface="Wingdings 2"/>
              <a:buAutoNum type="arabicPeriod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Єдність хімічного складу. Роль хімічних елементів.</a:t>
            </a:r>
          </a:p>
          <a:p>
            <a:pPr marL="539496" indent="-457200" algn="just">
              <a:buAutoNum type="arabicPeriod"/>
            </a:pP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Біомолекули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як біологічні системи.</a:t>
            </a:r>
          </a:p>
          <a:p>
            <a:pPr marL="539496" indent="-457200" algn="just">
              <a:buAutoNum type="arabicPeriod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нуклеїнових кислот: ДНК і РНК. Властивості: реплікація ДНК. Підтримування генетичної стабільності клітин: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самокорекція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репарація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ДНК.</a:t>
            </a:r>
          </a:p>
          <a:p>
            <a:pPr marL="539496" indent="-457200" algn="just">
              <a:buAutoNum type="arabicPeriod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Експресії генів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539496" indent="-457200" algn="just">
              <a:buAutoNum type="arabicPeriod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Білки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539496" indent="-457200" algn="just">
              <a:buAutoNum type="arabicPeriod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потоку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спадкової інформації у клітині.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Пластичний обмін. Біосинтез білків. Транскрипція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Процесинг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сплайсинг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Трансляція (ініціація, елонгація,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термінація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Посттрансляційна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модифікація білків.</a:t>
            </a:r>
          </a:p>
          <a:p>
            <a:pPr marL="82296" indent="0">
              <a:buNone/>
            </a:pPr>
            <a:r>
              <a:rPr lang="uk-UA" sz="2400" dirty="0"/>
              <a:t>	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Зачем нужна консультация генетика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12" y="4365104"/>
            <a:ext cx="2443264" cy="140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айт про генетику, спадкові захворювання та методи їх діагностики : Все про  гени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21336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52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/>
          </a:bodyPr>
          <a:lstStyle/>
          <a:p>
            <a:r>
              <a:rPr lang="uk-UA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 </a:t>
            </a:r>
            <a:r>
              <a:rPr lang="uk-UA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білків</a:t>
            </a:r>
            <a:endParaRPr lang="uk-UA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971600" y="1124744"/>
            <a:ext cx="7962088" cy="5123656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Денатурація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розгортання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поліпептидного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ланцюга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руйнування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пептидних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зв’язків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Ренатурація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білків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оборотних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сильними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чинників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умов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припинення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Деструкція -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роцес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руйнування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білків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пептидних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зв’язків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Презентація до уроків хімії 10 клас на тему &amp;quot;Амінокислоти&amp;quot; та &amp;quot;Білки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068960"/>
            <a:ext cx="4752528" cy="332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22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фізико-хімічними</a:t>
            </a:r>
            <a:r>
              <a:rPr lang="ru-RU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властивостями</a:t>
            </a:r>
            <a:r>
              <a:rPr lang="ru-RU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білки</a:t>
            </a:r>
            <a:r>
              <a:rPr lang="ru-RU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</a:t>
            </a:r>
            <a:r>
              <a:rPr lang="ru-RU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на:</a:t>
            </a:r>
            <a:br>
              <a:rPr lang="ru-RU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547664" y="1484784"/>
            <a:ext cx="7386024" cy="4763616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uk-UA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uk-U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прості (протеїни)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складаються виключно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залишків амінокислот;</a:t>
            </a:r>
          </a:p>
          <a:p>
            <a:pPr marL="82296" indent="0" algn="just">
              <a:buNone/>
            </a:pP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протеїди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АК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нуклеїнові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кислоти – </a:t>
            </a:r>
            <a:r>
              <a:rPr lang="uk-UA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нуклеопроте</a:t>
            </a:r>
            <a:r>
              <a:rPr lang="ru-RU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їди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хромосомах; АК +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вуглевод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глікопротеїди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плазмі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крові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АК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пігмент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хромопротеїди</a:t>
            </a:r>
            <a:r>
              <a:rPr lang="uk-U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гемоглобіні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АК + Н3РО4 –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фосфопротеїди в казеїні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молока.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06994"/>
            <a:ext cx="4701902" cy="29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Презентація до уроку: &amp;quot;Органічні сполуки. Білки&amp;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93598"/>
            <a:ext cx="3960440" cy="272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02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 білків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7776864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95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530040" cy="490066"/>
          </a:xfrm>
        </p:spPr>
        <p:txBody>
          <a:bodyPr>
            <a:normAutofit fontScale="90000"/>
          </a:bodyPr>
          <a:lstStyle/>
          <a:p>
            <a:r>
              <a:rPr lang="uk-UA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Каталітична функція</a:t>
            </a:r>
            <a:endParaRPr lang="uk-UA" sz="2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683568" y="764704"/>
            <a:ext cx="8250120" cy="5904656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Ферменти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лат.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fermentum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закваска,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бродіння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здатний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вибірково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каталізувати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біохімічну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відіграють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роль у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регуляції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обміну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впливаючи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перебіг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специфічності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субстрат,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виділяють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протеази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розщеплюють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білки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амінокислот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ліпази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розщеплюють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жири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жирних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 і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гліцерину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амілази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розщеплюють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вуглеводи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полісахариди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вуглеводів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моносахаридів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82296" indent="0" algn="just">
              <a:buNone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Каталітичну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активність ферменту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зумовлює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молекула, 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невелика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ділянка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активний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21088"/>
            <a:ext cx="4501124" cy="2168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97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971600" y="332657"/>
            <a:ext cx="76328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Пластичний обмін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 реакцій біохімічного синтезу, внаслідок яких із речовин, що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надійшли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синтезуються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сполуки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пластичним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обміном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99288"/>
            <a:ext cx="6336703" cy="4263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81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Біосинтез білка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83568" y="1268760"/>
            <a:ext cx="8250120" cy="497964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Генетичний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код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відповідності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послідовністю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нуклеотидів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 ДНК і амінокислотами молекули білка. </a:t>
            </a:r>
            <a:endPara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З’ясовано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кожна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амінокислота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кодується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трьома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нуклеотидами ДНК,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комплементарними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нукле</a:t>
            </a:r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отидами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інформаційної РНК – </a:t>
            </a:r>
            <a:r>
              <a:rPr lang="uk-U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триплетами</a:t>
            </a:r>
            <a:r>
              <a:rPr lang="uk-UA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 algn="just">
              <a:buNone/>
            </a:pP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3413770" cy="33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Рисунок 1" descr="Генетичний код — урок. Біологія, 9 клас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167269"/>
            <a:ext cx="428625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14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530040" cy="706090"/>
          </a:xfrm>
        </p:spPr>
        <p:txBody>
          <a:bodyPr>
            <a:normAutofit/>
          </a:bodyPr>
          <a:lstStyle/>
          <a:p>
            <a:r>
              <a:rPr lang="uk-UA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Біосинтез білка, його </a:t>
            </a:r>
            <a:r>
              <a:rPr lang="uk-UA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етапи</a:t>
            </a:r>
            <a:endParaRPr lang="uk-UA" sz="2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971600" y="908720"/>
            <a:ext cx="7962088" cy="533968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Перший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транскрипція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(передача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структуру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ДНК на РНК)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ядрі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проходженні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про-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іРНК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пори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каріолеми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процесинг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(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видалення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інтронів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та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сплайсинг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іРНК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екзонів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Другий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активація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амінокислот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конденсація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АТФ за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ферментів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аміноацил-тРНК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цитоплазмі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тРНК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антикодон – три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нуклеотиди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комплементарні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кодону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іРНК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Третій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трансляція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синтезу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поліпептидного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ланцюга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переклад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послідовності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нуклеотидів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іРНК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послідовність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амінокислотних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залишків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рибосомах 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гранулярній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ЕПС. (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Ініціація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елонгація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термінація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82296" indent="0" algn="just">
              <a:buNone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Четвертий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посттрансляційна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модифікація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білок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набуває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природної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просторову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конфігурацію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спіраль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клубок).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06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Пластичний обмін, фотосинтез і біосинтез білків, приклади - Знай все!  Портал для школярі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41251"/>
            <a:ext cx="5310733" cy="613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9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Як створювати ситуацію успіху в навчанні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344" y="836712"/>
            <a:ext cx="5931008" cy="444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70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332656"/>
            <a:ext cx="7498080" cy="1084982"/>
          </a:xfrm>
        </p:spPr>
        <p:txBody>
          <a:bodyPr>
            <a:no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Єдність хімічного складу.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хімічних елементів.</a:t>
            </a:r>
            <a:b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268760"/>
            <a:ext cx="8034096" cy="4979640"/>
          </a:xfrm>
        </p:spPr>
        <p:txBody>
          <a:bodyPr/>
          <a:lstStyle/>
          <a:p>
            <a:pPr marL="82296" indent="0" algn="just">
              <a:buNone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Молекулярна біологія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наука, яка вивчає живі організми на молекулярному рівні.</a:t>
            </a:r>
          </a:p>
          <a:p>
            <a:pPr marL="82296" indent="0" algn="just">
              <a:buNone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Біохімія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(від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…- життя та лат.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chemia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біологічна хімія – наука, яка вивчає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хімічний склад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живих форм,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хімічні процеси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пов’язані з їхньою життєдіяльністю й закономірності, яким вони підпорядковані.</a:t>
            </a:r>
          </a:p>
          <a:p>
            <a:endParaRPr lang="uk-U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872126"/>
            <a:ext cx="6119966" cy="2376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6584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graphicFrame>
        <p:nvGraphicFramePr>
          <p:cNvPr id="4" name="Місце для вмісту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1304020"/>
              </p:ext>
            </p:extLst>
          </p:nvPr>
        </p:nvGraphicFramePr>
        <p:xfrm>
          <a:off x="0" y="3"/>
          <a:ext cx="9143999" cy="68853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000"/>
                <a:gridCol w="1711614"/>
                <a:gridCol w="5527385"/>
              </a:tblGrid>
              <a:tr h="440123">
                <a:tc>
                  <a:txBody>
                    <a:bodyPr/>
                    <a:lstStyle/>
                    <a:p>
                      <a:pPr indent="810260"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Елемент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4007" marR="54007" marT="0" marB="0"/>
                </a:tc>
                <a:tc>
                  <a:txBody>
                    <a:bodyPr/>
                    <a:lstStyle/>
                    <a:p>
                      <a:pPr indent="810260"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Символ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4007" marR="54007" marT="0" marB="0"/>
                </a:tc>
                <a:tc>
                  <a:txBody>
                    <a:bodyPr/>
                    <a:lstStyle/>
                    <a:p>
                      <a:pPr indent="810260"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Значення у клітині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4007" marR="54007" marT="0" marB="0"/>
                </a:tc>
              </a:tr>
              <a:tr h="286547">
                <a:tc>
                  <a:txBody>
                    <a:bodyPr/>
                    <a:lstStyle/>
                    <a:p>
                      <a:pPr indent="810260"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Гідроген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4007" marR="54007" marT="0" marB="0"/>
                </a:tc>
                <a:tc>
                  <a:txBody>
                    <a:bodyPr/>
                    <a:lstStyle/>
                    <a:p>
                      <a:pPr indent="810260"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4007" marR="54007" marT="0" marB="0"/>
                </a:tc>
                <a:tc>
                  <a:txBody>
                    <a:bodyPr/>
                    <a:lstStyle/>
                    <a:p>
                      <a:pPr indent="810260"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Входить до складу води та органічних сполук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4007" marR="54007" marT="0" marB="0"/>
                </a:tc>
              </a:tr>
              <a:tr h="207128">
                <a:tc>
                  <a:txBody>
                    <a:bodyPr/>
                    <a:lstStyle/>
                    <a:p>
                      <a:pPr indent="810260"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Бор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4007" marR="54007" marT="0" marB="0"/>
                </a:tc>
                <a:tc>
                  <a:txBody>
                    <a:bodyPr/>
                    <a:lstStyle/>
                    <a:p>
                      <a:pPr indent="810260"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4007" marR="54007" marT="0" marB="0"/>
                </a:tc>
                <a:tc>
                  <a:txBody>
                    <a:bodyPr/>
                    <a:lstStyle/>
                    <a:p>
                      <a:pPr indent="810260"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Необхідний для деяких рослин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4007" marR="54007" marT="0" marB="0"/>
                </a:tc>
              </a:tr>
              <a:tr h="347237">
                <a:tc>
                  <a:txBody>
                    <a:bodyPr/>
                    <a:lstStyle/>
                    <a:p>
                      <a:pPr indent="810260"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Карбон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4007" marR="54007" marT="0" marB="0"/>
                </a:tc>
                <a:tc>
                  <a:txBody>
                    <a:bodyPr/>
                    <a:lstStyle/>
                    <a:p>
                      <a:pPr indent="810260"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4007" marR="54007" marT="0" marB="0"/>
                </a:tc>
                <a:tc>
                  <a:txBody>
                    <a:bodyPr/>
                    <a:lstStyle/>
                    <a:p>
                      <a:pPr indent="810260"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Входить до складу молекул органічних сполук, кісток, черепашок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4007" marR="54007" marT="0" marB="0"/>
                </a:tc>
              </a:tr>
              <a:tr h="347237">
                <a:tc>
                  <a:txBody>
                    <a:bodyPr/>
                    <a:lstStyle/>
                    <a:p>
                      <a:pPr indent="810260"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Нітроген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4007" marR="54007" marT="0" marB="0"/>
                </a:tc>
                <a:tc>
                  <a:txBody>
                    <a:bodyPr/>
                    <a:lstStyle/>
                    <a:p>
                      <a:pPr indent="810260"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4007" marR="54007" marT="0" marB="0"/>
                </a:tc>
                <a:tc>
                  <a:txBody>
                    <a:bodyPr/>
                    <a:lstStyle/>
                    <a:p>
                      <a:pPr indent="810260"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Структурний компонент білків та нуклеїнових кислот, АТФ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4007" marR="54007" marT="0" marB="0"/>
                </a:tc>
              </a:tr>
              <a:tr h="414512">
                <a:tc>
                  <a:txBody>
                    <a:bodyPr/>
                    <a:lstStyle/>
                    <a:p>
                      <a:pPr indent="810260" algn="ctr">
                        <a:spcAft>
                          <a:spcPts val="0"/>
                        </a:spcAft>
                      </a:pP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Оксиген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4007" marR="54007" marT="0" marB="0"/>
                </a:tc>
                <a:tc>
                  <a:txBody>
                    <a:bodyPr/>
                    <a:lstStyle/>
                    <a:p>
                      <a:pPr indent="810260"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4007" marR="54007" marT="0" marB="0"/>
                </a:tc>
                <a:tc>
                  <a:txBody>
                    <a:bodyPr/>
                    <a:lstStyle/>
                    <a:p>
                      <a:pPr indent="810260"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Входить до складу води та органічних сполук, забезпечує реакції окиснення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4007" marR="54007" marT="0" marB="0"/>
                </a:tc>
              </a:tr>
              <a:tr h="187306">
                <a:tc>
                  <a:txBody>
                    <a:bodyPr/>
                    <a:lstStyle/>
                    <a:p>
                      <a:pPr indent="810260"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Флуор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4007" marR="54007" marT="0" marB="0"/>
                </a:tc>
                <a:tc>
                  <a:txBody>
                    <a:bodyPr/>
                    <a:lstStyle/>
                    <a:p>
                      <a:pPr indent="810260"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4007" marR="54007" marT="0" marB="0"/>
                </a:tc>
                <a:tc>
                  <a:txBody>
                    <a:bodyPr/>
                    <a:lstStyle/>
                    <a:p>
                      <a:pPr indent="810260"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Входить до складу емалі зубів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4007" marR="54007" marT="0" marB="0"/>
                </a:tc>
              </a:tr>
              <a:tr h="374613">
                <a:tc>
                  <a:txBody>
                    <a:bodyPr/>
                    <a:lstStyle/>
                    <a:p>
                      <a:pPr indent="810260"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Натрій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4007" marR="54007" marT="0" marB="0"/>
                </a:tc>
                <a:tc>
                  <a:txBody>
                    <a:bodyPr/>
                    <a:lstStyle/>
                    <a:p>
                      <a:pPr indent="810260" algn="ctr">
                        <a:spcAft>
                          <a:spcPts val="0"/>
                        </a:spcAft>
                      </a:pP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Nа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4007" marR="54007" marT="0" marB="0"/>
                </a:tc>
                <a:tc>
                  <a:txBody>
                    <a:bodyPr/>
                    <a:lstStyle/>
                    <a:p>
                      <a:pPr indent="810260"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Основний позаклітинний іон, сприяє транспорту речовин через клітинні мембрани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4007" marR="54007" marT="0" marB="0"/>
                </a:tc>
              </a:tr>
              <a:tr h="374613">
                <a:tc>
                  <a:txBody>
                    <a:bodyPr/>
                    <a:lstStyle/>
                    <a:p>
                      <a:pPr indent="810260"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Магній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4007" marR="54007" marT="0" marB="0"/>
                </a:tc>
                <a:tc>
                  <a:txBody>
                    <a:bodyPr/>
                    <a:lstStyle/>
                    <a:p>
                      <a:pPr indent="810260" algn="ctr">
                        <a:spcAft>
                          <a:spcPts val="0"/>
                        </a:spcAft>
                      </a:pP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Мg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4007" marR="54007" marT="0" marB="0"/>
                </a:tc>
                <a:tc>
                  <a:txBody>
                    <a:bodyPr/>
                    <a:lstStyle/>
                    <a:p>
                      <a:pPr indent="810260"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Активізує роботу багатьох ферментів, структурний компонент хлорофілу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4007" marR="54007" marT="0" marB="0"/>
                </a:tc>
              </a:tr>
              <a:tr h="347237">
                <a:tc>
                  <a:txBody>
                    <a:bodyPr/>
                    <a:lstStyle/>
                    <a:p>
                      <a:pPr indent="810260"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Фосфор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4007" marR="54007" marT="0" marB="0"/>
                </a:tc>
                <a:tc>
                  <a:txBody>
                    <a:bodyPr/>
                    <a:lstStyle/>
                    <a:p>
                      <a:pPr indent="810260"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4007" marR="54007" marT="0" marB="0"/>
                </a:tc>
                <a:tc>
                  <a:txBody>
                    <a:bodyPr/>
                    <a:lstStyle/>
                    <a:p>
                      <a:pPr indent="810260"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Входить до складу кісткової тканини, нуклеїнових кислот, білків, АТФ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4007" marR="54007" marT="0" marB="0"/>
                </a:tc>
              </a:tr>
              <a:tr h="187306">
                <a:tc>
                  <a:txBody>
                    <a:bodyPr/>
                    <a:lstStyle/>
                    <a:p>
                      <a:pPr indent="810260"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Сульфур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4007" marR="54007" marT="0" marB="0"/>
                </a:tc>
                <a:tc>
                  <a:txBody>
                    <a:bodyPr/>
                    <a:lstStyle/>
                    <a:p>
                      <a:pPr indent="810260"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4007" marR="54007" marT="0" marB="0"/>
                </a:tc>
                <a:tc>
                  <a:txBody>
                    <a:bodyPr/>
                    <a:lstStyle/>
                    <a:p>
                      <a:pPr indent="810260"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Входить до складу білків та інших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біомолекул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4007" marR="54007" marT="0" marB="0"/>
                </a:tc>
              </a:tr>
              <a:tr h="439630">
                <a:tc>
                  <a:txBody>
                    <a:bodyPr/>
                    <a:lstStyle/>
                    <a:p>
                      <a:pPr indent="810260"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Хлор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4007" marR="54007" marT="0" marB="0"/>
                </a:tc>
                <a:tc>
                  <a:txBody>
                    <a:bodyPr/>
                    <a:lstStyle/>
                    <a:p>
                      <a:pPr indent="810260"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СІ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4007" marR="54007" marT="0" marB="0"/>
                </a:tc>
                <a:tc>
                  <a:txBody>
                    <a:bodyPr/>
                    <a:lstStyle/>
                    <a:p>
                      <a:pPr indent="810260"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Важливий негативний іон в організмах тварин, людини, входить до складу </a:t>
                      </a: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хлоридної</a:t>
                      </a: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кислоти шлункового соку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4007" marR="54007" marT="0" marB="0"/>
                </a:tc>
              </a:tr>
              <a:tr h="442051">
                <a:tc>
                  <a:txBody>
                    <a:bodyPr/>
                    <a:lstStyle/>
                    <a:p>
                      <a:pPr indent="810260"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Калій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4007" marR="54007" marT="0" marB="0"/>
                </a:tc>
                <a:tc>
                  <a:txBody>
                    <a:bodyPr/>
                    <a:lstStyle/>
                    <a:p>
                      <a:pPr indent="810260"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4007" marR="54007" marT="0" marB="0"/>
                </a:tc>
                <a:tc>
                  <a:txBody>
                    <a:bodyPr/>
                    <a:lstStyle/>
                    <a:p>
                      <a:pPr indent="810260"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Основний позитивний іон клітини, забезпечує транспорт речовин через клітинні мембрани, впливає на роботу серця ссавців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4007" marR="54007" marT="0" marB="0"/>
                </a:tc>
              </a:tr>
              <a:tr h="514564">
                <a:tc>
                  <a:txBody>
                    <a:bodyPr/>
                    <a:lstStyle/>
                    <a:p>
                      <a:pPr indent="810260"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Кальцій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4007" marR="54007" marT="0" marB="0"/>
                </a:tc>
                <a:tc>
                  <a:txBody>
                    <a:bodyPr/>
                    <a:lstStyle/>
                    <a:p>
                      <a:pPr indent="810260" algn="ctr">
                        <a:spcAft>
                          <a:spcPts val="0"/>
                        </a:spcAft>
                      </a:pPr>
                      <a:r>
                        <a:rPr lang="uk-UA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4007" marR="54007" marT="0" marB="0"/>
                </a:tc>
                <a:tc>
                  <a:txBody>
                    <a:bodyPr/>
                    <a:lstStyle/>
                    <a:p>
                      <a:pPr indent="810260"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Основний компонент кісток та зубів, активізує скорочення м’язових волокон, бере участь у регуляції метаболічних процесів, роботи серця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4007" marR="54007" marT="0" marB="0"/>
                </a:tc>
              </a:tr>
              <a:tr h="659752">
                <a:tc>
                  <a:txBody>
                    <a:bodyPr/>
                    <a:lstStyle/>
                    <a:p>
                      <a:pPr indent="810260"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Ферум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4007" marR="54007" marT="0" marB="0"/>
                </a:tc>
                <a:tc>
                  <a:txBody>
                    <a:bodyPr/>
                    <a:lstStyle/>
                    <a:p>
                      <a:pPr indent="810260"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Fе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4007" marR="54007" marT="0" marB="0"/>
                </a:tc>
                <a:tc>
                  <a:txBody>
                    <a:bodyPr/>
                    <a:lstStyle/>
                    <a:p>
                      <a:pPr indent="810260"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Входить до складу органічних речовин, гемоглобіну крові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4007" marR="54007" marT="0" marB="0"/>
                </a:tc>
              </a:tr>
              <a:tr h="207128">
                <a:tc>
                  <a:txBody>
                    <a:bodyPr/>
                    <a:lstStyle/>
                    <a:p>
                      <a:pPr indent="810260"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Кобальт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4007" marR="54007" marT="0" marB="0"/>
                </a:tc>
                <a:tc>
                  <a:txBody>
                    <a:bodyPr/>
                    <a:lstStyle/>
                    <a:p>
                      <a:pPr indent="810260"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4007" marR="54007" marT="0" marB="0"/>
                </a:tc>
                <a:tc>
                  <a:txBody>
                    <a:bodyPr/>
                    <a:lstStyle/>
                    <a:p>
                      <a:pPr indent="810260"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Входить до складу вітаміну В</a:t>
                      </a:r>
                      <a:r>
                        <a:rPr lang="uk-UA" sz="12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4007" marR="54007" marT="0" marB="0"/>
                </a:tc>
              </a:tr>
              <a:tr h="343042">
                <a:tc>
                  <a:txBody>
                    <a:bodyPr/>
                    <a:lstStyle/>
                    <a:p>
                      <a:pPr indent="810260"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Купрум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4007" marR="54007" marT="0" marB="0"/>
                </a:tc>
                <a:tc>
                  <a:txBody>
                    <a:bodyPr/>
                    <a:lstStyle/>
                    <a:p>
                      <a:pPr indent="810260"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Сu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4007" marR="54007" marT="0" marB="0"/>
                </a:tc>
                <a:tc>
                  <a:txBody>
                    <a:bodyPr/>
                    <a:lstStyle/>
                    <a:p>
                      <a:pPr indent="810260"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Входить до складу деяких ферментів, які беруть участь в окисненні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4007" marR="54007" marT="0" marB="0"/>
                </a:tc>
              </a:tr>
              <a:tr h="203432">
                <a:tc>
                  <a:txBody>
                    <a:bodyPr/>
                    <a:lstStyle/>
                    <a:p>
                      <a:pPr indent="810260"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Цинк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4007" marR="54007" marT="0" marB="0"/>
                </a:tc>
                <a:tc>
                  <a:txBody>
                    <a:bodyPr/>
                    <a:lstStyle/>
                    <a:p>
                      <a:pPr indent="810260"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Zn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4007" marR="54007" marT="0" marB="0"/>
                </a:tc>
                <a:tc>
                  <a:txBody>
                    <a:bodyPr/>
                    <a:lstStyle/>
                    <a:p>
                      <a:pPr indent="810260"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Компонент деяких ферментів, гормонів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4007" marR="54007" marT="0" marB="0"/>
                </a:tc>
              </a:tr>
              <a:tr h="561919">
                <a:tc>
                  <a:txBody>
                    <a:bodyPr/>
                    <a:lstStyle/>
                    <a:p>
                      <a:pPr indent="810260"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Йод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4007" marR="54007" marT="0" marB="0"/>
                </a:tc>
                <a:tc>
                  <a:txBody>
                    <a:bodyPr/>
                    <a:lstStyle/>
                    <a:p>
                      <a:pPr indent="810260"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4007" marR="54007" marT="0" marB="0"/>
                </a:tc>
                <a:tc>
                  <a:txBody>
                    <a:bodyPr/>
                    <a:lstStyle/>
                    <a:p>
                      <a:pPr indent="810260"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Входить до складу гормону щитовидної </a:t>
                      </a:r>
                      <a:r>
                        <a:rPr lang="uk-UA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залози</a:t>
                      </a:r>
                    </a:p>
                    <a:p>
                      <a:pPr indent="810260" algn="ctr">
                        <a:spcAft>
                          <a:spcPts val="0"/>
                        </a:spcAft>
                      </a:pPr>
                      <a:endParaRPr lang="uk-UA" sz="12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indent="810260" algn="ctr">
                        <a:spcAft>
                          <a:spcPts val="0"/>
                        </a:spcAft>
                      </a:pP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4007" marR="5400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1800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60648"/>
            <a:ext cx="7962088" cy="5987752"/>
          </a:xfrm>
        </p:spPr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Вода, її роль у клітині й організмі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196752"/>
            <a:ext cx="78900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організмі вода перебуває в трьох станах:</a:t>
            </a:r>
          </a:p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вільна вода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розчиненими в ній солями;</a:t>
            </a:r>
          </a:p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зв’язана вода –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білками утворює колоїди;</a:t>
            </a:r>
          </a:p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внутрішньо-молекулярна (ендогенна) вода -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складі молекул білків, ліпідів, вуглеводів.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2708920"/>
            <a:ext cx="5184575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422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Молекулярний рівень організації живого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77534" y="1411259"/>
            <a:ext cx="7818072" cy="480060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вияви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активних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макромолекул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білків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нуклеїнових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кислот,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вуглеводів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ліпідів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АТФ,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вітамінів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антибіотиків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82296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даному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рівні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розпочинаються найважливіші процеси життєдіяльності: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кодування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спадкової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сонячної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 algn="just">
              <a:buNone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ВЧЕНІ АКАДЕМІЇ ПРО ІНФОРМАЦІЮ, ЯКУ ЗБЕРІГАЄ ДН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088" y="3789039"/>
            <a:ext cx="2619375" cy="240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Молекулярний рівень організації життя - ЗНО з біології - це легко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89040"/>
            <a:ext cx="4467622" cy="240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48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Біоорганічні сполуки (</a:t>
            </a:r>
            <a:r>
              <a:rPr lang="uk-UA" sz="3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біомолекули</a:t>
            </a:r>
            <a:r>
              <a:rPr lang="uk-UA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uk-UA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2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259632" y="980728"/>
            <a:ext cx="7674056" cy="5267672"/>
          </a:xfrm>
        </p:spPr>
        <p:txBody>
          <a:bodyPr>
            <a:normAutofit fontScale="70000" lnSpcReduction="20000"/>
          </a:bodyPr>
          <a:lstStyle/>
          <a:p>
            <a:pPr marL="82296" indent="0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Сполуки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Карбон (С),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органічними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Біоорганічні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сполуки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біомолекули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сполуки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входять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складу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субстрату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метаболітів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проміжних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біохімічних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обміну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моносахариди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амінокислоти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пуринові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піримідинові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структурних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компонентів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молекул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амінокислоти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нуклеотиди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нуклеїнових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моносахариди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полісахаридів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цитоскелету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мембран, рибосом, ядерного хроматину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регуляторів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біохімічних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фізіологічних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вітаміни, антибіотики тощо).</a:t>
            </a:r>
          </a:p>
        </p:txBody>
      </p:sp>
    </p:spTree>
    <p:extLst>
      <p:ext uri="{BB962C8B-B14F-4D97-AF65-F5344CB8AC3E}">
        <p14:creationId xmlns:p14="http://schemas.microsoft.com/office/powerpoint/2010/main" val="258942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259632" y="620688"/>
            <a:ext cx="7498080" cy="4800600"/>
          </a:xfrm>
        </p:spPr>
        <p:txBody>
          <a:bodyPr>
            <a:normAutofit fontScale="92500"/>
          </a:bodyPr>
          <a:lstStyle/>
          <a:p>
            <a:pPr marL="82296" indent="0" algn="just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Біополімери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високомолекулярні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сполуки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становлять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 живого.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Макромолекули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біополімерів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великого числа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мономерних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ланцюгів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з’єднаних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собою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біополімерів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належать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нуклеїнові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полісахариди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мішані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типи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нуклеопротеїди,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глікопротеїди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ліпопротеїди,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ліпосахариди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інші.</a:t>
            </a:r>
          </a:p>
        </p:txBody>
      </p:sp>
    </p:spTree>
    <p:extLst>
      <p:ext uri="{BB962C8B-B14F-4D97-AF65-F5344CB8AC3E}">
        <p14:creationId xmlns:p14="http://schemas.microsoft.com/office/powerpoint/2010/main" val="379288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123728" y="188640"/>
            <a:ext cx="6809960" cy="6059760"/>
          </a:xfrm>
        </p:spPr>
        <p:txBody>
          <a:bodyPr>
            <a:normAutofit fontScale="85000" lnSpcReduction="10000"/>
          </a:bodyPr>
          <a:lstStyle/>
          <a:p>
            <a:pPr marL="82296" indent="0" algn="just">
              <a:buNone/>
            </a:pP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Нуклеїнові кислоти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(від лат.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uk-U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ядро) – полінуклеотиди –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найважливіші біологічно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 біополімери, що складаються з великої кількості зв’язаних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 собою </a:t>
            </a: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нуклеотидів.</a:t>
            </a:r>
          </a:p>
          <a:p>
            <a:pPr marL="82296" indent="0" algn="just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 </a:t>
            </a:r>
            <a:r>
              <a:rPr lang="uk-UA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видів нуклеотидів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кожний з яких складається з трьох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компонентів: </a:t>
            </a:r>
          </a:p>
          <a:p>
            <a:pPr marL="82296" indent="0" algn="just"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азотистої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залишку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фосфатної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кислоти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82296" indent="0" algn="just"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залишку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простого </a:t>
            </a:r>
            <a:r>
              <a:rPr lang="ru-RU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п’ятикарбонового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вуглеводу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пентози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рибози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дезоксирибози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 algn="just">
              <a:buNone/>
            </a:pPr>
            <a:r>
              <a:rPr lang="uk-UA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Азотисті основи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похідні гетероциклічних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сполук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пурину та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піримідину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 algn="just">
              <a:buNone/>
            </a:pP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Пуринові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входять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складу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нуклеотидів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ДНК та РНК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прокаріотів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еукаріотів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 них належать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аденін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гуанін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 algn="just">
              <a:buNone/>
            </a:pPr>
            <a:r>
              <a:rPr lang="ru-RU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Піримідинові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цитозин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тимін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урацил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молекулах РНК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82296" indent="0">
              <a:buNone/>
            </a:pP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Типи нуклеїнових кислот</a:t>
            </a:r>
          </a:p>
          <a:p>
            <a:pPr marL="82296" indent="0">
              <a:buNone/>
            </a:pP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ДНК </a:t>
            </a:r>
          </a:p>
          <a:p>
            <a:r>
              <a:rPr lang="uk-UA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азотиста основа: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аденін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гуанін, </a:t>
            </a:r>
            <a:r>
              <a:rPr lang="uk-UA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тимін,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цитозин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вуглевод: </a:t>
            </a:r>
            <a:r>
              <a:rPr lang="uk-UA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дезоксирибоза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С5Н10О4</a:t>
            </a:r>
          </a:p>
          <a:p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залишок фосфатної кислоти</a:t>
            </a:r>
          </a:p>
          <a:p>
            <a:pPr marL="82296" indent="0">
              <a:buNone/>
            </a:pP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РНК</a:t>
            </a:r>
          </a:p>
          <a:p>
            <a:r>
              <a:rPr lang="uk-UA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зотиста </a:t>
            </a:r>
            <a:r>
              <a:rPr lang="uk-UA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</a:t>
            </a:r>
            <a:r>
              <a:rPr lang="uk-UA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аденін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гуанін, </a:t>
            </a:r>
            <a:r>
              <a:rPr lang="uk-UA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урацил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цитозин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вуглевод</a:t>
            </a:r>
            <a:r>
              <a:rPr lang="uk-UA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рибоза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С5Н10О5</a:t>
            </a:r>
          </a:p>
          <a:p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залишок фосфатної кислоти</a:t>
            </a:r>
            <a:endParaRPr lang="uk-UA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Спадкові хвороби лікуватимуть за допомогою ДНК-операці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61" y="1340768"/>
            <a:ext cx="2051720" cy="329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00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нцестояння">
  <a:themeElements>
    <a:clrScheme name="Сонцестояння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нцестояння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нцестояння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2430</TotalTime>
  <Words>1430</Words>
  <Application>Microsoft Office PowerPoint</Application>
  <PresentationFormat>Экран (4:3)</PresentationFormat>
  <Paragraphs>191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Calibri</vt:lpstr>
      <vt:lpstr>Corbel</vt:lpstr>
      <vt:lpstr>Gill Sans MT</vt:lpstr>
      <vt:lpstr>Times New Roman</vt:lpstr>
      <vt:lpstr>Verdana</vt:lpstr>
      <vt:lpstr>Wingdings 2</vt:lpstr>
      <vt:lpstr>Сонцестояння</vt:lpstr>
      <vt:lpstr>Презентация PowerPoint</vt:lpstr>
      <vt:lpstr>Тема 2.Молекулярні основи спадковості.  Реалізація спадкової інформації.</vt:lpstr>
      <vt:lpstr>Єдність хімічного складу.  Роль хімічних елементів. </vt:lpstr>
      <vt:lpstr>Презентация PowerPoint</vt:lpstr>
      <vt:lpstr>Презентация PowerPoint</vt:lpstr>
      <vt:lpstr>Молекулярний рівень організації живого</vt:lpstr>
      <vt:lpstr>Біоорганічні сполуки (біомолекули) </vt:lpstr>
      <vt:lpstr>Презентация PowerPoint</vt:lpstr>
      <vt:lpstr>Презентация PowerPoint</vt:lpstr>
      <vt:lpstr>Презентация PowerPoint</vt:lpstr>
      <vt:lpstr>ДНК є хімічною основою хромосомно-генетичного матеріалу (гена)</vt:lpstr>
      <vt:lpstr>Властивості ДНК</vt:lpstr>
      <vt:lpstr>Закономірності складу ДНК</vt:lpstr>
      <vt:lpstr>Функції ДНК:  ключова – хімічна основа хромосомного генетичного матеріалу (гена). </vt:lpstr>
      <vt:lpstr>Рибонуклеїнова кислота РНК – це біополімер, утворений переважно з одного полінуклеїнового ланцюга. </vt:lpstr>
      <vt:lpstr>Організація потоку  інформації у клітині </vt:lpstr>
      <vt:lpstr>Білки</vt:lpstr>
      <vt:lpstr>Презентация PowerPoint</vt:lpstr>
      <vt:lpstr>Існує 4 рівні структурної організації білків:</vt:lpstr>
      <vt:lpstr>Властивості білків</vt:lpstr>
      <vt:lpstr>За фізико-хімічними властивостями білки поділяють на: </vt:lpstr>
      <vt:lpstr>Функції білків</vt:lpstr>
      <vt:lpstr>Каталітична функція</vt:lpstr>
      <vt:lpstr>Презентация PowerPoint</vt:lpstr>
      <vt:lpstr>Біосинтез білка</vt:lpstr>
      <vt:lpstr>Біосинтез білка, його етапи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“Шоломниця байкальська”</dc:title>
  <dc:creator>Oleg</dc:creator>
  <cp:lastModifiedBy>Svitlana</cp:lastModifiedBy>
  <cp:revision>616</cp:revision>
  <dcterms:created xsi:type="dcterms:W3CDTF">2020-04-15T11:14:54Z</dcterms:created>
  <dcterms:modified xsi:type="dcterms:W3CDTF">2023-09-14T04:54:32Z</dcterms:modified>
</cp:coreProperties>
</file>