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59" d="100"/>
          <a:sy n="59" d="100"/>
        </p:scale>
        <p:origin x="29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2/8/2021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КЛАСИФІКАЦІЇ ІНВЕСТИЦІЙНИХ ПРОЕКТІВ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51560" y="4794068"/>
            <a:ext cx="7909560" cy="1319349"/>
          </a:xfrm>
        </p:spPr>
        <p:txBody>
          <a:bodyPr>
            <a:normAutofit/>
          </a:bodyPr>
          <a:lstStyle/>
          <a:p>
            <a:r>
              <a:rPr lang="uk-UA" dirty="0" smtClean="0"/>
              <a:t>        ПРОФЕСОР КАФЕДРИ ТУРИЗМУ, ДОКУМЕНТНИХ ТА</a:t>
            </a:r>
          </a:p>
          <a:p>
            <a:r>
              <a:rPr lang="uk-UA" dirty="0"/>
              <a:t> </a:t>
            </a:r>
            <a:r>
              <a:rPr lang="uk-UA" dirty="0" smtClean="0"/>
              <a:t>       МІЖКУЛЬТУРНИХ КОМУНИКАЦІЙ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28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ПРИЧИНИ ВІДХИЛЕННЯ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НЕДОСТАТНІЙ ПОПИТ НА ЗАПРОПОНОВАНИЙ ПРОДУКТ ПРОЕКТУ АБО ВІДСУТНІСТЬ ПОРІВНЯЛЬНИХ ПЕРЕВАГ ПЕРЕД НАЯВНИМИ ПОСЛУГАМИ </a:t>
            </a:r>
          </a:p>
          <a:p>
            <a:r>
              <a:rPr lang="uk-UA" dirty="0" smtClean="0"/>
              <a:t>НАДМІРНІ ВИТРАТИ ПРОЕКТУ ПОРІВНЯНО З ОЧІКУВАНИМИ ВИГОДАМИ</a:t>
            </a:r>
          </a:p>
          <a:p>
            <a:r>
              <a:rPr lang="uk-UA" dirty="0" smtClean="0"/>
              <a:t>ВІДСУТНІСТЬ ПОЛІТИЧНОЇ ПІДТРИМКИ ВЛАДИ</a:t>
            </a:r>
          </a:p>
          <a:p>
            <a:r>
              <a:rPr lang="uk-UA" dirty="0" smtClean="0"/>
              <a:t>НЕПРИДАТНА ДЛЯ ЗДІЙСНЕННЯ ЦІЛЕЙ ПРОЕКТУ ТЕХНОЛОГІЯ</a:t>
            </a:r>
          </a:p>
          <a:p>
            <a:r>
              <a:rPr lang="uk-UA" dirty="0" smtClean="0"/>
              <a:t>ЗАВЕЛИКИЙ МАСШТАБ ПРОЕКТУ, ЩО НЕ ВІДПОВІДАЄ НАЯВНИМ ОРГАНІЗАЦІЙНИМ ТА УПРАВЛІНСЬКИМ МОЖЛИВОСТЯМ</a:t>
            </a:r>
          </a:p>
          <a:p>
            <a:r>
              <a:rPr lang="uk-UA" dirty="0" smtClean="0"/>
              <a:t>НАДМІРНИЙ РИЗИК</a:t>
            </a:r>
          </a:p>
          <a:p>
            <a:r>
              <a:rPr lang="uk-UA" dirty="0" smtClean="0"/>
              <a:t>ЗАВИСОКІ ВИТРАТИ НА ЕКСПЛУАТАЦІЮ ПОРІВНЯНО З НАЯВНИМИ ФІНАНСОВИМИ РЕСУРСАМИ АБО АЛЬТЕРНАТИВНИМИ РІШЕННЯМИ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2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КОМЕРЦІЙНА ЕКСПЕРТИЗА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ЕКСПЕРТИЗА ПРОЕКТУ МОЖЕ ЗДІЙСНЮВАТИСЯ ЯК ВНУТРІШНІМИ, ТАК І СТОРОННІМИ ЕКСПЕРТАМИ</a:t>
            </a:r>
          </a:p>
          <a:p>
            <a:r>
              <a:rPr lang="uk-UA" dirty="0" smtClean="0"/>
              <a:t>ЕКСПЕРТИЗІ ПІДЛЯГАЮТЬ ЯК САМ ПРОЕКТ, ТАК І ОРГАНІЗАЦІЇ , ЩО БЕРУТЬ УЧАСТЬ В РЕАЛІЗАЦІЇ ПРОЕКТУ</a:t>
            </a:r>
          </a:p>
          <a:p>
            <a:pPr marL="0" indent="0">
              <a:buNone/>
            </a:pPr>
            <a:r>
              <a:rPr lang="uk-UA" dirty="0" smtClean="0"/>
              <a:t>                                 КОМЕРЦІЙНІ АСПЕКТИ ЕКСПЕРТИЗИ :</a:t>
            </a:r>
          </a:p>
          <a:p>
            <a:r>
              <a:rPr lang="uk-UA" dirty="0" smtClean="0"/>
              <a:t>ДОСТУПНІСТЬ, ЯКІСТЬ, ВАРТІСНА ОЦІНКА НЕОБХІДНИХ РЕСУРСІВ</a:t>
            </a:r>
          </a:p>
          <a:p>
            <a:r>
              <a:rPr lang="uk-UA" dirty="0" smtClean="0"/>
              <a:t>ПОПИТ НА ПРОДУКЦІЮ, ОЦІНКА ЗАХОДІВ З МАРКЕТИНГУ</a:t>
            </a:r>
          </a:p>
          <a:p>
            <a:r>
              <a:rPr lang="uk-UA" dirty="0" smtClean="0"/>
              <a:t>ПРОГНОЗУВАННЯ ЙМОВІРНИХ ЦІН</a:t>
            </a:r>
          </a:p>
          <a:p>
            <a:r>
              <a:rPr lang="uk-UA" dirty="0" smtClean="0"/>
              <a:t>АНАЛІЗ ВИТРАТ І ПРИБУТКІВ ДЛЯ ВИЗНАЧЕННЯ КОМЕРЦІЙНОЇ ЖИТТЄЗДАТНОСТІ СУБ’ЄКТА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39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ТЕХНІЧНА ЕКСПЕРТИЗА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       ПЕРЕДБАЧАЄ ОЦІНКУ:</a:t>
            </a:r>
          </a:p>
          <a:p>
            <a:r>
              <a:rPr lang="uk-UA" dirty="0" smtClean="0"/>
              <a:t> МАСШТАБІВ ПРОЕКТУ</a:t>
            </a:r>
          </a:p>
          <a:p>
            <a:r>
              <a:rPr lang="uk-UA" dirty="0" smtClean="0"/>
              <a:t>ПРОЦЕСІВ, МАТЕРІАЛІВ, ОБЛАДНАННЯ ТА НАДІЙНОСТІ ТЕХНІЧНИХ СИСТЕМ</a:t>
            </a:r>
          </a:p>
          <a:p>
            <a:r>
              <a:rPr lang="uk-UA" dirty="0" smtClean="0"/>
              <a:t>ПРИДАТНОСТІ ТЕХНІЧНОГО ПЛАНУ ДЛЯ МІСЦЯ РОЗТАШУВАННЯ</a:t>
            </a:r>
          </a:p>
          <a:p>
            <a:r>
              <a:rPr lang="uk-UA" dirty="0" smtClean="0"/>
              <a:t>ДОСТУПНОСТІ , ЯКОСТІ ТА СПІВПАДІННЯ НЕОБХІДНИХ РЕСУРСІВ</a:t>
            </a:r>
          </a:p>
          <a:p>
            <a:r>
              <a:rPr lang="uk-UA" dirty="0" smtClean="0"/>
              <a:t>РІВНЯ СЕРВІСУ ТА НАДІЙНОСТІ ІСНУЮЧОЇ ІНФРАСТРУКТУРИ, ЯКУ ВИКОРИСТОВУВАТИМЕ ПРОЕКТ</a:t>
            </a:r>
          </a:p>
          <a:p>
            <a:r>
              <a:rPr lang="uk-UA" dirty="0" smtClean="0"/>
              <a:t>ВІДПОВІДНОСТІ ТЕХНІЧНОГО РІВНЯ ПІДГОТОВКИ ЗАДІЯНОГО ПЕРСОНАЛУ. НЕОБХІДНОГО ДЛЯ РЕАЛІЗАЦІЇ ПРОЕКТУ</a:t>
            </a:r>
          </a:p>
          <a:p>
            <a:r>
              <a:rPr lang="uk-UA" dirty="0" smtClean="0"/>
              <a:t>СТРОКІВ І ГРАФІКІВ ВИКОНАННЯ ТЕХНІЧНИХ РІШЕНЬ ДЛЯ РЕАЛІЗАЦІЇ ПРОЕКТУ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96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ЕКОЛОГІЧНА ЕКСПЕРТИЗА</a:t>
            </a:r>
            <a:br>
              <a:rPr lang="uk-UA" dirty="0" smtClean="0"/>
            </a:br>
            <a:r>
              <a:rPr lang="uk-UA" dirty="0"/>
              <a:t>  </a:t>
            </a:r>
            <a:r>
              <a:rPr lang="uk-UA" dirty="0" smtClean="0"/>
              <a:t>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ОЦІНКА ВПЛИВУ ПРОЕКТУ НА НАВКОЛИШНЄ СЕРЕДОВИЩЕ, ЗОКРЕМА:</a:t>
            </a:r>
          </a:p>
          <a:p>
            <a:endParaRPr lang="uk-UA" dirty="0"/>
          </a:p>
          <a:p>
            <a:r>
              <a:rPr lang="uk-UA" dirty="0" smtClean="0"/>
              <a:t>ЗАБРУДНЕННЯ ПОВІТРЯНОГО БАСЕЙНУ, ГРУНТІВ ТА ВОДОЙМІВ</a:t>
            </a:r>
          </a:p>
          <a:p>
            <a:r>
              <a:rPr lang="uk-UA" dirty="0" smtClean="0"/>
              <a:t>ПЕРЕВЕЗЕННЯ. ВИКОРИСТАННЯ НЕБЕЗПЕЧНИХ, ТОКСИЧНИХ МАТЕРІАЛІВ</a:t>
            </a:r>
          </a:p>
          <a:p>
            <a:r>
              <a:rPr lang="uk-UA" dirty="0" smtClean="0"/>
              <a:t>ЗАСОЛЕНІСТЬ ЧИ ЗАБОЛОЧЕНІСТЬ ЗЕМЕЛЬ</a:t>
            </a:r>
          </a:p>
          <a:p>
            <a:r>
              <a:rPr lang="uk-UA" dirty="0" smtClean="0"/>
              <a:t>ЗНИЖЕННЯ БІОЛОГІЧНОЇ РІЗНОМАНІТНОСТІ ТЕРИТОРІЙ</a:t>
            </a:r>
          </a:p>
          <a:p>
            <a:r>
              <a:rPr lang="uk-UA" dirty="0" smtClean="0"/>
              <a:t>ЧИ  ВПЛИВАЄ ВИКОРИСТАННЯ ПРИРОДНИХ АБО КЛІМАТИЧНИХ ПЕРЕВАГ В ТУРИСТИЧНОМУ ОБСЛУГОВУВАННІ НА ВІДТВОРЮВАЛЬНІ ПРОЦЕСИ , ТОБТО ЧИ РЕАЛІЗУЄТЬСЯ В ПРОЕКТІ ІДЕЯ ЗБЕРЕЖЕННЯ ТА ВІДНОВЛЕННЯ ПРИРОДНО-КЛІМАТИЧНОГО ТУРИСТИЧНОГО ПОТЕНЦІАЛУ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912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СОЦІАЛЬНА ЕКСПЕРТИЗА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ЯКОЮ МІРОЮ ЛЮДИ, ЯКІ ПОВИННІ ОТРИМАТИ ВИГОДУ ВІД ПРОЕКТУ, МАЮТЬ ДОСТУП АБО КОНТРОЛЮЮТЬ ВИРОБНИЧІ РЕСУРСИ РАЙОНУ МІСЦЕРОЗТАШУВАННЯ ПРОЕКТУ</a:t>
            </a:r>
          </a:p>
          <a:p>
            <a:r>
              <a:rPr lang="uk-UA" dirty="0" smtClean="0"/>
              <a:t>ЯКИМ ЧИНОМ СТРУКТУРА СІМ’Ї ПОЛІПШУЄ АБО ПОГІРШУЄ ПЕРСПЕКТИВИ УСПІХУ ПРОЕКТУ</a:t>
            </a:r>
          </a:p>
          <a:p>
            <a:r>
              <a:rPr lang="uk-UA" dirty="0" smtClean="0"/>
              <a:t>ЧИ МАЮТЬ ДРІБНІ ПІДПРИЄМСТВА ДОСТУП ДО ІНФОРМАЦІЇ ПРО РИНКИ ЗБУТУ ТА РЕГІОНАЛЬНУ ЕКОНОМІКУ</a:t>
            </a:r>
          </a:p>
          <a:p>
            <a:r>
              <a:rPr lang="uk-UA" dirty="0" smtClean="0"/>
              <a:t>ЯКИМ ЧИНОМ СИСТЕМА ЗЕМЛЕКОРИСТУВАННЯ ТА ЗЕМЛЕВОЛОДІННЯ ВПЛИНУТЬ НА СТУПІНЬ ЗАЦІКАВЛЕНОСТІ В РЕЗУЛЬТАТАХ ПРОЕКТУ</a:t>
            </a:r>
          </a:p>
          <a:p>
            <a:r>
              <a:rPr lang="uk-UA" dirty="0" smtClean="0"/>
              <a:t>ЧИ ВТІЛЮЮТЬСЯ В ПРОЕКТІ ВИМОГИ АРХІТЕКТУРНОЇ ДОСТУПНОСТІ ДЛЯ ЛЮДЕЙ З ІНВАЛІДНІСТЮ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602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ФІНАНСОВО-ЕКОНОМІЧНА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ЕКСПЕРТИЗА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638696"/>
            <a:ext cx="10058400" cy="3533503"/>
          </a:xfrm>
        </p:spPr>
        <p:txBody>
          <a:bodyPr/>
          <a:lstStyle/>
          <a:p>
            <a:r>
              <a:rPr lang="uk-UA" dirty="0" smtClean="0"/>
              <a:t>РЕНТАБЕЛЬНІСТЬ ПРОЕКТУ ТА ФІНАНСОВІ НАСЛІДКИ ДЛЯ УЧАСНИКІВ, РИЗИКИ</a:t>
            </a:r>
          </a:p>
          <a:p>
            <a:r>
              <a:rPr lang="uk-UA" dirty="0" smtClean="0"/>
              <a:t>ДОТРИМАННЯ СТАНДАРТІВ В ФІНАНСОВІЙ ДІЯЛЬНОСТІ, БУХГАЛТЕРСЬКІЙ ЗВІТНОСТІ</a:t>
            </a:r>
          </a:p>
          <a:p>
            <a:r>
              <a:rPr lang="uk-UA" dirty="0" smtClean="0"/>
              <a:t>ВИКОРИСТАННЯ МОЖЛИВОСТЕЙ ФІНАНСУВАННЯ З РІЗНИХ ДЖЕРЕЛ</a:t>
            </a:r>
          </a:p>
          <a:p>
            <a:r>
              <a:rPr lang="uk-UA" dirty="0" smtClean="0"/>
              <a:t>ЧИ Є ВИПРАВДАНИМ ВИКОРИСТАННЯ ПРОЕКТОМ НАЦІОНАЛЬНИХ РЕСУРСІВ З ОГЛЯДУ НА НАЯВНІСТЬ КОНКУРЕНТНОГО ПОПИТУ НА ЦІ РЕСУРСИ</a:t>
            </a:r>
          </a:p>
          <a:p>
            <a:r>
              <a:rPr lang="uk-UA" dirty="0" smtClean="0"/>
              <a:t>ВИГОДИ, ЯКІ БУДЕ ОТРИМАНО ВІД РЕАЛІЗАЦІЇ ПРОЕКТУ ДЛЯ СУСПІЛЬСТВА В ЦІЛОМУ</a:t>
            </a:r>
          </a:p>
          <a:p>
            <a:r>
              <a:rPr lang="uk-UA" dirty="0" smtClean="0"/>
              <a:t>НЕОБХІДНІ СТИМУЛИ ДЛЯ РІЗНИХ УЧАСНИКІВ ПРОЕКТУ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191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ЗАВЕРШАЛЬНА ОЦІНКА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ЗАВЕРШАЛЬНА ОЦІНКА ВИКОНУЄ ДВІ ФУНКЦІЇ – ЗВІТНОГО МАТЕРІАЛУ ТА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НАВЧАЛЬНОГО ДОКУМЕНТА ТА ВІДПОВІДАЄ НА НИЗКУ ПИТАНЬ:</a:t>
            </a:r>
          </a:p>
          <a:p>
            <a:r>
              <a:rPr lang="uk-UA" dirty="0" smtClean="0"/>
              <a:t>ЧИ БУЛИ ЦІЛІ ПРОЕКТУ ЧІТКО ВИЗНАЧЕНИМИ ТА ЗДІЙНЕНИМИ</a:t>
            </a:r>
          </a:p>
          <a:p>
            <a:r>
              <a:rPr lang="uk-UA" dirty="0" smtClean="0"/>
              <a:t>ЧИ ПРАВИЛЬНИМИ БУЛИ ТЕХНІЧНІ РІШЕННЯ ТА ВИБІР МТЗ</a:t>
            </a:r>
          </a:p>
          <a:p>
            <a:r>
              <a:rPr lang="uk-UA" dirty="0" smtClean="0"/>
              <a:t>ЧИ ПРАВИЛЬНО ОЦІНИЛИ СОЦІАЛЬНО-ЕКОНОМІЧНІ ТА ЕКОЛОГІЧНІ УМОВИ</a:t>
            </a:r>
          </a:p>
          <a:p>
            <a:r>
              <a:rPr lang="uk-UA" dirty="0" smtClean="0"/>
              <a:t>ЧИ ПРАВИЛЬНО ВИЗНАЧИЛИ ГРУПУ КОРИСТУВАЧІВ РЕЗУЛЬТАТАМИ ПРОЕКТУ</a:t>
            </a:r>
          </a:p>
          <a:p>
            <a:r>
              <a:rPr lang="uk-UA" dirty="0" smtClean="0"/>
              <a:t>ЧИ ДОСЯГНУТО БУЛО ІСТОТНОГО ПРОГРЕСУ У ЗМІЦНЕННІ СТВОРЕНИХ ПРОЕКТОМ ОРГАНІЗАЦІЙ</a:t>
            </a:r>
          </a:p>
          <a:p>
            <a:r>
              <a:rPr lang="uk-UA" dirty="0" smtClean="0"/>
              <a:t>ЧИ МАЛИ МІСЦЕ ЗАЧНІ ПЕРЕВИТРАТИ КОШТІВ ТА ПРИЧИНИ ЦЬОГО</a:t>
            </a:r>
          </a:p>
          <a:p>
            <a:r>
              <a:rPr lang="uk-UA" dirty="0" smtClean="0"/>
              <a:t>ЧИ БУЛО ДОСЯГНУТО ЗАПЛАНОВАНОЇ НОРМИ ПОРИБУТКУ, ЯКЩО – НІ, ТО З ЯКОЇ ПРИЧИНИ</a:t>
            </a:r>
          </a:p>
        </p:txBody>
      </p:sp>
    </p:spTree>
    <p:extLst>
      <p:ext uri="{BB962C8B-B14F-4D97-AF65-F5344CB8AC3E}">
        <p14:creationId xmlns:p14="http://schemas.microsoft.com/office/powerpoint/2010/main" val="2969578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ДЕКОМПОЗИЦІЯ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ЦЕ ПОДІЛ ВЕЛИКИХ ЕЛЕМЕНТІВ ПРОЕКТУ НА БІЛЬШ ДРІБНІ І ЛЕГКО КЕРОВАНІ</a:t>
            </a:r>
          </a:p>
          <a:p>
            <a:r>
              <a:rPr lang="uk-UA" dirty="0" smtClean="0"/>
              <a:t>РЕЗУЛЬТАТ ДЕКОМПОЗИЦІЇ ПРЕДСТАВЛЯЮТЬ У ВИГЛЯДІ ІЄРАРХІЧНОГО ГРАФА, ВУЗЛИ ЯКОГО Є ЕЛЕМЕНТАМИ ПРОЕКТУ – МЕТА ПРОЕКТУ, ПРОДУКТ, КІНЦЕВИЙ РЕЗУЛЬТАТ; ПРИ ІЄРАРХІЧНОМУ РОЗБИТТІ РОБІТ З КОЖНИМ РІВНЕМ ЗМЕНШУЄТЬСЯ СКЛАДНІСТЬ КОЖНОГО ЕЛЕМЕНТА, ПОКИ НЕ ДОСЯГНУТЬ «РОЗУМНОГО» З ТОЧКИ ЗОРУ УПРАВЛІННЯ РІВНЯ, А САМЕ:</a:t>
            </a:r>
          </a:p>
          <a:p>
            <a:r>
              <a:rPr lang="uk-UA" dirty="0" smtClean="0"/>
              <a:t>ВИЗНАЧИТИ ФОРМАТИ ДАНИХ ДЛЯ ОЦІНКИ ПОТОЧНОГО СТАНУ ПРОЕКТУ, ПЕРІОДИЧНИХ ПЕРЕВІРОК І АНАЛІЗУ КЛЮЧОВИХ ПОКАЗНИКІВ</a:t>
            </a:r>
          </a:p>
          <a:p>
            <a:r>
              <a:rPr lang="uk-UA" dirty="0" smtClean="0"/>
              <a:t>ВИЯВИТИ ПРИЧИННО-НАСЛІДКОВІ ЗВ’ЯЗКИ МІЖ РОБОТАМИ ПРОЕКТУ ТА КОРИГУВАННЯМ ОСНОВНИХ ПОКАЗНИКІВ</a:t>
            </a:r>
          </a:p>
          <a:p>
            <a:r>
              <a:rPr lang="uk-UA" dirty="0" smtClean="0"/>
              <a:t>ОБ’ЄДНАННЯ В ЄДИНИЙ РЕЗУЛЬТАТ РІШЕНЬ ОКРЕМИХ ЗАВДАНЬ</a:t>
            </a:r>
          </a:p>
          <a:p>
            <a:r>
              <a:rPr lang="uk-UA" dirty="0" smtClean="0"/>
              <a:t>ВИЯВИТИ ОКРЕМІ ВИДИ РОБІТ ДЛЯ АУТСОРСИНГУ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231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6" y="484632"/>
            <a:ext cx="9952591" cy="10698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ПОТЕНЦІЙНІ РЕЗУЛЬТАТИ ІЄРАРХІЧНОЇ ДЕКОМПОЗИЦІЇ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5656" y="1698171"/>
            <a:ext cx="9952592" cy="4474029"/>
          </a:xfrm>
        </p:spPr>
        <p:txBody>
          <a:bodyPr>
            <a:normAutofit/>
          </a:bodyPr>
          <a:lstStyle/>
          <a:p>
            <a:r>
              <a:rPr lang="uk-UA" dirty="0" smtClean="0"/>
              <a:t>ДЕТАЛЬНЕ ПЛАНУВАННЯ ТА УПРАВЛІННЯ ТЕРМІНАМИ ВИКОНАННЯ РОБІТ</a:t>
            </a:r>
          </a:p>
          <a:p>
            <a:r>
              <a:rPr lang="uk-UA" dirty="0" smtClean="0"/>
              <a:t>ПОТОЧНА ОЦІНКА ВАРТОСТІ І ЯКОСТІ ВИКОНАННЯ РОБІТ</a:t>
            </a:r>
          </a:p>
          <a:p>
            <a:r>
              <a:rPr lang="uk-UA" dirty="0" smtClean="0"/>
              <a:t>СТВОРЕННЯ СИСТЕМИ ВІДПОВІДАЛЬНОСТІ ТА ЗВІТНОСТІ</a:t>
            </a:r>
          </a:p>
          <a:p>
            <a:r>
              <a:rPr lang="uk-UA" dirty="0" smtClean="0"/>
              <a:t>СТВОРЕННЯ СИСТЕМИ КОМУНІКАЦІЇ</a:t>
            </a:r>
          </a:p>
          <a:p>
            <a:r>
              <a:rPr lang="uk-UA" dirty="0" smtClean="0"/>
              <a:t>ДЕТАЛЬНОГО ВИЗНАЧЕННЯ ВИМОГ ДО РЕСУРСІВ, НЕОБХІДНИХ ДЛЯ ВИКОНАННЯ РОБІТ. ЩО ДОЗВОЛЯЄ СТВОРИТИ ІЄРАРХІЧНУ СТРУКТУРУ РЕСУРСІВ</a:t>
            </a:r>
          </a:p>
          <a:p>
            <a:r>
              <a:rPr lang="uk-UA" dirty="0" smtClean="0"/>
              <a:t>СТВОРЕННЯ ТА ФУНКЦІОНУВАННЯ СИСТЕМИ УПРАВЛІННЯ РИЗИКАМИ ПРОЕКТУ.</a:t>
            </a:r>
          </a:p>
          <a:p>
            <a:endParaRPr lang="uk-UA" dirty="0"/>
          </a:p>
          <a:p>
            <a:r>
              <a:rPr lang="uk-UA" dirty="0" smtClean="0"/>
              <a:t>ІЄРАРХІЧНА СТРУКРУРА РОБІТ ТАКОЖ МОЖЕ БУДУВАТИСЯ НА ОСНОВІ ФАЗ ЖИТТЄВОГО ЦИКЛУ ПРОЕКТУ З ВИКОРИСТАННЯМ ШАБЛОНІВ ОБОВ’ЯЗКОВИХ ЕЛЕМЕНТІВ, СТАНДАРТІВ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104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ДЯКУЮ 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5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ПРОБЛЕМИ ДО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МІЖНАРОДНА ПРАКТИКА КЛАСИФІКАЦІЇ ІНВЕСТИЦІЙНИХ ПРОЕКТІВ</a:t>
            </a:r>
          </a:p>
          <a:p>
            <a:endParaRPr lang="uk-UA" dirty="0"/>
          </a:p>
          <a:p>
            <a:r>
              <a:rPr lang="uk-UA" dirty="0" smtClean="0"/>
              <a:t>2. СТАДІЇ РОЗРОБКИ ТА РЕАЛІЗАЦІЇ ІНВЕСТИЦІЙНИХ ПРОЕКТІВ В ТУРИЗМІ – ФАЗИ ЖИТТЄВОГО ЦИКЛУ ПРОЕКТУ</a:t>
            </a:r>
          </a:p>
          <a:p>
            <a:endParaRPr lang="uk-UA" dirty="0"/>
          </a:p>
          <a:p>
            <a:r>
              <a:rPr lang="uk-UA" dirty="0" smtClean="0"/>
              <a:t>3. ДЕКОМПОЗИЦІЯ ІНВЕСТИЦІЙНИХ ПРОЕКТІВ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06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НАПРЯМИ ПОКРАЩЕННЯ ІНВЕСТИЦІЙНОГО КЛІМАТУ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МОБІЛІЗАЦІЯ ВСІХ ФІНАНСОВИХ РЕСУРСІВ ПЕРЕДБАЧАЄ :</a:t>
            </a:r>
          </a:p>
          <a:p>
            <a:r>
              <a:rPr lang="uk-UA" dirty="0" smtClean="0"/>
              <a:t>СТИМУЛЮВАННЯ ІНВЕСТИЦІЙ В СТРАТЕГІЧНІ ПРОЕКТИ І ДОСТУП ДО ФІНАНСУВАННЯ ЧЕРЕЗ  МІЖНАРОДНІ ІНВЕСТФОНДИ</a:t>
            </a:r>
          </a:p>
          <a:p>
            <a:r>
              <a:rPr lang="uk-UA" dirty="0" smtClean="0"/>
              <a:t>СПІВПРАЦІЯ З ІНВЕСТБАНКАМИ ТА ЄБРР</a:t>
            </a:r>
          </a:p>
          <a:p>
            <a:pPr marL="0" indent="0">
              <a:buNone/>
            </a:pPr>
            <a:r>
              <a:rPr lang="uk-UA" dirty="0" smtClean="0"/>
              <a:t>                    НАДАННЯ МОЖЛИВОСТІ ФІНАНСАМ ПОТРАПИТИ В СФЕРУ ТУРИЗМУ :</a:t>
            </a:r>
          </a:p>
          <a:p>
            <a:r>
              <a:rPr lang="uk-UA" dirty="0" smtClean="0"/>
              <a:t>СТВОРЕННЯ КОНСУЛЬТАТИВНОГО ЦЕНТРУ ІНВЕСТИЦІЙНИХ ПРОЕКТІВ</a:t>
            </a:r>
          </a:p>
          <a:p>
            <a:r>
              <a:rPr lang="uk-UA" dirty="0" smtClean="0"/>
              <a:t>РОБОТА ІНВЕСТИЦІЙНОГО МІЖНАРОДНОГО ПОРТАЛУ ПРОЕКТІВ</a:t>
            </a:r>
          </a:p>
          <a:p>
            <a:pPr marL="0" indent="0">
              <a:buNone/>
            </a:pPr>
            <a:r>
              <a:rPr lang="uk-UA" dirty="0" smtClean="0"/>
              <a:t>                           ПОКРАЩЕННЯ ІНВЕСТИЦІІЙНОГО КЛІМАТУ:</a:t>
            </a:r>
          </a:p>
          <a:p>
            <a:r>
              <a:rPr lang="uk-UA" dirty="0" smtClean="0"/>
              <a:t>ПЕРЕДБАЧУВАНІСТЬ ТА ЯСНІСТЬ РЕГУЛЮВАННЯ</a:t>
            </a:r>
          </a:p>
          <a:p>
            <a:r>
              <a:rPr lang="uk-UA" dirty="0" smtClean="0"/>
              <a:t>ДЕРЕГУЛЯЦІЯ В ОСНОВНИХ СФЕРАХ ЕКОНОМІКИ</a:t>
            </a:r>
          </a:p>
          <a:p>
            <a:r>
              <a:rPr lang="uk-UA" dirty="0" smtClean="0"/>
              <a:t>СТРУКТУРНІ РЕФОРМИ НА НАЦІОНАЛЬНОМУ РІВНІ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7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211" y="-600890"/>
            <a:ext cx="10253037" cy="2508068"/>
          </a:xfrm>
        </p:spPr>
        <p:txBody>
          <a:bodyPr/>
          <a:lstStyle/>
          <a:p>
            <a:r>
              <a:rPr lang="uk-UA" dirty="0" smtClean="0"/>
              <a:t>               КЛАСИФІКАЦІЯ ІНВЕСТИЦІЙНИХ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75211" y="1306285"/>
            <a:ext cx="10253037" cy="5290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ЗА ЦІЛЯМИ ІНВЕСТУВАННЯ:</a:t>
            </a:r>
          </a:p>
          <a:p>
            <a:r>
              <a:rPr lang="uk-UA" dirty="0" smtClean="0"/>
              <a:t>ПРИРІСТ ОБСЯГУ ТУРИСТИЧНОГО ПРОДУКТУ; РОЗШИРЕННЯ АСОРТИМЕНТУ</a:t>
            </a:r>
          </a:p>
          <a:p>
            <a:r>
              <a:rPr lang="uk-UA" dirty="0" smtClean="0"/>
              <a:t>ЗРОСТАННЯ ЯКОСТІ, ЗНИЖЕННЯ СОБІВАРТОСТІ, СОЦІАЛЬНІ ЦІЛІ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ЗА СТРОКАМИ РЕАЛІЗАЦІЇ:</a:t>
            </a:r>
          </a:p>
          <a:p>
            <a:r>
              <a:rPr lang="uk-UA" dirty="0" smtClean="0"/>
              <a:t>КОРОТКОСТРОКОВІ - ДО 1 РОКУ; СЕРЕДНЬОСТРОКОВІ – 1-3 РОКІВ; ДОВГОСТРОКОВІ – БІЛЬШЕ 3 РОКІВ</a:t>
            </a:r>
          </a:p>
          <a:p>
            <a:r>
              <a:rPr lang="uk-UA" dirty="0" smtClean="0"/>
              <a:t>ЗА ОБСЯГАМИ НЕОБХІДНИХ ІНВЕСТИЦІЙНИХ РЕСУРСІВ:      3 МЛН.ЕВРО –ВЕЛИКЕ ПІДПРИЄМНИЦТВО; 1 МЛН. ЕВРО – СЕРЕДНЄ; 500 ТИС. ЕВРО – МАЛЕ</a:t>
            </a:r>
          </a:p>
          <a:p>
            <a:r>
              <a:rPr lang="uk-UA" dirty="0" smtClean="0"/>
              <a:t>ЗА КІЛЬКІСТЮ СТВОРЕНИХ РОБОЧИХ МІСЦЬ:      150 –(В); 50 – (С); 25 – (М)</a:t>
            </a:r>
          </a:p>
          <a:p>
            <a:r>
              <a:rPr lang="uk-UA" dirty="0" smtClean="0"/>
              <a:t>ЗА СХЕМОЮ ФІНАНСУВАННЯ :     КОШТИ ДЕРЖАВНОГО ЧИ МІСЦЕВОГО БЮДЖЕТУ; ЗА РАХУНОК ЗОВНІШНІХ ДЖЕРЕЛ; ЗА ЗМІШАНОЮ ФОРМОЮ ФІНАНСУВАННЯ</a:t>
            </a:r>
          </a:p>
          <a:p>
            <a:r>
              <a:rPr lang="uk-UA" dirty="0" smtClean="0"/>
              <a:t>ЗА МАСШТАБОМ:          ДЕРЖАВНІ, ОБЛАСНІ, МІСЦЕВІ</a:t>
            </a:r>
          </a:p>
          <a:p>
            <a:r>
              <a:rPr lang="uk-UA" dirty="0" smtClean="0"/>
              <a:t>ЗА ХАРАКТЕРОМ ТА СФЕРОЮ ДІЯЛЬНОСТІ: НАУКА ТА ТЕХНОЛОГІЇ, ЕНЕРГЕТИЧНИЙ КОМПЛЕКС, ТРАНСПОРТ, СОЦІАЛЬНА СФЕРА. РЕСУРСИ ТА НАВКОЛИШНЄ СЕРЕДОВИЩЕ, ГАЛУЗЕВА СТРУКТУРА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35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Показ-    Малий   Середній Мега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dirty="0" err="1" smtClean="0"/>
              <a:t>ник</a:t>
            </a:r>
            <a:r>
              <a:rPr lang="uk-UA" dirty="0" smtClean="0"/>
              <a:t>                   проекти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КАПІТАЛОВКЛАД.    ДО 10-15 МЛН</a:t>
            </a:r>
            <a:r>
              <a:rPr lang="en-US" dirty="0" smtClean="0"/>
              <a:t> $     15</a:t>
            </a:r>
            <a:r>
              <a:rPr lang="uk-UA" dirty="0" smtClean="0"/>
              <a:t> МЛН.- 1 МЛРД</a:t>
            </a:r>
            <a:r>
              <a:rPr lang="en-US" dirty="0" smtClean="0"/>
              <a:t> $    </a:t>
            </a:r>
            <a:r>
              <a:rPr lang="uk-UA" dirty="0" smtClean="0"/>
              <a:t>БІЛЬШЕ</a:t>
            </a:r>
            <a:r>
              <a:rPr lang="en-US" dirty="0" smtClean="0"/>
              <a:t> 1 </a:t>
            </a:r>
            <a:r>
              <a:rPr lang="uk-UA" dirty="0" smtClean="0"/>
              <a:t>МЛРД</a:t>
            </a:r>
            <a:r>
              <a:rPr lang="en-US" dirty="0" smtClean="0"/>
              <a:t> $</a:t>
            </a:r>
            <a:endParaRPr lang="en-US" dirty="0"/>
          </a:p>
          <a:p>
            <a:r>
              <a:rPr lang="uk-UA" dirty="0" smtClean="0"/>
              <a:t>ВИТРАТИ ПРАЦІ Л/Г   ДО 40-50 ТИС.    50 ТИС. – 15 МЛН       15-20 МЛН</a:t>
            </a:r>
          </a:p>
          <a:p>
            <a:r>
              <a:rPr lang="uk-UA" dirty="0" smtClean="0"/>
              <a:t>ТЕРМІН                    ДО 1 РОКУ              1-5 РОКІВ                  5-7 РОКІВ</a:t>
            </a:r>
          </a:p>
          <a:p>
            <a:r>
              <a:rPr lang="uk-UA" dirty="0" smtClean="0"/>
              <a:t>МЕНЕДЖМЕНТ         1 КЕРІВНИК             КОМАНДА                СКЛАДНА СИСТЕМА</a:t>
            </a:r>
          </a:p>
          <a:p>
            <a:pPr marL="0" indent="0">
              <a:buNone/>
            </a:pPr>
            <a:r>
              <a:rPr lang="uk-UA" dirty="0" smtClean="0"/>
              <a:t>                                  ГНУЧКА С-МА          КЕРУЮЧИХ              З КООРДИНАЦІЇ</a:t>
            </a:r>
          </a:p>
          <a:p>
            <a:r>
              <a:rPr lang="uk-UA" dirty="0" smtClean="0"/>
              <a:t>ІНОЗЕМНІ                 НЕ ВИМАГАЄ            МОЖЛИВО              ЯК ПРАВИЛО</a:t>
            </a:r>
          </a:p>
          <a:p>
            <a:pPr marL="0" indent="0">
              <a:buNone/>
            </a:pPr>
            <a:r>
              <a:rPr lang="uk-UA" dirty="0" smtClean="0"/>
              <a:t>  УЧАСНИКИ                                                                             ВИМАГАЄ</a:t>
            </a:r>
          </a:p>
          <a:p>
            <a:r>
              <a:rPr lang="uk-UA" dirty="0" smtClean="0"/>
              <a:t>ВПЛИВ НА СОЦІА-    НЕ ЗДІЙСНЮЄ         ДІЄ НА МУНІЦІ-         ДІЄ НА ДЕРЖАВНОМУ</a:t>
            </a:r>
          </a:p>
          <a:p>
            <a:pPr marL="0" indent="0">
              <a:buNone/>
            </a:pPr>
            <a:r>
              <a:rPr lang="uk-UA" dirty="0" smtClean="0"/>
              <a:t>  ЛЬНО- ЕКОНОМІЧНЕ                               ПАЛЬНОМУ РІВНІ      ТА МІЖДЕРЖАВНОМУ</a:t>
            </a:r>
          </a:p>
          <a:p>
            <a:pPr marL="0" indent="0">
              <a:buNone/>
            </a:pPr>
            <a:r>
              <a:rPr lang="uk-UA" dirty="0" smtClean="0"/>
              <a:t>  СЕРЕДОВИЩЕ                                                                         РІВНЯХ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99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ОСНОВНІ ЕТАПИ В ІНВЕСТИЦІЙНОМУ ПРОЕКТІ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ІДЕЯ ПРОЕКТУ    – ПЕРЕВАГИ, ЩО НАДАСТЬ ІНІЦІЮВАННЯ ПРОЕКТУ</a:t>
            </a:r>
          </a:p>
          <a:p>
            <a:r>
              <a:rPr lang="uk-UA" dirty="0" smtClean="0"/>
              <a:t>2. ПОПЕРЕДНЄ ДОСЛІДЖЕННЯ     – АНАЛІЗ ПОТЕНЦІАЛУ, ЕТАПІВ, РЕЗУЛЬТАТІВ, АЛЬТЕРНАТИВ, СЕРЕДОВИЩА ТА ГЛОБАЛЬНИХ НАСЛІДКІВ</a:t>
            </a:r>
          </a:p>
          <a:p>
            <a:r>
              <a:rPr lang="uk-UA" dirty="0" smtClean="0"/>
              <a:t>3. ОСНОВНЕ ДОСЛІДЖЕННЯ   -  РОЗРОБКА КОМПЛЕКСНОЇ КОНЦЕПЦІЇ, ДОЦІЛЬНОСТІ ТА БАЛАНСУ ВИТРАТИ-ПРИБУТОК</a:t>
            </a:r>
          </a:p>
          <a:p>
            <a:r>
              <a:rPr lang="uk-UA" dirty="0" smtClean="0"/>
              <a:t>4. СТАДІЯ ДЕТАЛЬНОГО ДОСЛІДЖЕННЯ  - ДЕТАЛІЗАЦІЯ ПРОЦЕДУР БУДІВНИЦТВА, ЗАВДВНЬ УЧАСНИКІВ, СТВОРЕННЯ БЮДЖЕТІВ</a:t>
            </a:r>
          </a:p>
          <a:p>
            <a:r>
              <a:rPr lang="uk-UA" dirty="0" smtClean="0"/>
              <a:t>5. ЦЕНТРАЛІЗАЦІЯ РЕЗУЛЬТАТІВ  -   ПРЕДСТАВЛЕНИХ ВИЩЕ ЕТАПІВ В ДОКУМЕНТАЦІЇ, СТВОРЕННІ НЕОБХІДНИХ СТРУКТУР</a:t>
            </a:r>
          </a:p>
          <a:p>
            <a:r>
              <a:rPr lang="uk-UA" dirty="0" smtClean="0"/>
              <a:t>6. РЕАЛІЗАЦІЯ ПРОЕКТУ  - ПРАКТИЧНЕ ВИКОНАННЯ ПРОЕКТУ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44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29" y="-509451"/>
            <a:ext cx="10083219" cy="2603427"/>
          </a:xfrm>
        </p:spPr>
        <p:txBody>
          <a:bodyPr/>
          <a:lstStyle/>
          <a:p>
            <a:r>
              <a:rPr lang="uk-UA" dirty="0" smtClean="0"/>
              <a:t>ЖИТТЄВИЙ ЦИКЛ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0446" y="1227909"/>
            <a:ext cx="11625941" cy="10502536"/>
          </a:xfrm>
        </p:spPr>
        <p:txBody>
          <a:bodyPr/>
          <a:lstStyle/>
          <a:p>
            <a:r>
              <a:rPr lang="uk-UA" dirty="0" smtClean="0"/>
              <a:t>ПЕРЕДІНВЕСТИЦІЙНА ФАЗА – ПРОГНОЗ РОЗВИТКУ РЕГІОНУ, РИНКУ, АНАЛІЗ КОНКУРЕНТНОГО СЕРЕДОВИЩА, РОЗРОБКА КОНЦЕПЦІЇ ПРОЕКТУ, ПОПЕРЕДНЬОГО ПЛАНУ, ВИБІІР І УЗГОДЖЕННЯ МІЧЦЯ РОЗТАШУВАННЯ. В РЕЗУЛЬТАТІ ФОРМУЄТЬСЯ ПОПЕРЕДНЄ ІНВЕСТИЦІЙНЕ РІШЕННЯ, ВИБИРАЮТЬ ОПТИМАЛЬНИЙ ВАРІАНТ СЕРЕД АЛЬТЕРНАТИВ, ЗАВЕРШУЮТЬ РОЗРОБКОЮ БІЗНЕС-ПЛАНУ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ІНВЕСТИЦІЙНА ФАЗА – СКЛАДАННЯ ПРОЕКТНО-КОШТОРИСНОЇ ДОКУМЕНТАЦІЇ, РЕАЛІЗАЦІЯ ТА ВВЕДЕННЯ В ДІЮ ВИРОБНИЦТВА ТА ІНФРАСТРУКТУРИ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ЕКСПЛУАТАЦІЙНА ФАЗА – ВЕСЬ ПЕРІОД ЕКСПЛУАТАЦІЇ, НЕОБХІДНИЙ ДЛЯ ОКУПЛЕННЯ ВКЛАДЕНЬ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ЛІКВІДАЦІЙНА ФАЗА – ЗАВЕРШЕННЯ ПРОЕКТУ ЯК ОДНОРАЗОВОГО ЗАХОДУ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59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ПЕРЕДІНВЕСТИЦІЙНА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ФАЗА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ВСТАНОВЛЕННЯ ФАКТОРІВ, ЩО СПРИЯЮТЬ ІНВЕСТУВАННЮ</a:t>
            </a:r>
          </a:p>
          <a:p>
            <a:r>
              <a:rPr lang="uk-UA" dirty="0" smtClean="0"/>
              <a:t>РОЗРОБКА КОНЦЕПЦІЇ ПРОЕКТУ</a:t>
            </a:r>
          </a:p>
          <a:p>
            <a:r>
              <a:rPr lang="uk-UA" dirty="0" smtClean="0"/>
              <a:t>ПОРІВНЯЛЬНИЙ АНАЛІЗ АЛЬТЕРНАТИВНИХ ПРОЕКТІВ</a:t>
            </a:r>
          </a:p>
          <a:p>
            <a:r>
              <a:rPr lang="uk-UA" dirty="0" smtClean="0"/>
              <a:t>ПЕРВІСНИЙ ВИБІР ПРОЕКТУ </a:t>
            </a:r>
          </a:p>
          <a:p>
            <a:r>
              <a:rPr lang="uk-UA" dirty="0" smtClean="0"/>
              <a:t>ПЕРВІСНЕ ТЕХНІКО-ЕКОНОМІЧНЕ ОБГРУНТУВАННЯ – СКЛАД УЧАСНИКІВ, ФІНАНСОВИХ ПОТРЕБ, СТРОКІВ РЕАЛІЗАЦІЇ, МІСЦЯ РОЗТАШУВАННЯ</a:t>
            </a:r>
          </a:p>
          <a:p>
            <a:r>
              <a:rPr lang="uk-UA" dirty="0" smtClean="0"/>
              <a:t>СКЛАДАННЯ БІЗНЕС-ПЛАНУ</a:t>
            </a:r>
          </a:p>
          <a:p>
            <a:r>
              <a:rPr lang="uk-UA" dirty="0" smtClean="0"/>
              <a:t>ОЦІНКА БІЗНЕС-ПЛАНУ ВІДПОВІДНО ВИМОГ ПОТЕНЦІЙНОГО ІНВЕСТОРА</a:t>
            </a:r>
          </a:p>
          <a:p>
            <a:r>
              <a:rPr lang="uk-UA" dirty="0" smtClean="0"/>
              <a:t>РІШЕННЯ ПРО ІНВЕСТІВАННЯ АБО ЗВІТ ПРО ОЦІНКУ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93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УНІВЕРСАЛЬНИЙ ПІДХІД ДО ЖИТТЄВОГО ЦИКЛУ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 ВИМОГАМИ ВСЕСВІТНЬОГО БАНКУ КЛАСИФІКУЮТЬ ТАКІ 6 СТАДІЙ:</a:t>
            </a:r>
          </a:p>
          <a:p>
            <a:pPr marL="0" indent="0">
              <a:buNone/>
            </a:pPr>
            <a:r>
              <a:rPr lang="uk-UA" dirty="0" smtClean="0"/>
              <a:t>                                   НА РІВНІ ПРОЕКТУВАННЯ:</a:t>
            </a:r>
          </a:p>
          <a:p>
            <a:r>
              <a:rPr lang="uk-UA" dirty="0" smtClean="0"/>
              <a:t>1. ІДЕНТИФІКАЦІЯ</a:t>
            </a:r>
          </a:p>
          <a:p>
            <a:r>
              <a:rPr lang="uk-UA" dirty="0" smtClean="0"/>
              <a:t>2. РОЗРОБКА</a:t>
            </a:r>
          </a:p>
          <a:p>
            <a:r>
              <a:rPr lang="uk-UA" dirty="0" smtClean="0"/>
              <a:t>3. ЕКСПЕРТИЗА</a:t>
            </a:r>
          </a:p>
          <a:p>
            <a:pPr marL="0" indent="0">
              <a:buNone/>
            </a:pPr>
            <a:r>
              <a:rPr lang="uk-UA" dirty="0" smtClean="0"/>
              <a:t>                                  НА РІВНІ ВПРОВАДЖЕННЯ:</a:t>
            </a:r>
          </a:p>
          <a:p>
            <a:r>
              <a:rPr lang="uk-UA" dirty="0" smtClean="0"/>
              <a:t>4. ПЕРЕГОВОРИ</a:t>
            </a:r>
          </a:p>
          <a:p>
            <a:r>
              <a:rPr lang="uk-UA" dirty="0" smtClean="0"/>
              <a:t>5. РЕАЛІЗАЦІЯ</a:t>
            </a:r>
          </a:p>
          <a:p>
            <a:r>
              <a:rPr lang="uk-UA" dirty="0" smtClean="0"/>
              <a:t>6. ЗАВЕРШАЛЬНА ОЦІНКА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690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TM03090434[[fn=Деревина]]</Template>
  <TotalTime>247</TotalTime>
  <Words>1235</Words>
  <Application>Microsoft Office PowerPoint</Application>
  <PresentationFormat>Широкий екран</PresentationFormat>
  <Paragraphs>151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3" baseType="lpstr">
      <vt:lpstr>Georgia</vt:lpstr>
      <vt:lpstr>Trebuchet MS</vt:lpstr>
      <vt:lpstr>Wingdings</vt:lpstr>
      <vt:lpstr>Дерево</vt:lpstr>
      <vt:lpstr>КЛАСИФІКАЦІЇ ІНВЕСТИЦІЙНИХ ПРОЕКТІВ</vt:lpstr>
      <vt:lpstr>                 ПРОБЛЕМИ ДО                  ОБГОВОРЕННЯ</vt:lpstr>
      <vt:lpstr>  НАПРЯМИ ПОКРАЩЕННЯ ІНВЕСТИЦІЙНОГО КЛІМАТУ</vt:lpstr>
      <vt:lpstr>               КЛАСИФІКАЦІЯ ІНВЕСТИЦІЙНИХ ПРОЕКТІВ</vt:lpstr>
      <vt:lpstr>Показ-    Малий   Середній Мега    ник                   проекти</vt:lpstr>
      <vt:lpstr>           ОСНОВНІ ЕТАПИ В ІНВЕСТИЦІЙНОМУ ПРОЕКТІ</vt:lpstr>
      <vt:lpstr>ЖИТТЄВИЙ ЦИКЛ ПРОЕКТУ</vt:lpstr>
      <vt:lpstr>      ПЕРЕДІНВЕСТИЦІЙНА                   ФАЗА ПРОЕКТУ</vt:lpstr>
      <vt:lpstr>   УНІВЕРСАЛЬНИЙ ПІДХІД ДО ЖИТТЄВОГО ЦИКЛУ ПРОЕКТУ</vt:lpstr>
      <vt:lpstr>      ПРИЧИНИ ВІДХИЛЕННЯ ІНВЕСТИЦІЙНОГО ПРОЕКТУ</vt:lpstr>
      <vt:lpstr>КОМЕРЦІЙНА ЕКСПЕРТИЗА                      ПРОЕКТУ</vt:lpstr>
      <vt:lpstr>      ТЕХНІЧНА ЕКСПЕРТИЗА ІНВЕСТИЦІЙНОГО ПРОЕКТУ</vt:lpstr>
      <vt:lpstr>    ЕКОЛОГІЧНА ЕКСПЕРТИЗА   ІНВЕСТИЦІЙНОГО ПРОЕКТУ</vt:lpstr>
      <vt:lpstr>      СОЦІАЛЬНА ЕКСПЕРТИЗА     ІНВЕСТИЦІЙНОГО ПРОЕКТУ</vt:lpstr>
      <vt:lpstr>        ФІНАНСОВО-ЕКОНОМІЧНА                       ЕКСПЕРТИЗА      ІНВЕСТИЦІЙНОГО ПРОЕКТУ</vt:lpstr>
      <vt:lpstr>         ЗАВЕРШАЛЬНА ОЦІНКА      ІНВЕСТИЦІЙНОГО ПРОЕКТУ</vt:lpstr>
      <vt:lpstr>ДЕКОМПОЗИЦІЯ ПРОЕКТУ</vt:lpstr>
      <vt:lpstr>    ПОТЕНЦІЙНІ РЕЗУЛЬТАТИ ІЄРАРХІЧНОЇ ДЕКОМПОЗИЦІЇ</vt:lpstr>
      <vt:lpstr>         ДЯКУЮ ЗА            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КЛАСИФІКАЦІЇ ІНВЕСТИЦІЙНИХ ПРОЕКТІВ</dc:title>
  <dc:creator>Пользователь</dc:creator>
  <cp:lastModifiedBy>Пользователь</cp:lastModifiedBy>
  <cp:revision>26</cp:revision>
  <dcterms:created xsi:type="dcterms:W3CDTF">2021-02-08T08:38:26Z</dcterms:created>
  <dcterms:modified xsi:type="dcterms:W3CDTF">2021-02-08T12:45:47Z</dcterms:modified>
</cp:coreProperties>
</file>