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2" r:id="rId3"/>
    <p:sldId id="265" r:id="rId4"/>
    <p:sldId id="264" r:id="rId5"/>
    <p:sldId id="263" r:id="rId6"/>
    <p:sldId id="266" r:id="rId7"/>
    <p:sldId id="269" r:id="rId8"/>
    <p:sldId id="260" r:id="rId9"/>
    <p:sldId id="267" r:id="rId10"/>
  </p:sldIdLst>
  <p:sldSz cx="9144000" cy="5143500" type="screen16x9"/>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74A"/>
    <a:srgbClr val="E590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400" autoAdjust="0"/>
  </p:normalViewPr>
  <p:slideViewPr>
    <p:cSldViewPr>
      <p:cViewPr varScale="1">
        <p:scale>
          <a:sx n="110" d="100"/>
          <a:sy n="110" d="100"/>
        </p:scale>
        <p:origin x="1104" y="77"/>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0C0431-2448-4DC3-AF70-2785FBE2C445}" type="datetimeFigureOut">
              <a:rPr lang="ru-RU" smtClean="0"/>
              <a:pPr/>
              <a:t>16.10.2023</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4341FE-AE5C-47F1-8FD8-47C4A673A802}" type="slidenum">
              <a:rPr lang="ru-RU" smtClean="0"/>
              <a:pPr/>
              <a:t>‹#›</a:t>
            </a:fld>
            <a:endParaRPr lang="ru-RU"/>
          </a:p>
        </p:txBody>
      </p:sp>
    </p:spTree>
    <p:extLst>
      <p:ext uri="{BB962C8B-B14F-4D97-AF65-F5344CB8AC3E}">
        <p14:creationId xmlns:p14="http://schemas.microsoft.com/office/powerpoint/2010/main" val="2026119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74341FE-AE5C-47F1-8FD8-47C4A673A802}" type="slidenum">
              <a:rPr lang="ru-RU" smtClean="0"/>
              <a:pPr/>
              <a:t>1</a:t>
            </a:fld>
            <a:endParaRPr lang="ru-RU"/>
          </a:p>
        </p:txBody>
      </p:sp>
    </p:spTree>
    <p:extLst>
      <p:ext uri="{BB962C8B-B14F-4D97-AF65-F5344CB8AC3E}">
        <p14:creationId xmlns:p14="http://schemas.microsoft.com/office/powerpoint/2010/main" val="42216144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4248624"/>
            <a:ext cx="8208912" cy="699391"/>
          </a:xfrm>
        </p:spPr>
        <p:txBody>
          <a:bodyPr/>
          <a:lstStyle>
            <a:lvl1pPr>
              <a:defRPr>
                <a:solidFill>
                  <a:schemeClr val="bg1"/>
                </a:solidFill>
                <a:effectLst/>
              </a:defRPr>
            </a:lvl1pPr>
          </a:lstStyle>
          <a:p>
            <a:r>
              <a:rPr lang="ru-RU" dirty="0" smtClean="0"/>
              <a:t>Образец заголовка</a:t>
            </a:r>
            <a:endParaRPr lang="ru-RU" dirty="0"/>
          </a:p>
        </p:txBody>
      </p:sp>
      <p:sp>
        <p:nvSpPr>
          <p:cNvPr id="4" name="Дата 3"/>
          <p:cNvSpPr>
            <a:spLocks noGrp="1"/>
          </p:cNvSpPr>
          <p:nvPr>
            <p:ph type="dt" sz="half" idx="10"/>
          </p:nvPr>
        </p:nvSpPr>
        <p:spPr/>
        <p:txBody>
          <a:bodyPr/>
          <a:lstStyle>
            <a:lvl1pPr>
              <a:defRPr>
                <a:solidFill>
                  <a:schemeClr val="bg1"/>
                </a:solidFill>
              </a:defRPr>
            </a:lvl1pPr>
          </a:lstStyle>
          <a:p>
            <a:fld id="{A5E48A96-E1BB-4C8F-80B2-32A47A48A9D5}" type="datetimeFigureOut">
              <a:rPr lang="ru-RU" smtClean="0"/>
              <a:pPr/>
              <a:t>16.10.2023</a:t>
            </a:fld>
            <a:endParaRPr lang="ru-RU"/>
          </a:p>
        </p:txBody>
      </p:sp>
      <p:sp>
        <p:nvSpPr>
          <p:cNvPr id="5" name="Нижний колонтитул 4"/>
          <p:cNvSpPr>
            <a:spLocks noGrp="1"/>
          </p:cNvSpPr>
          <p:nvPr>
            <p:ph type="ftr" sz="quarter" idx="11"/>
          </p:nvPr>
        </p:nvSpPr>
        <p:spPr/>
        <p:txBody>
          <a:bodyPr/>
          <a:lstStyle>
            <a:lvl1pPr>
              <a:defRPr>
                <a:solidFill>
                  <a:schemeClr val="bg1"/>
                </a:solidFill>
              </a:defRPr>
            </a:lvl1pPr>
          </a:lstStyle>
          <a:p>
            <a:endParaRPr lang="ru-RU" dirty="0"/>
          </a:p>
        </p:txBody>
      </p:sp>
      <p:sp>
        <p:nvSpPr>
          <p:cNvPr id="6" name="Номер слайда 5"/>
          <p:cNvSpPr>
            <a:spLocks noGrp="1"/>
          </p:cNvSpPr>
          <p:nvPr>
            <p:ph type="sldNum" sz="quarter" idx="12"/>
          </p:nvPr>
        </p:nvSpPr>
        <p:spPr/>
        <p:txBody>
          <a:bodyPr/>
          <a:lstStyle>
            <a:lvl1pPr>
              <a:defRPr>
                <a:solidFill>
                  <a:schemeClr val="bg1"/>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515642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bg1"/>
                </a:solidFill>
              </a:defRPr>
            </a:lvl1pPr>
          </a:lstStyle>
          <a:p>
            <a:r>
              <a:rPr lang="ru-RU" dirty="0"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10"/>
          </p:nvPr>
        </p:nvSpPr>
        <p:spPr/>
        <p:txBody>
          <a:bodyPr/>
          <a:lstStyle>
            <a:lvl1pPr>
              <a:defRPr>
                <a:solidFill>
                  <a:schemeClr val="accent5"/>
                </a:solidFill>
              </a:defRPr>
            </a:lvl1pPr>
          </a:lstStyle>
          <a:p>
            <a:fld id="{A5E48A96-E1BB-4C8F-80B2-32A47A48A9D5}" type="datetimeFigureOut">
              <a:rPr lang="ru-RU" smtClean="0"/>
              <a:pPr/>
              <a:t>16.10.2023</a:t>
            </a:fld>
            <a:endParaRPr lang="ru-RU"/>
          </a:p>
        </p:txBody>
      </p:sp>
      <p:sp>
        <p:nvSpPr>
          <p:cNvPr id="5" name="Нижний колонтитул 4"/>
          <p:cNvSpPr>
            <a:spLocks noGrp="1"/>
          </p:cNvSpPr>
          <p:nvPr>
            <p:ph type="ftr" sz="quarter" idx="11"/>
          </p:nvPr>
        </p:nvSpPr>
        <p:spPr/>
        <p:txBody>
          <a:bodyPr/>
          <a:lstStyle>
            <a:lvl1pPr>
              <a:defRPr>
                <a:solidFill>
                  <a:schemeClr val="accent5"/>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accent5"/>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107880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lvl1pPr>
              <a:defRPr>
                <a:solidFill>
                  <a:schemeClr val="accent5"/>
                </a:solidFill>
              </a:defRPr>
            </a:lvl1p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79"/>
            <a:ext cx="6019800" cy="4388644"/>
          </a:xfrm>
        </p:spPr>
        <p:txBody>
          <a:bodyPr vert="eaVert"/>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solidFill>
                  <a:schemeClr val="accent5"/>
                </a:solidFill>
              </a:defRPr>
            </a:lvl1pPr>
          </a:lstStyle>
          <a:p>
            <a:fld id="{A5E48A96-E1BB-4C8F-80B2-32A47A48A9D5}" type="datetimeFigureOut">
              <a:rPr lang="ru-RU" smtClean="0"/>
              <a:pPr/>
              <a:t>16.10.2023</a:t>
            </a:fld>
            <a:endParaRPr lang="ru-RU"/>
          </a:p>
        </p:txBody>
      </p:sp>
      <p:sp>
        <p:nvSpPr>
          <p:cNvPr id="5" name="Нижний колонтитул 4"/>
          <p:cNvSpPr>
            <a:spLocks noGrp="1"/>
          </p:cNvSpPr>
          <p:nvPr>
            <p:ph type="ftr" sz="quarter" idx="11"/>
          </p:nvPr>
        </p:nvSpPr>
        <p:spPr/>
        <p:txBody>
          <a:bodyPr/>
          <a:lstStyle>
            <a:lvl1pPr>
              <a:defRPr>
                <a:solidFill>
                  <a:schemeClr val="accent5"/>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accent5"/>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98369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lvl1pPr>
              <a:defRPr>
                <a:solidFill>
                  <a:schemeClr val="accent5"/>
                </a:solidFill>
              </a:defRPr>
            </a:lvl1pPr>
          </a:lstStyle>
          <a:p>
            <a:fld id="{A5E48A96-E1BB-4C8F-80B2-32A47A48A9D5}" type="datetimeFigureOut">
              <a:rPr lang="ru-RU" smtClean="0"/>
              <a:pPr/>
              <a:t>16.10.2023</a:t>
            </a:fld>
            <a:endParaRPr lang="ru-RU"/>
          </a:p>
        </p:txBody>
      </p:sp>
      <p:sp>
        <p:nvSpPr>
          <p:cNvPr id="5" name="Нижний колонтитул 4"/>
          <p:cNvSpPr>
            <a:spLocks noGrp="1"/>
          </p:cNvSpPr>
          <p:nvPr>
            <p:ph type="ftr" sz="quarter" idx="11"/>
          </p:nvPr>
        </p:nvSpPr>
        <p:spPr/>
        <p:txBody>
          <a:bodyPr/>
          <a:lstStyle>
            <a:lvl1pPr>
              <a:defRPr>
                <a:solidFill>
                  <a:schemeClr val="accent5"/>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accent5"/>
                </a:solidFill>
              </a:defRPr>
            </a:lvl1pPr>
          </a:lstStyle>
          <a:p>
            <a:fld id="{544A1F6A-164B-43BA-A19E-4AE6BB502A21}" type="slidenum">
              <a:rPr lang="ru-RU" smtClean="0"/>
              <a:pPr/>
              <a:t>‹#›</a:t>
            </a:fld>
            <a:endParaRPr lang="ru-RU"/>
          </a:p>
        </p:txBody>
      </p:sp>
      <p:sp>
        <p:nvSpPr>
          <p:cNvPr id="7" name="Текст 2"/>
          <p:cNvSpPr>
            <a:spLocks noGrp="1"/>
          </p:cNvSpPr>
          <p:nvPr>
            <p:ph idx="1"/>
          </p:nvPr>
        </p:nvSpPr>
        <p:spPr>
          <a:xfrm>
            <a:off x="323528" y="1491630"/>
            <a:ext cx="8280920" cy="3240360"/>
          </a:xfrm>
          <a:prstGeom prst="rect">
            <a:avLst/>
          </a:prstGeom>
        </p:spPr>
        <p:txBody>
          <a:bodyPr vert="horz" lIns="91440" tIns="45720" rIns="91440" bIns="45720" rtlCol="0">
            <a:normAutofit/>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9" name="Заголовок 1"/>
          <p:cNvSpPr>
            <a:spLocks noGrp="1"/>
          </p:cNvSpPr>
          <p:nvPr>
            <p:ph type="title"/>
          </p:nvPr>
        </p:nvSpPr>
        <p:spPr>
          <a:xfrm>
            <a:off x="1763688" y="92399"/>
            <a:ext cx="7056784" cy="1020627"/>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Tree>
    <p:extLst>
      <p:ext uri="{BB962C8B-B14F-4D97-AF65-F5344CB8AC3E}">
        <p14:creationId xmlns:p14="http://schemas.microsoft.com/office/powerpoint/2010/main" val="1543014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solidFill>
                  <a:schemeClr val="accent5"/>
                </a:solidFill>
              </a:defRPr>
            </a:lvl1pPr>
          </a:lstStyle>
          <a:p>
            <a:r>
              <a:rPr lang="ru-RU" dirty="0" smtClean="0"/>
              <a:t>Образец заголовка</a:t>
            </a:r>
            <a:endParaRPr lang="ru-RU" dirty="0"/>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accent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dirty="0" smtClean="0"/>
              <a:t>Образец текста</a:t>
            </a:r>
          </a:p>
        </p:txBody>
      </p:sp>
      <p:sp>
        <p:nvSpPr>
          <p:cNvPr id="4" name="Дата 3"/>
          <p:cNvSpPr>
            <a:spLocks noGrp="1"/>
          </p:cNvSpPr>
          <p:nvPr>
            <p:ph type="dt" sz="half" idx="10"/>
          </p:nvPr>
        </p:nvSpPr>
        <p:spPr/>
        <p:txBody>
          <a:bodyPr/>
          <a:lstStyle>
            <a:lvl1pPr>
              <a:defRPr>
                <a:solidFill>
                  <a:schemeClr val="accent5"/>
                </a:solidFill>
              </a:defRPr>
            </a:lvl1pPr>
          </a:lstStyle>
          <a:p>
            <a:fld id="{A5E48A96-E1BB-4C8F-80B2-32A47A48A9D5}" type="datetimeFigureOut">
              <a:rPr lang="ru-RU" smtClean="0"/>
              <a:pPr/>
              <a:t>16.10.2023</a:t>
            </a:fld>
            <a:endParaRPr lang="ru-RU"/>
          </a:p>
        </p:txBody>
      </p:sp>
      <p:sp>
        <p:nvSpPr>
          <p:cNvPr id="5" name="Нижний колонтитул 4"/>
          <p:cNvSpPr>
            <a:spLocks noGrp="1"/>
          </p:cNvSpPr>
          <p:nvPr>
            <p:ph type="ftr" sz="quarter" idx="11"/>
          </p:nvPr>
        </p:nvSpPr>
        <p:spPr/>
        <p:txBody>
          <a:bodyPr/>
          <a:lstStyle>
            <a:lvl1pPr>
              <a:defRPr>
                <a:solidFill>
                  <a:schemeClr val="accent5"/>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accent5"/>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026654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bg1"/>
                </a:solidFill>
              </a:defRPr>
            </a:lvl1pPr>
          </a:lstStyle>
          <a:p>
            <a:r>
              <a:rPr lang="ru-RU" dirty="0" smtClean="0"/>
              <a:t>Образец заголовка</a:t>
            </a:r>
            <a:endParaRPr lang="ru-RU" dirty="0"/>
          </a:p>
        </p:txBody>
      </p:sp>
      <p:sp>
        <p:nvSpPr>
          <p:cNvPr id="3" name="Объект 2"/>
          <p:cNvSpPr>
            <a:spLocks noGrp="1"/>
          </p:cNvSpPr>
          <p:nvPr>
            <p:ph sz="half" idx="1"/>
          </p:nvPr>
        </p:nvSpPr>
        <p:spPr>
          <a:xfrm>
            <a:off x="395536" y="1499536"/>
            <a:ext cx="4248472" cy="3394472"/>
          </a:xfrm>
        </p:spPr>
        <p:txBody>
          <a:bodyPr/>
          <a:lstStyle>
            <a:lvl1pPr>
              <a:defRPr sz="2800">
                <a:solidFill>
                  <a:schemeClr val="accent5"/>
                </a:solidFill>
              </a:defRPr>
            </a:lvl1pPr>
            <a:lvl2pPr>
              <a:defRPr sz="2400">
                <a:solidFill>
                  <a:schemeClr val="accent5"/>
                </a:solidFill>
              </a:defRPr>
            </a:lvl2pPr>
            <a:lvl3pPr>
              <a:defRPr sz="2000">
                <a:solidFill>
                  <a:schemeClr val="accent5"/>
                </a:solidFill>
              </a:defRPr>
            </a:lvl3pPr>
            <a:lvl4pPr>
              <a:defRPr sz="1800">
                <a:solidFill>
                  <a:schemeClr val="accent5"/>
                </a:solidFill>
              </a:defRPr>
            </a:lvl4pPr>
            <a:lvl5pPr>
              <a:defRPr sz="1800">
                <a:solidFill>
                  <a:schemeClr val="accent5"/>
                </a:solidFill>
              </a:defRPr>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Объект 3"/>
          <p:cNvSpPr>
            <a:spLocks noGrp="1"/>
          </p:cNvSpPr>
          <p:nvPr>
            <p:ph sz="half" idx="2"/>
          </p:nvPr>
        </p:nvSpPr>
        <p:spPr>
          <a:xfrm>
            <a:off x="4716016" y="1499536"/>
            <a:ext cx="4248472" cy="3394472"/>
          </a:xfrm>
        </p:spPr>
        <p:txBody>
          <a:bodyPr/>
          <a:lstStyle>
            <a:lvl1pPr>
              <a:defRPr sz="2800">
                <a:solidFill>
                  <a:schemeClr val="accent5"/>
                </a:solidFill>
              </a:defRPr>
            </a:lvl1pPr>
            <a:lvl2pPr>
              <a:defRPr sz="2400">
                <a:solidFill>
                  <a:schemeClr val="accent5"/>
                </a:solidFill>
              </a:defRPr>
            </a:lvl2pPr>
            <a:lvl3pPr>
              <a:defRPr sz="2000">
                <a:solidFill>
                  <a:schemeClr val="accent5"/>
                </a:solidFill>
              </a:defRPr>
            </a:lvl3pPr>
            <a:lvl4pPr>
              <a:defRPr sz="1800">
                <a:solidFill>
                  <a:schemeClr val="accent5"/>
                </a:solidFill>
              </a:defRPr>
            </a:lvl4pPr>
            <a:lvl5pPr>
              <a:defRPr sz="1800">
                <a:solidFill>
                  <a:schemeClr val="accent5"/>
                </a:solidFill>
              </a:defRPr>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Дата 4"/>
          <p:cNvSpPr>
            <a:spLocks noGrp="1"/>
          </p:cNvSpPr>
          <p:nvPr>
            <p:ph type="dt" sz="half" idx="10"/>
          </p:nvPr>
        </p:nvSpPr>
        <p:spPr/>
        <p:txBody>
          <a:bodyPr/>
          <a:lstStyle>
            <a:lvl1pPr>
              <a:defRPr>
                <a:solidFill>
                  <a:schemeClr val="accent5"/>
                </a:solidFill>
              </a:defRPr>
            </a:lvl1pPr>
          </a:lstStyle>
          <a:p>
            <a:fld id="{A5E48A96-E1BB-4C8F-80B2-32A47A48A9D5}" type="datetimeFigureOut">
              <a:rPr lang="ru-RU" smtClean="0"/>
              <a:pPr/>
              <a:t>16.10.2023</a:t>
            </a:fld>
            <a:endParaRPr lang="ru-RU"/>
          </a:p>
        </p:txBody>
      </p:sp>
      <p:sp>
        <p:nvSpPr>
          <p:cNvPr id="6" name="Нижний колонтитул 5"/>
          <p:cNvSpPr>
            <a:spLocks noGrp="1"/>
          </p:cNvSpPr>
          <p:nvPr>
            <p:ph type="ftr" sz="quarter" idx="11"/>
          </p:nvPr>
        </p:nvSpPr>
        <p:spPr/>
        <p:txBody>
          <a:bodyPr/>
          <a:lstStyle>
            <a:lvl1pPr>
              <a:defRPr>
                <a:solidFill>
                  <a:schemeClr val="accent5"/>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accent5"/>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3891339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bg1"/>
                </a:solidFill>
              </a:defRPr>
            </a:lvl1pPr>
          </a:lstStyle>
          <a:p>
            <a:r>
              <a:rPr lang="ru-RU" dirty="0" smtClean="0"/>
              <a:t>Образец заголовка</a:t>
            </a:r>
            <a:endParaRPr lang="ru-RU" dirty="0"/>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solidFill>
                  <a:schemeClr val="accent5"/>
                </a:solidFill>
              </a:defRPr>
            </a:lvl1pPr>
            <a:lvl2pPr>
              <a:defRPr sz="2000">
                <a:solidFill>
                  <a:schemeClr val="accent5"/>
                </a:solidFill>
              </a:defRPr>
            </a:lvl2pPr>
            <a:lvl3pPr>
              <a:defRPr sz="1800">
                <a:solidFill>
                  <a:schemeClr val="accent5"/>
                </a:solidFill>
              </a:defRPr>
            </a:lvl3pPr>
            <a:lvl4pPr>
              <a:defRPr sz="1600">
                <a:solidFill>
                  <a:schemeClr val="accent5"/>
                </a:solidFill>
              </a:defRPr>
            </a:lvl4pPr>
            <a:lvl5pPr>
              <a:defRPr sz="1600">
                <a:solidFill>
                  <a:schemeClr val="accent5"/>
                </a:solidFill>
              </a:defRPr>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Образец текста</a:t>
            </a:r>
          </a:p>
        </p:txBody>
      </p:sp>
      <p:sp>
        <p:nvSpPr>
          <p:cNvPr id="6" name="Объект 5"/>
          <p:cNvSpPr>
            <a:spLocks noGrp="1"/>
          </p:cNvSpPr>
          <p:nvPr>
            <p:ph sz="quarter" idx="4"/>
          </p:nvPr>
        </p:nvSpPr>
        <p:spPr>
          <a:xfrm>
            <a:off x="4645026" y="1631156"/>
            <a:ext cx="4041775" cy="2963466"/>
          </a:xfrm>
        </p:spPr>
        <p:txBody>
          <a:bodyPr/>
          <a:lstStyle>
            <a:lvl1pPr>
              <a:defRPr sz="2400">
                <a:solidFill>
                  <a:schemeClr val="accent5"/>
                </a:solidFill>
              </a:defRPr>
            </a:lvl1pPr>
            <a:lvl2pPr>
              <a:defRPr sz="2000">
                <a:solidFill>
                  <a:schemeClr val="accent5"/>
                </a:solidFill>
              </a:defRPr>
            </a:lvl2pPr>
            <a:lvl3pPr>
              <a:defRPr sz="1800">
                <a:solidFill>
                  <a:schemeClr val="accent5"/>
                </a:solidFill>
              </a:defRPr>
            </a:lvl3pPr>
            <a:lvl4pPr>
              <a:defRPr sz="1600">
                <a:solidFill>
                  <a:schemeClr val="accent5"/>
                </a:solidFill>
              </a:defRPr>
            </a:lvl4pPr>
            <a:lvl5pPr>
              <a:defRPr sz="1600">
                <a:solidFill>
                  <a:schemeClr val="accent5"/>
                </a:solidFill>
              </a:defRPr>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7" name="Дата 6"/>
          <p:cNvSpPr>
            <a:spLocks noGrp="1"/>
          </p:cNvSpPr>
          <p:nvPr>
            <p:ph type="dt" sz="half" idx="10"/>
          </p:nvPr>
        </p:nvSpPr>
        <p:spPr/>
        <p:txBody>
          <a:bodyPr/>
          <a:lstStyle>
            <a:lvl1pPr>
              <a:defRPr>
                <a:solidFill>
                  <a:schemeClr val="accent5"/>
                </a:solidFill>
              </a:defRPr>
            </a:lvl1pPr>
          </a:lstStyle>
          <a:p>
            <a:fld id="{A5E48A96-E1BB-4C8F-80B2-32A47A48A9D5}" type="datetimeFigureOut">
              <a:rPr lang="ru-RU" smtClean="0"/>
              <a:pPr/>
              <a:t>16.10.2023</a:t>
            </a:fld>
            <a:endParaRPr lang="ru-RU"/>
          </a:p>
        </p:txBody>
      </p:sp>
      <p:sp>
        <p:nvSpPr>
          <p:cNvPr id="8" name="Нижний колонтитул 7"/>
          <p:cNvSpPr>
            <a:spLocks noGrp="1"/>
          </p:cNvSpPr>
          <p:nvPr>
            <p:ph type="ftr" sz="quarter" idx="11"/>
          </p:nvPr>
        </p:nvSpPr>
        <p:spPr/>
        <p:txBody>
          <a:bodyPr/>
          <a:lstStyle>
            <a:lvl1pPr>
              <a:defRPr>
                <a:solidFill>
                  <a:schemeClr val="accent5"/>
                </a:solidFill>
              </a:defRPr>
            </a:lvl1pPr>
          </a:lstStyle>
          <a:p>
            <a:endParaRPr lang="ru-RU"/>
          </a:p>
        </p:txBody>
      </p:sp>
      <p:sp>
        <p:nvSpPr>
          <p:cNvPr id="9" name="Номер слайда 8"/>
          <p:cNvSpPr>
            <a:spLocks noGrp="1"/>
          </p:cNvSpPr>
          <p:nvPr>
            <p:ph type="sldNum" sz="quarter" idx="12"/>
          </p:nvPr>
        </p:nvSpPr>
        <p:spPr/>
        <p:txBody>
          <a:bodyPr/>
          <a:lstStyle>
            <a:lvl1pPr>
              <a:defRPr>
                <a:solidFill>
                  <a:schemeClr val="accent5"/>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1659933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bg1"/>
                </a:solidFill>
              </a:defRPr>
            </a:lvl1pPr>
          </a:lstStyle>
          <a:p>
            <a:r>
              <a:rPr lang="ru-RU" dirty="0" smtClean="0"/>
              <a:t>Образец заголовка</a:t>
            </a:r>
            <a:endParaRPr lang="ru-RU" dirty="0"/>
          </a:p>
        </p:txBody>
      </p:sp>
      <p:sp>
        <p:nvSpPr>
          <p:cNvPr id="3" name="Дата 2"/>
          <p:cNvSpPr>
            <a:spLocks noGrp="1"/>
          </p:cNvSpPr>
          <p:nvPr>
            <p:ph type="dt" sz="half" idx="10"/>
          </p:nvPr>
        </p:nvSpPr>
        <p:spPr/>
        <p:txBody>
          <a:bodyPr/>
          <a:lstStyle>
            <a:lvl1pPr>
              <a:defRPr>
                <a:solidFill>
                  <a:schemeClr val="accent5"/>
                </a:solidFill>
              </a:defRPr>
            </a:lvl1pPr>
          </a:lstStyle>
          <a:p>
            <a:fld id="{A5E48A96-E1BB-4C8F-80B2-32A47A48A9D5}" type="datetimeFigureOut">
              <a:rPr lang="ru-RU" smtClean="0"/>
              <a:pPr/>
              <a:t>16.10.2023</a:t>
            </a:fld>
            <a:endParaRPr lang="ru-RU"/>
          </a:p>
        </p:txBody>
      </p:sp>
      <p:sp>
        <p:nvSpPr>
          <p:cNvPr id="4" name="Нижний колонтитул 3"/>
          <p:cNvSpPr>
            <a:spLocks noGrp="1"/>
          </p:cNvSpPr>
          <p:nvPr>
            <p:ph type="ftr" sz="quarter" idx="11"/>
          </p:nvPr>
        </p:nvSpPr>
        <p:spPr/>
        <p:txBody>
          <a:bodyPr/>
          <a:lstStyle>
            <a:lvl1pPr>
              <a:defRPr>
                <a:solidFill>
                  <a:schemeClr val="accent5"/>
                </a:solidFill>
              </a:defRPr>
            </a:lvl1pPr>
          </a:lstStyle>
          <a:p>
            <a:endParaRPr lang="ru-RU"/>
          </a:p>
        </p:txBody>
      </p:sp>
      <p:sp>
        <p:nvSpPr>
          <p:cNvPr id="5" name="Номер слайда 4"/>
          <p:cNvSpPr>
            <a:spLocks noGrp="1"/>
          </p:cNvSpPr>
          <p:nvPr>
            <p:ph type="sldNum" sz="quarter" idx="12"/>
          </p:nvPr>
        </p:nvSpPr>
        <p:spPr/>
        <p:txBody>
          <a:bodyPr/>
          <a:lstStyle>
            <a:lvl1pPr>
              <a:defRPr>
                <a:solidFill>
                  <a:schemeClr val="accent5"/>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172457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accent5"/>
                </a:solidFill>
              </a:defRPr>
            </a:lvl1pPr>
          </a:lstStyle>
          <a:p>
            <a:fld id="{A5E48A96-E1BB-4C8F-80B2-32A47A48A9D5}" type="datetimeFigureOut">
              <a:rPr lang="ru-RU" smtClean="0"/>
              <a:pPr/>
              <a:t>16.10.2023</a:t>
            </a:fld>
            <a:endParaRPr lang="ru-RU"/>
          </a:p>
        </p:txBody>
      </p:sp>
      <p:sp>
        <p:nvSpPr>
          <p:cNvPr id="3" name="Нижний колонтитул 2"/>
          <p:cNvSpPr>
            <a:spLocks noGrp="1"/>
          </p:cNvSpPr>
          <p:nvPr>
            <p:ph type="ftr" sz="quarter" idx="11"/>
          </p:nvPr>
        </p:nvSpPr>
        <p:spPr/>
        <p:txBody>
          <a:bodyPr/>
          <a:lstStyle>
            <a:lvl1pPr>
              <a:defRPr>
                <a:solidFill>
                  <a:schemeClr val="accent5"/>
                </a:solidFill>
              </a:defRPr>
            </a:lvl1pPr>
          </a:lstStyle>
          <a:p>
            <a:endParaRPr lang="ru-RU"/>
          </a:p>
        </p:txBody>
      </p:sp>
      <p:sp>
        <p:nvSpPr>
          <p:cNvPr id="4" name="Номер слайда 3"/>
          <p:cNvSpPr>
            <a:spLocks noGrp="1"/>
          </p:cNvSpPr>
          <p:nvPr>
            <p:ph type="sldNum" sz="quarter" idx="12"/>
          </p:nvPr>
        </p:nvSpPr>
        <p:spPr/>
        <p:txBody>
          <a:bodyPr/>
          <a:lstStyle>
            <a:lvl1pPr>
              <a:defRPr>
                <a:solidFill>
                  <a:schemeClr val="accent5"/>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61595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385216"/>
            <a:ext cx="3008313" cy="691109"/>
          </a:xfrm>
        </p:spPr>
        <p:txBody>
          <a:bodyPr anchor="b"/>
          <a:lstStyle>
            <a:lvl1pPr algn="l">
              <a:defRPr sz="2000" b="1">
                <a:solidFill>
                  <a:schemeClr val="accent5"/>
                </a:solidFill>
              </a:defRPr>
            </a:lvl1pPr>
          </a:lstStyle>
          <a:p>
            <a:r>
              <a:rPr lang="ru-RU" dirty="0" smtClean="0"/>
              <a:t>Образец заголовка</a:t>
            </a:r>
            <a:endParaRPr lang="ru-RU" dirty="0"/>
          </a:p>
        </p:txBody>
      </p:sp>
      <p:sp>
        <p:nvSpPr>
          <p:cNvPr id="3" name="Объект 2"/>
          <p:cNvSpPr>
            <a:spLocks noGrp="1"/>
          </p:cNvSpPr>
          <p:nvPr>
            <p:ph idx="1"/>
          </p:nvPr>
        </p:nvSpPr>
        <p:spPr>
          <a:xfrm>
            <a:off x="3563888" y="1437625"/>
            <a:ext cx="5111750" cy="3265010"/>
          </a:xfrm>
        </p:spPr>
        <p:txBody>
          <a:bodyPr/>
          <a:lstStyle>
            <a:lvl1pPr>
              <a:defRPr sz="3200">
                <a:solidFill>
                  <a:schemeClr val="accent5"/>
                </a:solidFill>
              </a:defRPr>
            </a:lvl1pPr>
            <a:lvl2pPr>
              <a:defRPr sz="2800">
                <a:solidFill>
                  <a:schemeClr val="accent5"/>
                </a:solidFill>
              </a:defRPr>
            </a:lvl2pPr>
            <a:lvl3pPr>
              <a:defRPr sz="2400">
                <a:solidFill>
                  <a:schemeClr val="accent5"/>
                </a:solidFill>
              </a:defRPr>
            </a:lvl3pPr>
            <a:lvl4pPr>
              <a:defRPr sz="2000">
                <a:solidFill>
                  <a:schemeClr val="accent5"/>
                </a:solidFill>
              </a:defRPr>
            </a:lvl4pPr>
            <a:lvl5pPr>
              <a:defRPr sz="2000">
                <a:solidFill>
                  <a:schemeClr val="accent5"/>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solidFill>
                  <a:schemeClr val="accent5"/>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solidFill>
                  <a:schemeClr val="accent5"/>
                </a:solidFill>
              </a:defRPr>
            </a:lvl1pPr>
          </a:lstStyle>
          <a:p>
            <a:fld id="{A5E48A96-E1BB-4C8F-80B2-32A47A48A9D5}" type="datetimeFigureOut">
              <a:rPr lang="ru-RU" smtClean="0"/>
              <a:pPr/>
              <a:t>16.10.2023</a:t>
            </a:fld>
            <a:endParaRPr lang="ru-RU"/>
          </a:p>
        </p:txBody>
      </p:sp>
      <p:sp>
        <p:nvSpPr>
          <p:cNvPr id="6" name="Нижний колонтитул 5"/>
          <p:cNvSpPr>
            <a:spLocks noGrp="1"/>
          </p:cNvSpPr>
          <p:nvPr>
            <p:ph type="ftr" sz="quarter" idx="11"/>
          </p:nvPr>
        </p:nvSpPr>
        <p:spPr/>
        <p:txBody>
          <a:bodyPr/>
          <a:lstStyle>
            <a:lvl1pPr>
              <a:defRPr>
                <a:solidFill>
                  <a:schemeClr val="accent5"/>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accent5"/>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345489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solidFill>
                  <a:schemeClr val="accent5"/>
                </a:solidFill>
              </a:defRPr>
            </a:lvl1pPr>
          </a:lstStyle>
          <a:p>
            <a:r>
              <a:rPr lang="ru-RU" dirty="0" smtClean="0"/>
              <a:t>Образец заголовка</a:t>
            </a:r>
            <a:endParaRPr lang="ru-RU" dirty="0"/>
          </a:p>
        </p:txBody>
      </p:sp>
      <p:sp>
        <p:nvSpPr>
          <p:cNvPr id="3" name="Рисунок 2"/>
          <p:cNvSpPr>
            <a:spLocks noGrp="1"/>
          </p:cNvSpPr>
          <p:nvPr>
            <p:ph type="pic" idx="1"/>
          </p:nvPr>
        </p:nvSpPr>
        <p:spPr>
          <a:xfrm>
            <a:off x="1792288" y="459581"/>
            <a:ext cx="5486400" cy="308610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solidFill>
                  <a:schemeClr val="accent5"/>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solidFill>
                  <a:schemeClr val="accent5"/>
                </a:solidFill>
              </a:defRPr>
            </a:lvl1pPr>
          </a:lstStyle>
          <a:p>
            <a:fld id="{A5E48A96-E1BB-4C8F-80B2-32A47A48A9D5}" type="datetimeFigureOut">
              <a:rPr lang="ru-RU" smtClean="0"/>
              <a:pPr/>
              <a:t>16.10.2023</a:t>
            </a:fld>
            <a:endParaRPr lang="ru-RU"/>
          </a:p>
        </p:txBody>
      </p:sp>
      <p:sp>
        <p:nvSpPr>
          <p:cNvPr id="6" name="Нижний колонтитул 5"/>
          <p:cNvSpPr>
            <a:spLocks noGrp="1"/>
          </p:cNvSpPr>
          <p:nvPr>
            <p:ph type="ftr" sz="quarter" idx="11"/>
          </p:nvPr>
        </p:nvSpPr>
        <p:spPr/>
        <p:txBody>
          <a:bodyPr/>
          <a:lstStyle>
            <a:lvl1pPr>
              <a:defRPr>
                <a:solidFill>
                  <a:schemeClr val="accent5"/>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accent5"/>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758605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presentation-creation.r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92399"/>
            <a:ext cx="7056784" cy="1020627"/>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323528" y="1491630"/>
            <a:ext cx="8280920" cy="3240360"/>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accent5"/>
                </a:solidFill>
              </a:defRPr>
            </a:lvl1pPr>
          </a:lstStyle>
          <a:p>
            <a:fld id="{A5E48A96-E1BB-4C8F-80B2-32A47A48A9D5}" type="datetimeFigureOut">
              <a:rPr lang="ru-RU" smtClean="0"/>
              <a:pPr/>
              <a:t>16.10.2023</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accent5"/>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accent5"/>
                </a:solidFill>
              </a:defRPr>
            </a:lvl1pPr>
          </a:lstStyle>
          <a:p>
            <a:fld id="{544A1F6A-164B-43BA-A19E-4AE6BB502A21}" type="slidenum">
              <a:rPr lang="ru-RU" smtClean="0"/>
              <a:pPr/>
              <a:t>‹#›</a:t>
            </a:fld>
            <a:endParaRPr lang="ru-RU"/>
          </a:p>
        </p:txBody>
      </p:sp>
      <p:pic>
        <p:nvPicPr>
          <p:cNvPr id="7" name="Рисунок 6">
            <a:hlinkClick r:id="rId14"/>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620688" y="34391"/>
            <a:ext cx="757762" cy="568322"/>
          </a:xfrm>
          <a:prstGeom prst="rect">
            <a:avLst/>
          </a:prstGeom>
        </p:spPr>
      </p:pic>
    </p:spTree>
    <p:extLst>
      <p:ext uri="{BB962C8B-B14F-4D97-AF65-F5344CB8AC3E}">
        <p14:creationId xmlns:p14="http://schemas.microsoft.com/office/powerpoint/2010/main" val="3710272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bg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accent5"/>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5"/>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5"/>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5"/>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5"/>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3857635"/>
            <a:ext cx="9144000" cy="1090380"/>
          </a:xfrm>
        </p:spPr>
        <p:txBody>
          <a:bodyPr>
            <a:normAutofit/>
          </a:bodyPr>
          <a:lstStyle/>
          <a:p>
            <a:r>
              <a:rPr lang="ru-RU" b="1" dirty="0" err="1" smtClean="0"/>
              <a:t>Документообіг</a:t>
            </a:r>
            <a:r>
              <a:rPr lang="ru-RU" b="1" dirty="0" smtClean="0"/>
              <a:t>: </a:t>
            </a:r>
            <a:r>
              <a:rPr lang="ru-RU" b="1" dirty="0" err="1" smtClean="0"/>
              <a:t>поняття</a:t>
            </a:r>
            <a:r>
              <a:rPr lang="ru-RU" b="1" dirty="0" smtClean="0"/>
              <a:t> та </a:t>
            </a:r>
            <a:r>
              <a:rPr lang="ru-RU" b="1" dirty="0" err="1" smtClean="0"/>
              <a:t>завдання</a:t>
            </a:r>
            <a:r>
              <a:rPr lang="ru-RU" dirty="0" smtClean="0"/>
              <a:t> </a:t>
            </a:r>
            <a:endParaRPr lang="ru-RU" b="1" dirty="0"/>
          </a:p>
        </p:txBody>
      </p:sp>
    </p:spTree>
    <p:extLst>
      <p:ext uri="{BB962C8B-B14F-4D97-AF65-F5344CB8AC3E}">
        <p14:creationId xmlns:p14="http://schemas.microsoft.com/office/powerpoint/2010/main" val="1857870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ДОКУМЕНТООБІГ</a:t>
            </a:r>
            <a:endParaRPr lang="ru-RU" dirty="0">
              <a:latin typeface="Times New Roman" pitchFamily="18" charset="0"/>
              <a:cs typeface="Times New Roman" pitchFamily="18" charset="0"/>
            </a:endParaRPr>
          </a:p>
        </p:txBody>
      </p:sp>
      <p:sp>
        <p:nvSpPr>
          <p:cNvPr id="5" name="Прямоугольник 4"/>
          <p:cNvSpPr/>
          <p:nvPr/>
        </p:nvSpPr>
        <p:spPr>
          <a:xfrm>
            <a:off x="7786710" y="4982782"/>
            <a:ext cx="1357290" cy="1607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21" name="Rectangle 1"/>
          <p:cNvSpPr>
            <a:spLocks noChangeArrowheads="1"/>
          </p:cNvSpPr>
          <p:nvPr/>
        </p:nvSpPr>
        <p:spPr bwMode="auto">
          <a:xfrm>
            <a:off x="0" y="1142990"/>
            <a:ext cx="91440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228600" fontAlgn="base">
              <a:spcBef>
                <a:spcPct val="0"/>
              </a:spcBef>
              <a:spcAft>
                <a:spcPct val="0"/>
              </a:spcAft>
            </a:pPr>
            <a:r>
              <a:rPr kumimoji="0" lang="uk-UA"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Документообіг</a:t>
            </a:r>
            <a:r>
              <a:rPr kumimoji="0" lang="uk-UA"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це діяльність з організації руху документів в організації з моменту їх створення або отримання до завершення виконання документа, включаючи його архівацію і подальше зберігання.</a:t>
            </a:r>
            <a:r>
              <a:rPr lang="uk-UA" sz="2000" dirty="0" smtClean="0">
                <a:latin typeface="Times New Roman" pitchFamily="18" charset="0"/>
                <a:cs typeface="Times New Roman" pitchFamily="18" charset="0"/>
              </a:rPr>
              <a:t> </a:t>
            </a:r>
          </a:p>
          <a:p>
            <a:pPr indent="228600" fontAlgn="base">
              <a:spcBef>
                <a:spcPct val="0"/>
              </a:spcBef>
              <a:spcAft>
                <a:spcPct val="0"/>
              </a:spcAft>
            </a:pPr>
            <a:r>
              <a:rPr lang="uk-UA" sz="2000" dirty="0" smtClean="0">
                <a:latin typeface="Times New Roman" pitchFamily="18" charset="0"/>
                <a:cs typeface="Times New Roman" pitchFamily="18" charset="0"/>
              </a:rPr>
              <a:t>	Одним із завдань керівника є встановлення правил і порядку роботи з документами в організації і контроль за їх дотриманням у структурних підрозділах, тобто документообіг. </a:t>
            </a:r>
          </a:p>
          <a:p>
            <a:pPr indent="228600" fontAlgn="base">
              <a:spcBef>
                <a:spcPct val="0"/>
              </a:spcBef>
              <a:spcAft>
                <a:spcPct val="0"/>
              </a:spcAft>
            </a:pPr>
            <a:r>
              <a:rPr lang="uk-UA" sz="2000" dirty="0" smtClean="0">
                <a:latin typeface="Times New Roman" pitchFamily="18" charset="0"/>
                <a:cs typeface="Times New Roman" pitchFamily="18" charset="0"/>
              </a:rPr>
              <a:t>	Діяльність будь-якого підприємства, відбивається в документах. Для того щоб поліпшити якість роботи підприємства,організації, необхідно оптимізувати її документообіг, що дозволить знизити поточні витрати та операційні витрати, підвищити якість обслуговування, керованість підприємства. У свою чергу, це дозволить знизити собівартість послуг (витрати людської праці знизяться), прискорити прийняття рішень, а отже, підвищить привабливість підприємства для клієнтів.</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327822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ЕТАПИ ДОКУМЕНТООБІГУ</a:t>
            </a:r>
            <a:endParaRPr lang="ru-RU" b="1" dirty="0">
              <a:latin typeface="Times New Roman" pitchFamily="18" charset="0"/>
              <a:cs typeface="Times New Roman" pitchFamily="18" charset="0"/>
            </a:endParaRPr>
          </a:p>
        </p:txBody>
      </p:sp>
      <p:sp>
        <p:nvSpPr>
          <p:cNvPr id="5" name="Прямоугольник 4"/>
          <p:cNvSpPr/>
          <p:nvPr/>
        </p:nvSpPr>
        <p:spPr>
          <a:xfrm>
            <a:off x="7786710" y="4982782"/>
            <a:ext cx="1357290" cy="1607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кругленный прямоугольник 6"/>
          <p:cNvSpPr/>
          <p:nvPr/>
        </p:nvSpPr>
        <p:spPr>
          <a:xfrm>
            <a:off x="0" y="1393023"/>
            <a:ext cx="9144000" cy="5357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uk-UA" sz="2100" dirty="0" smtClean="0">
                <a:solidFill>
                  <a:srgbClr val="000000"/>
                </a:solidFill>
                <a:latin typeface="Times New Roman" pitchFamily="18" charset="0"/>
                <a:ea typeface="Times New Roman" pitchFamily="18" charset="0"/>
                <a:cs typeface="Times New Roman" pitchFamily="18" charset="0"/>
              </a:rPr>
              <a:t>прийом і первинна обробка (або експедиційна обробка) надходять в організацію документів;</a:t>
            </a:r>
          </a:p>
        </p:txBody>
      </p:sp>
      <p:sp>
        <p:nvSpPr>
          <p:cNvPr id="8" name="Скругленный прямоугольник 7"/>
          <p:cNvSpPr/>
          <p:nvPr/>
        </p:nvSpPr>
        <p:spPr>
          <a:xfrm>
            <a:off x="0" y="2678907"/>
            <a:ext cx="9144000" cy="5357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100" dirty="0" smtClean="0">
                <a:solidFill>
                  <a:srgbClr val="000000"/>
                </a:solidFill>
                <a:latin typeface="Times New Roman" pitchFamily="18" charset="0"/>
                <a:ea typeface="Times New Roman" pitchFamily="18" charset="0"/>
                <a:cs typeface="Times New Roman" pitchFamily="18" charset="0"/>
              </a:rPr>
              <a:t>реєстрація документів;</a:t>
            </a:r>
            <a:endParaRPr lang="ru-RU" sz="2100" dirty="0">
              <a:latin typeface="Times New Roman" pitchFamily="18" charset="0"/>
              <a:cs typeface="Times New Roman" pitchFamily="18" charset="0"/>
            </a:endParaRPr>
          </a:p>
        </p:txBody>
      </p:sp>
      <p:sp>
        <p:nvSpPr>
          <p:cNvPr id="9" name="Скругленный прямоугольник 8"/>
          <p:cNvSpPr/>
          <p:nvPr/>
        </p:nvSpPr>
        <p:spPr>
          <a:xfrm>
            <a:off x="0" y="4500576"/>
            <a:ext cx="9144000" cy="5357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100" dirty="0" smtClean="0">
                <a:solidFill>
                  <a:srgbClr val="000000"/>
                </a:solidFill>
                <a:latin typeface="Times New Roman" pitchFamily="18" charset="0"/>
                <a:ea typeface="Times New Roman" pitchFamily="18" charset="0"/>
                <a:cs typeface="Times New Roman" pitchFamily="18" charset="0"/>
              </a:rPr>
              <a:t>обробка (експедиційна) виконаних і відправляються документів.</a:t>
            </a:r>
            <a:endParaRPr lang="ru-RU" sz="2100" dirty="0">
              <a:latin typeface="Times New Roman" pitchFamily="18" charset="0"/>
              <a:cs typeface="Times New Roman" pitchFamily="18" charset="0"/>
            </a:endParaRPr>
          </a:p>
        </p:txBody>
      </p:sp>
      <p:sp>
        <p:nvSpPr>
          <p:cNvPr id="10" name="Скругленный прямоугольник 9"/>
          <p:cNvSpPr/>
          <p:nvPr/>
        </p:nvSpPr>
        <p:spPr>
          <a:xfrm>
            <a:off x="0" y="3286130"/>
            <a:ext cx="9144000" cy="11430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solidFill>
                  <a:srgbClr val="000000"/>
                </a:solidFill>
                <a:latin typeface="Times New Roman" pitchFamily="18" charset="0"/>
                <a:ea typeface="Times New Roman" pitchFamily="18" charset="0"/>
                <a:cs typeface="Times New Roman" pitchFamily="18" charset="0"/>
              </a:rPr>
              <a:t>організація руху документів всередині організації (що включає інформаційно-довідкову роботу, доведення документів до виконавців, контроль за їх виконанням, а також проходження узгодження і підписання проектів документів);</a:t>
            </a:r>
            <a:endParaRPr lang="ru-RU" sz="2000" dirty="0">
              <a:latin typeface="Times New Roman" pitchFamily="18" charset="0"/>
              <a:cs typeface="Times New Roman" pitchFamily="18" charset="0"/>
            </a:endParaRPr>
          </a:p>
        </p:txBody>
      </p:sp>
      <p:sp>
        <p:nvSpPr>
          <p:cNvPr id="11" name="Скругленный прямоугольник 10"/>
          <p:cNvSpPr/>
          <p:nvPr/>
        </p:nvSpPr>
        <p:spPr>
          <a:xfrm>
            <a:off x="0" y="2035965"/>
            <a:ext cx="9144000" cy="5357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100" dirty="0" smtClean="0">
                <a:solidFill>
                  <a:srgbClr val="000000"/>
                </a:solidFill>
                <a:latin typeface="Times New Roman" pitchFamily="18" charset="0"/>
                <a:ea typeface="Times New Roman" pitchFamily="18" charset="0"/>
                <a:cs typeface="Times New Roman" pitchFamily="18" charset="0"/>
              </a:rPr>
              <a:t> попередній розгляд документів службою </a:t>
            </a:r>
            <a:r>
              <a:rPr lang="uk-UA" sz="2100" dirty="0" err="1" smtClean="0">
                <a:solidFill>
                  <a:srgbClr val="000000"/>
                </a:solidFill>
                <a:latin typeface="Times New Roman" pitchFamily="18" charset="0"/>
                <a:ea typeface="Times New Roman" pitchFamily="18" charset="0"/>
                <a:cs typeface="Times New Roman" pitchFamily="18" charset="0"/>
              </a:rPr>
              <a:t>документаційного</a:t>
            </a:r>
            <a:r>
              <a:rPr lang="uk-UA" sz="2100" dirty="0" smtClean="0">
                <a:solidFill>
                  <a:srgbClr val="000000"/>
                </a:solidFill>
                <a:latin typeface="Times New Roman" pitchFamily="18" charset="0"/>
                <a:ea typeface="Times New Roman" pitchFamily="18" charset="0"/>
                <a:cs typeface="Times New Roman" pitchFamily="18" charset="0"/>
              </a:rPr>
              <a:t> забезпечення управління;</a:t>
            </a:r>
            <a:endParaRPr lang="ru-RU" sz="2100" dirty="0">
              <a:latin typeface="Times New Roman" pitchFamily="18" charset="0"/>
              <a:cs typeface="Times New Roman" pitchFamily="18" charset="0"/>
            </a:endParaRPr>
          </a:p>
        </p:txBody>
      </p:sp>
    </p:spTree>
    <p:extLst>
      <p:ext uri="{BB962C8B-B14F-4D97-AF65-F5344CB8AC3E}">
        <p14:creationId xmlns:p14="http://schemas.microsoft.com/office/powerpoint/2010/main" val="3327822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to="" calcmode="lin" valueType="num">
                                      <p:cBhvr>
                                        <p:cTn id="12" dur="1" fill="hold"/>
                                        <p:tgtEl>
                                          <p:spTgt spid="11"/>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to="" calcmode="lin" valueType="num">
                                      <p:cBhvr>
                                        <p:cTn id="17" dur="1" fill="hold"/>
                                        <p:tgtEl>
                                          <p:spTgt spid="8"/>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to="" calcmode="lin" valueType="num">
                                      <p:cBhvr>
                                        <p:cTn id="22" dur="1" fill="hold"/>
                                        <p:tgtEl>
                                          <p:spTgt spid="10"/>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to="" calcmode="lin" valueType="num">
                                      <p:cBhvr>
                                        <p:cTn id="2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ЗАХОДИ ОПТИМІЗАЦІЇ ДОКУМЕНТООБІГУ</a:t>
            </a:r>
            <a:endParaRPr lang="ru-RU" b="1" dirty="0">
              <a:latin typeface="Times New Roman" pitchFamily="18" charset="0"/>
              <a:cs typeface="Times New Roman" pitchFamily="18" charset="0"/>
            </a:endParaRPr>
          </a:p>
        </p:txBody>
      </p:sp>
      <p:sp>
        <p:nvSpPr>
          <p:cNvPr id="5" name="Прямоугольник 4"/>
          <p:cNvSpPr/>
          <p:nvPr/>
        </p:nvSpPr>
        <p:spPr>
          <a:xfrm>
            <a:off x="7786710" y="4982782"/>
            <a:ext cx="1357290" cy="1607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ятно 1 3"/>
          <p:cNvSpPr/>
          <p:nvPr/>
        </p:nvSpPr>
        <p:spPr>
          <a:xfrm>
            <a:off x="285720" y="1714494"/>
            <a:ext cx="3500462" cy="1393041"/>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smtClean="0">
                <a:solidFill>
                  <a:srgbClr val="FF0000"/>
                </a:solidFill>
              </a:rPr>
              <a:t>Організаційні заходи</a:t>
            </a:r>
            <a:endParaRPr lang="ru-RU" dirty="0">
              <a:solidFill>
                <a:srgbClr val="FF0000"/>
              </a:solidFill>
            </a:endParaRPr>
          </a:p>
        </p:txBody>
      </p:sp>
      <p:sp>
        <p:nvSpPr>
          <p:cNvPr id="7" name="Пятно 1 6"/>
          <p:cNvSpPr/>
          <p:nvPr/>
        </p:nvSpPr>
        <p:spPr>
          <a:xfrm>
            <a:off x="6286480" y="1643056"/>
            <a:ext cx="2857520" cy="157163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smtClean="0">
                <a:solidFill>
                  <a:srgbClr val="FF0000"/>
                </a:solidFill>
              </a:rPr>
              <a:t>Технічні заходи</a:t>
            </a:r>
            <a:endParaRPr lang="ru-RU" dirty="0">
              <a:solidFill>
                <a:srgbClr val="FF0000"/>
              </a:solidFill>
            </a:endParaRPr>
          </a:p>
        </p:txBody>
      </p:sp>
      <p:sp>
        <p:nvSpPr>
          <p:cNvPr id="8" name="Пятно 1 7"/>
          <p:cNvSpPr/>
          <p:nvPr/>
        </p:nvSpPr>
        <p:spPr>
          <a:xfrm>
            <a:off x="142844" y="3357568"/>
            <a:ext cx="3571900" cy="1643073"/>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smtClean="0">
                <a:solidFill>
                  <a:srgbClr val="FF0000"/>
                </a:solidFill>
              </a:rPr>
              <a:t>Програмно-технічні заходи</a:t>
            </a:r>
            <a:endParaRPr lang="ru-RU" dirty="0">
              <a:solidFill>
                <a:srgbClr val="FF0000"/>
              </a:solidFill>
            </a:endParaRPr>
          </a:p>
        </p:txBody>
      </p:sp>
      <p:sp>
        <p:nvSpPr>
          <p:cNvPr id="9" name="Пятно 1 8"/>
          <p:cNvSpPr/>
          <p:nvPr/>
        </p:nvSpPr>
        <p:spPr>
          <a:xfrm>
            <a:off x="5500662" y="3357568"/>
            <a:ext cx="3643338" cy="157163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dirty="0" smtClean="0">
                <a:solidFill>
                  <a:srgbClr val="FF0000"/>
                </a:solidFill>
              </a:rPr>
              <a:t>Організаційно-проектні заходи</a:t>
            </a:r>
            <a:endParaRPr lang="ru-RU" dirty="0">
              <a:solidFill>
                <a:srgbClr val="FF0000"/>
              </a:solidFill>
            </a:endParaRPr>
          </a:p>
        </p:txBody>
      </p:sp>
      <p:pic>
        <p:nvPicPr>
          <p:cNvPr id="3073" name="Picture 1" descr="337-3378739_channel-strategy-clipart"/>
          <p:cNvPicPr>
            <a:picLocks noChangeAspect="1" noChangeArrowheads="1"/>
          </p:cNvPicPr>
          <p:nvPr/>
        </p:nvPicPr>
        <p:blipFill>
          <a:blip r:embed="rId2"/>
          <a:srcRect/>
          <a:stretch>
            <a:fillRect/>
          </a:stretch>
        </p:blipFill>
        <p:spPr bwMode="auto">
          <a:xfrm>
            <a:off x="3000364" y="1643056"/>
            <a:ext cx="3429000" cy="3322638"/>
          </a:xfrm>
          <a:prstGeom prst="rect">
            <a:avLst/>
          </a:prstGeom>
          <a:noFill/>
          <a:ln w="9525" algn="ctr">
            <a:noFill/>
            <a:miter lim="800000"/>
            <a:headEnd/>
            <a:tailEnd/>
          </a:ln>
          <a:effectLst/>
        </p:spPr>
      </p:pic>
    </p:spTree>
    <p:extLst>
      <p:ext uri="{BB962C8B-B14F-4D97-AF65-F5344CB8AC3E}">
        <p14:creationId xmlns:p14="http://schemas.microsoft.com/office/powerpoint/2010/main" val="3327822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to="" calcmode="lin" valueType="num">
                                      <p:cBhvr>
                                        <p:cTn id="17" dur="1" fill="hold"/>
                                        <p:tgtEl>
                                          <p:spTgt spid="8"/>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to="" calcmode="lin" valueType="num">
                                      <p:cBhvr>
                                        <p:cTn id="22"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b="1" i="1" dirty="0" smtClean="0"/>
              <a:t>Організаційні заходи</a:t>
            </a:r>
            <a:endParaRPr lang="ru-RU" dirty="0"/>
          </a:p>
        </p:txBody>
      </p:sp>
      <p:sp>
        <p:nvSpPr>
          <p:cNvPr id="5" name="Прямоугольник 4"/>
          <p:cNvSpPr/>
          <p:nvPr/>
        </p:nvSpPr>
        <p:spPr>
          <a:xfrm>
            <a:off x="7786710" y="4982782"/>
            <a:ext cx="1357290" cy="1607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49" name="Rectangle 1"/>
          <p:cNvSpPr>
            <a:spLocks noChangeArrowheads="1"/>
          </p:cNvSpPr>
          <p:nvPr/>
        </p:nvSpPr>
        <p:spPr bwMode="auto">
          <a:xfrm>
            <a:off x="0" y="988516"/>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endParaRPr kumimoji="0" lang="ru-RU" sz="2200" i="0" u="none" strike="noStrike" cap="none" normalizeH="0" baseline="0" dirty="0" smtClean="0">
              <a:ln>
                <a:noFill/>
              </a:ln>
              <a:solidFill>
                <a:schemeClr val="tx1"/>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uk-UA" sz="2200" i="0" u="none" strike="noStrike" cap="none" normalizeH="0" baseline="0" dirty="0" smtClean="0">
                <a:ln>
                  <a:noFill/>
                </a:ln>
                <a:solidFill>
                  <a:srgbClr val="000000"/>
                </a:solidFill>
                <a:latin typeface="Times New Roman" pitchFamily="18" charset="0"/>
                <a:ea typeface="Times New Roman" pitchFamily="18" charset="0"/>
                <a:cs typeface="Times New Roman" pitchFamily="18" charset="0"/>
              </a:rPr>
              <a:t> розробка нормативних правових актів організації та методичних документів, які встановлюють вимоги, правила, рекомендації з організації документообігу як в цілому по організації, так і на окремих ділянках роботи з документами або за окремими видами документів;</a:t>
            </a:r>
          </a:p>
          <a:p>
            <a:pPr marL="0" marR="0" lvl="0" indent="0" algn="l" defTabSz="914400" rtl="0" eaLnBrk="0" fontAlgn="base" latinLnBrk="0" hangingPunct="0">
              <a:lnSpc>
                <a:spcPct val="100000"/>
              </a:lnSpc>
              <a:spcBef>
                <a:spcPct val="0"/>
              </a:spcBef>
              <a:spcAft>
                <a:spcPct val="0"/>
              </a:spcAft>
              <a:buClrTx/>
              <a:buSzTx/>
              <a:tabLst/>
            </a:pPr>
            <a:endParaRPr kumimoji="0" lang="uk-UA" sz="2200" i="0" u="none" strike="noStrike" cap="none" normalizeH="0" baseline="0" dirty="0" smtClean="0">
              <a:ln>
                <a:noFill/>
              </a:ln>
              <a:solidFill>
                <a:srgbClr val="000000"/>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uk-UA" sz="2200" i="0" u="none" strike="noStrike" cap="none" normalizeH="0" baseline="0" dirty="0" smtClean="0">
                <a:ln>
                  <a:noFill/>
                </a:ln>
                <a:solidFill>
                  <a:srgbClr val="000000"/>
                </a:solidFill>
                <a:latin typeface="Times New Roman" pitchFamily="18" charset="0"/>
                <a:ea typeface="Times New Roman" pitchFamily="18" charset="0"/>
                <a:cs typeface="Times New Roman" pitchFamily="18" charset="0"/>
              </a:rPr>
              <a:t> чітка організація роботи служби, відповідальної за діловодство, облік і збереження документів, раціональний розподіл функціональних обов'язків між працівниками цієї служби;</a:t>
            </a:r>
          </a:p>
          <a:p>
            <a:pPr marL="0" marR="0" lvl="0" indent="0" algn="l" defTabSz="914400" rtl="0" eaLnBrk="0" fontAlgn="base" latinLnBrk="0" hangingPunct="0">
              <a:lnSpc>
                <a:spcPct val="100000"/>
              </a:lnSpc>
              <a:spcBef>
                <a:spcPct val="0"/>
              </a:spcBef>
              <a:spcAft>
                <a:spcPct val="0"/>
              </a:spcAft>
              <a:buClrTx/>
              <a:buSzTx/>
              <a:tabLst/>
            </a:pPr>
            <a:endParaRPr kumimoji="0" lang="uk-UA" sz="2200" i="0" u="none" strike="noStrike" cap="none" normalizeH="0" baseline="0" dirty="0" smtClean="0">
              <a:ln>
                <a:noFill/>
              </a:ln>
              <a:solidFill>
                <a:srgbClr val="000000"/>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uk-UA" sz="2200" i="0" u="none" strike="noStrike" cap="none" normalizeH="0" baseline="0" dirty="0" smtClean="0">
                <a:ln>
                  <a:noFill/>
                </a:ln>
                <a:solidFill>
                  <a:srgbClr val="000000"/>
                </a:solidFill>
                <a:latin typeface="Times New Roman" pitchFamily="18" charset="0"/>
                <a:ea typeface="Times New Roman" pitchFamily="18" charset="0"/>
                <a:cs typeface="Times New Roman" pitchFamily="18" charset="0"/>
              </a:rPr>
              <a:t> організація роботи з документами в структурних підрозділах.</a:t>
            </a:r>
            <a:endParaRPr kumimoji="0" lang="ru-RU" sz="2200" i="0" u="none" strike="noStrike" cap="none" normalizeH="0" baseline="0" dirty="0" smtClean="0">
              <a:ln>
                <a:noFill/>
              </a:ln>
              <a:solidFill>
                <a:schemeClr val="tx1"/>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endParaRPr kumimoji="0" lang="ru-RU" sz="2200" i="0" u="none" strike="noStrike" cap="none" normalizeH="0" baseline="0" dirty="0" smtClean="0">
              <a:ln>
                <a:noFill/>
              </a:ln>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27822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049">
                                            <p:txEl>
                                              <p:pRg st="1" end="1"/>
                                            </p:txEl>
                                          </p:spTgt>
                                        </p:tgtEl>
                                        <p:attrNameLst>
                                          <p:attrName>style.visibility</p:attrName>
                                        </p:attrNameLst>
                                      </p:cBhvr>
                                      <p:to>
                                        <p:strVal val="visible"/>
                                      </p:to>
                                    </p:set>
                                    <p:anim to="" calcmode="lin" valueType="num">
                                      <p:cBhvr>
                                        <p:cTn id="7" dur="1" fill="hold"/>
                                        <p:tgtEl>
                                          <p:spTgt spid="2049">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049">
                                            <p:txEl>
                                              <p:pRg st="3" end="3"/>
                                            </p:txEl>
                                          </p:spTgt>
                                        </p:tgtEl>
                                        <p:attrNameLst>
                                          <p:attrName>style.visibility</p:attrName>
                                        </p:attrNameLst>
                                      </p:cBhvr>
                                      <p:to>
                                        <p:strVal val="visible"/>
                                      </p:to>
                                    </p:set>
                                    <p:anim to="" calcmode="lin" valueType="num">
                                      <p:cBhvr>
                                        <p:cTn id="12" dur="1" fill="hold"/>
                                        <p:tgtEl>
                                          <p:spTgt spid="2049">
                                            <p:txEl>
                                              <p:pRg st="3" end="3"/>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049">
                                            <p:txEl>
                                              <p:pRg st="5" end="5"/>
                                            </p:txEl>
                                          </p:spTgt>
                                        </p:tgtEl>
                                        <p:attrNameLst>
                                          <p:attrName>style.visibility</p:attrName>
                                        </p:attrNameLst>
                                      </p:cBhvr>
                                      <p:to>
                                        <p:strVal val="visible"/>
                                      </p:to>
                                    </p:set>
                                    <p:anim to="" calcmode="lin" valueType="num">
                                      <p:cBhvr>
                                        <p:cTn id="17" dur="1" fill="hold"/>
                                        <p:tgtEl>
                                          <p:spTgt spid="204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b="1" i="1" dirty="0" smtClean="0"/>
              <a:t>Технічні заходи</a:t>
            </a:r>
            <a:endParaRPr lang="ru-RU" dirty="0"/>
          </a:p>
        </p:txBody>
      </p:sp>
      <p:sp>
        <p:nvSpPr>
          <p:cNvPr id="5" name="Прямоугольник 4"/>
          <p:cNvSpPr/>
          <p:nvPr/>
        </p:nvSpPr>
        <p:spPr>
          <a:xfrm>
            <a:off x="7786710" y="4982782"/>
            <a:ext cx="1357290" cy="1607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Горизонтальный свиток 3"/>
          <p:cNvSpPr/>
          <p:nvPr/>
        </p:nvSpPr>
        <p:spPr>
          <a:xfrm>
            <a:off x="1214414" y="1285866"/>
            <a:ext cx="7358114" cy="171451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505" name="Rectangle 1"/>
          <p:cNvSpPr>
            <a:spLocks noChangeArrowheads="1"/>
          </p:cNvSpPr>
          <p:nvPr/>
        </p:nvSpPr>
        <p:spPr bwMode="auto">
          <a:xfrm>
            <a:off x="1357290" y="1571618"/>
            <a:ext cx="721523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засоби оргтехніки, комп'ютерної техніки, що надають широкі можливості для підготовки документів, проведення електронного узгодження, забезпечення документообігу, організації оперативного зберігання документів.</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1506" name="Picture 2" descr="huong-dan-kiem-tien-online-mmo"/>
          <p:cNvPicPr>
            <a:picLocks noChangeAspect="1" noChangeArrowheads="1"/>
          </p:cNvPicPr>
          <p:nvPr/>
        </p:nvPicPr>
        <p:blipFill>
          <a:blip r:embed="rId2">
            <a:clrChange>
              <a:clrFrom>
                <a:srgbClr val="16A9A3"/>
              </a:clrFrom>
              <a:clrTo>
                <a:srgbClr val="16A9A3">
                  <a:alpha val="0"/>
                </a:srgbClr>
              </a:clrTo>
            </a:clrChange>
          </a:blip>
          <a:srcRect/>
          <a:stretch>
            <a:fillRect/>
          </a:stretch>
        </p:blipFill>
        <p:spPr bwMode="auto">
          <a:xfrm flipH="1">
            <a:off x="2857488" y="2786064"/>
            <a:ext cx="3714776" cy="2357436"/>
          </a:xfrm>
          <a:prstGeom prst="rect">
            <a:avLst/>
          </a:prstGeom>
          <a:noFill/>
          <a:ln w="9525" algn="ctr">
            <a:noFill/>
            <a:miter lim="800000"/>
            <a:headEnd/>
            <a:tailEnd/>
          </a:ln>
          <a:effectLst/>
        </p:spPr>
      </p:pic>
    </p:spTree>
    <p:extLst>
      <p:ext uri="{BB962C8B-B14F-4D97-AF65-F5344CB8AC3E}">
        <p14:creationId xmlns:p14="http://schemas.microsoft.com/office/powerpoint/2010/main" val="3327822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21505"/>
                                        </p:tgtEl>
                                        <p:attrNameLst>
                                          <p:attrName>style.visibility</p:attrName>
                                        </p:attrNameLst>
                                      </p:cBhvr>
                                      <p:to>
                                        <p:strVal val="visible"/>
                                      </p:to>
                                    </p:set>
                                    <p:anim to="" calcmode="lin" valueType="num">
                                      <p:cBhvr>
                                        <p:cTn id="10" dur="1" fill="hold"/>
                                        <p:tgtEl>
                                          <p:spTgt spid="21505"/>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21506"/>
                                        </p:tgtEl>
                                        <p:attrNameLst>
                                          <p:attrName>style.visibility</p:attrName>
                                        </p:attrNameLst>
                                      </p:cBhvr>
                                      <p:to>
                                        <p:strVal val="visible"/>
                                      </p:to>
                                    </p:set>
                                    <p:anim to="" calcmode="lin" valueType="num">
                                      <p:cBhvr>
                                        <p:cTn id="13" dur="1" fill="hold"/>
                                        <p:tgtEl>
                                          <p:spTgt spid="2150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50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b="1" i="1" dirty="0" smtClean="0"/>
              <a:t>Програмно-технічні заходи</a:t>
            </a:r>
            <a:endParaRPr lang="ru-RU" dirty="0"/>
          </a:p>
        </p:txBody>
      </p:sp>
      <p:sp>
        <p:nvSpPr>
          <p:cNvPr id="7" name="Прямоугольник 6"/>
          <p:cNvSpPr/>
          <p:nvPr/>
        </p:nvSpPr>
        <p:spPr>
          <a:xfrm>
            <a:off x="7786710" y="4982782"/>
            <a:ext cx="1357290" cy="1607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Горизонтальный свиток 4"/>
          <p:cNvSpPr/>
          <p:nvPr/>
        </p:nvSpPr>
        <p:spPr>
          <a:xfrm>
            <a:off x="714348" y="1214428"/>
            <a:ext cx="7786742" cy="221457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529" name="Rectangle 1"/>
          <p:cNvSpPr>
            <a:spLocks noChangeArrowheads="1"/>
          </p:cNvSpPr>
          <p:nvPr/>
        </p:nvSpPr>
        <p:spPr bwMode="auto">
          <a:xfrm>
            <a:off x="928662" y="1643056"/>
            <a:ext cx="757242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застосовуючи комп'ютерну техніку, організації можуть використовувати системи електронного документообігу, текстові і табличні редактори (Word, Excel і ін.), Електронну пошту, факс та ін. Оптимальною є використання системи електронної обробки документів і обміну документами між підрозділами.</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2530" name="Picture 2" descr="idei-dlja-onlajn-biznesa"/>
          <p:cNvPicPr>
            <a:picLocks noChangeAspect="1" noChangeArrowheads="1"/>
          </p:cNvPicPr>
          <p:nvPr/>
        </p:nvPicPr>
        <p:blipFill>
          <a:blip r:embed="rId2" cstate="print">
            <a:clrChange>
              <a:clrFrom>
                <a:srgbClr val="4DBFBF"/>
              </a:clrFrom>
              <a:clrTo>
                <a:srgbClr val="4DBFBF">
                  <a:alpha val="0"/>
                </a:srgbClr>
              </a:clrTo>
            </a:clrChange>
          </a:blip>
          <a:srcRect/>
          <a:stretch>
            <a:fillRect/>
          </a:stretch>
        </p:blipFill>
        <p:spPr bwMode="auto">
          <a:xfrm>
            <a:off x="2643174" y="3071816"/>
            <a:ext cx="3914772" cy="2071684"/>
          </a:xfrm>
          <a:prstGeom prst="rect">
            <a:avLst/>
          </a:prstGeom>
          <a:noFill/>
          <a:ln w="9525" algn="ctr">
            <a:noFill/>
            <a:miter lim="800000"/>
            <a:headEnd/>
            <a:tailEnd/>
          </a:ln>
          <a:effectLst/>
        </p:spPr>
      </p:pic>
    </p:spTree>
    <p:extLst>
      <p:ext uri="{BB962C8B-B14F-4D97-AF65-F5344CB8AC3E}">
        <p14:creationId xmlns:p14="http://schemas.microsoft.com/office/powerpoint/2010/main" val="2400859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2529"/>
                                        </p:tgtEl>
                                        <p:attrNameLst>
                                          <p:attrName>style.visibility</p:attrName>
                                        </p:attrNameLst>
                                      </p:cBhvr>
                                      <p:to>
                                        <p:strVal val="visible"/>
                                      </p:to>
                                    </p:set>
                                    <p:anim to="" calcmode="lin" valueType="num">
                                      <p:cBhvr>
                                        <p:cTn id="7" dur="1" fill="hold"/>
                                        <p:tgtEl>
                                          <p:spTgt spid="22529"/>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 to="" calcmode="lin" valueType="num">
                                      <p:cBhvr>
                                        <p:cTn id="10" dur="1" fill="hold"/>
                                        <p:tgtEl>
                                          <p:spTgt spid="5"/>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22530"/>
                                        </p:tgtEl>
                                        <p:attrNameLst>
                                          <p:attrName>style.visibility</p:attrName>
                                        </p:attrNameLst>
                                      </p:cBhvr>
                                      <p:to>
                                        <p:strVal val="visible"/>
                                      </p:to>
                                    </p:set>
                                    <p:anim to="" calcmode="lin" valueType="num">
                                      <p:cBhvr>
                                        <p:cTn id="13" dur="1" fill="hold"/>
                                        <p:tgtEl>
                                          <p:spTgt spid="2253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25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uk-UA" b="1" i="1" dirty="0" smtClean="0"/>
              <a:t>Організаційно-проектні заходи</a:t>
            </a:r>
            <a:endParaRPr lang="ru-RU" dirty="0"/>
          </a:p>
        </p:txBody>
      </p:sp>
      <p:sp>
        <p:nvSpPr>
          <p:cNvPr id="7" name="Прямоугольник 6"/>
          <p:cNvSpPr/>
          <p:nvPr/>
        </p:nvSpPr>
        <p:spPr>
          <a:xfrm>
            <a:off x="7786710" y="4982782"/>
            <a:ext cx="1357290" cy="1607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5" name="Rectangle 1"/>
          <p:cNvSpPr>
            <a:spLocks noChangeArrowheads="1"/>
          </p:cNvSpPr>
          <p:nvPr/>
        </p:nvSpPr>
        <p:spPr bwMode="auto">
          <a:xfrm>
            <a:off x="0" y="1357304"/>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228600" fontAlgn="base">
              <a:spcBef>
                <a:spcPct val="0"/>
              </a:spcBef>
              <a:spcAft>
                <a:spcPct val="0"/>
              </a:spcAft>
            </a:pPr>
            <a:r>
              <a:rPr kumimoji="0" lang="uk-UA"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потрібні при впровадженні </a:t>
            </a:r>
            <a:r>
              <a:rPr lang="uk-UA" sz="1600" b="1" dirty="0" smtClean="0">
                <a:latin typeface="Times New Roman" pitchFamily="18" charset="0"/>
                <a:cs typeface="Times New Roman" pitchFamily="18" charset="0"/>
              </a:rPr>
              <a:t>системи електронної обробки документів</a:t>
            </a:r>
            <a:r>
              <a:rPr kumimoji="0" lang="uk-UA"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і мають на увазі, в першу чергу, вироблення найбільш оптимальних маршрутів проходження документів, того шляху, по якому проходить документ або комплекс взаємопов'язаних документів під час вирішення певної задачі або реалізації певного процесу. Тут точками проходження будуть інстанції (робочі місця), на яких здійснюються операції з документом. Головним завданням в організації документообігу в такому проекті буде забезпечення оперативного проходження документа по найбільш короткому і прямим маршрутом з найменшими витратами часу. При цьому повинні бути виключені повторні операції, поворотні рухи документа, не обумовлені ділової необхідністю. Інформація представляється графічним способом, що дозволяє наочно і чітко показати і рух документа (документів), і послідовність операцій, що здійснюються в ході реалізації якої-небудь функції (завдання) або процесу, і, відповідно, рух документів, що використовуються при вирішенні даного завдання або реалізації процесу.</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результаті організаційно-проектних робіт створюються нові документи, що мають юридичне значення для діяльності організації, як то: табелі форм документів, блок-схеми маршрутів, графіки документообігу, схеми переміщення документів</a:t>
            </a:r>
            <a:r>
              <a:rPr lang="ru-RU" sz="1600" dirty="0" smtClean="0">
                <a:latin typeface="Times New Roman" pitchFamily="18" charset="0"/>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400859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28728" y="2214560"/>
            <a:ext cx="7056784" cy="1020627"/>
          </a:xfrm>
        </p:spPr>
        <p:txBody>
          <a:bodyPr>
            <a:noAutofit/>
          </a:bodyPr>
          <a:lstStyle/>
          <a:p>
            <a:r>
              <a:rPr lang="ru-RU" sz="5400" b="1" dirty="0" smtClean="0">
                <a:solidFill>
                  <a:srgbClr val="FF0000"/>
                </a:solidFill>
                <a:effectLst/>
                <a:latin typeface="Times New Roman" pitchFamily="18" charset="0"/>
                <a:cs typeface="Times New Roman" pitchFamily="18" charset="0"/>
              </a:rPr>
              <a:t>ДЯКУЮ ЗА УВАГУ</a:t>
            </a:r>
            <a:br>
              <a:rPr lang="ru-RU" sz="5400" b="1" dirty="0" smtClean="0">
                <a:solidFill>
                  <a:srgbClr val="FF0000"/>
                </a:solidFill>
                <a:effectLst/>
                <a:latin typeface="Times New Roman" pitchFamily="18" charset="0"/>
                <a:cs typeface="Times New Roman" pitchFamily="18" charset="0"/>
              </a:rPr>
            </a:br>
            <a:r>
              <a:rPr lang="ru-RU" sz="5400" b="1" dirty="0" smtClean="0">
                <a:solidFill>
                  <a:srgbClr val="FF0000"/>
                </a:solidFill>
                <a:effectLst/>
                <a:latin typeface="Times New Roman" pitchFamily="18" charset="0"/>
                <a:cs typeface="Times New Roman" pitchFamily="18" charset="0"/>
              </a:rPr>
              <a:t>БАЖАЮ УСПІХІВ!</a:t>
            </a:r>
            <a:endParaRPr lang="ru-RU" sz="5400" b="1" dirty="0">
              <a:solidFill>
                <a:srgbClr val="FF0000"/>
              </a:solidFill>
              <a:effectLst/>
              <a:latin typeface="Times New Roman" pitchFamily="18" charset="0"/>
              <a:cs typeface="Times New Roman" pitchFamily="18" charset="0"/>
            </a:endParaRPr>
          </a:p>
        </p:txBody>
      </p:sp>
      <p:sp>
        <p:nvSpPr>
          <p:cNvPr id="7" name="Прямоугольник 6"/>
          <p:cNvSpPr/>
          <p:nvPr/>
        </p:nvSpPr>
        <p:spPr>
          <a:xfrm>
            <a:off x="7786710" y="4982782"/>
            <a:ext cx="1357290" cy="1607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400859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b4fe5d5177b35f852aede1838d6fe161cc7cf"/>
</p:tagLst>
</file>

<file path=ppt/theme/theme1.xml><?xml version="1.0" encoding="utf-8"?>
<a:theme xmlns:a="http://schemas.openxmlformats.org/drawingml/2006/main" name="Тема Office">
  <a:themeElements>
    <a:clrScheme name="Составная">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1025</TotalTime>
  <Words>549</Words>
  <Application>Microsoft Office PowerPoint</Application>
  <PresentationFormat>Экран (16:9)</PresentationFormat>
  <Paragraphs>32</Paragraphs>
  <Slides>9</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Calibri</vt:lpstr>
      <vt:lpstr>Times New Roman</vt:lpstr>
      <vt:lpstr>Wingdings</vt:lpstr>
      <vt:lpstr>Тема Office</vt:lpstr>
      <vt:lpstr>Документообіг: поняття та завдання </vt:lpstr>
      <vt:lpstr>ДОКУМЕНТООБІГ</vt:lpstr>
      <vt:lpstr>ЕТАПИ ДОКУМЕНТООБІГУ</vt:lpstr>
      <vt:lpstr>ЗАХОДИ ОПТИМІЗАЦІЇ ДОКУМЕНТООБІГУ</vt:lpstr>
      <vt:lpstr>Організаційні заходи</vt:lpstr>
      <vt:lpstr>Технічні заходи</vt:lpstr>
      <vt:lpstr>Програмно-технічні заходи</vt:lpstr>
      <vt:lpstr>Організаційно-проектні заходи</vt:lpstr>
      <vt:lpstr>ДЯКУЮ ЗА УВАГУ БАЖАЮ УСПІХІВ!</vt:lpstr>
    </vt:vector>
  </TitlesOfParts>
  <Company>presentation-creation.ru</Company>
  <LinksUpToDate>false</LinksUpToDate>
  <SharedDoc>false</SharedDoc>
  <HyperlinkBase>https://presentation-creation.ru/powerpoint-templates.html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Домашняя работа</dc:title>
  <dc:creator>obstinate</dc:creator>
  <dc:description>Шаблон презентации с сайта https://presentation-creation.ru/</dc:description>
  <cp:lastModifiedBy>Sasha</cp:lastModifiedBy>
  <cp:revision>366</cp:revision>
  <dcterms:created xsi:type="dcterms:W3CDTF">2018-02-25T09:09:03Z</dcterms:created>
  <dcterms:modified xsi:type="dcterms:W3CDTF">2023-10-16T11:30:44Z</dcterms:modified>
</cp:coreProperties>
</file>