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56" r:id="rId3"/>
    <p:sldId id="285" r:id="rId4"/>
    <p:sldId id="283" r:id="rId5"/>
    <p:sldId id="274" r:id="rId6"/>
    <p:sldId id="258" r:id="rId7"/>
    <p:sldId id="259" r:id="rId8"/>
    <p:sldId id="260" r:id="rId9"/>
    <p:sldId id="261" r:id="rId10"/>
    <p:sldId id="262" r:id="rId11"/>
    <p:sldId id="264" r:id="rId12"/>
    <p:sldId id="263" r:id="rId13"/>
    <p:sldId id="276" r:id="rId14"/>
    <p:sldId id="266" r:id="rId15"/>
    <p:sldId id="278" r:id="rId16"/>
    <p:sldId id="277" r:id="rId17"/>
    <p:sldId id="270" r:id="rId18"/>
    <p:sldId id="267" r:id="rId19"/>
    <p:sldId id="280" r:id="rId20"/>
    <p:sldId id="271" r:id="rId21"/>
    <p:sldId id="272" r:id="rId22"/>
    <p:sldId id="287" r:id="rId23"/>
    <p:sldId id="286" r:id="rId24"/>
    <p:sldId id="273" r:id="rId25"/>
    <p:sldId id="284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озділ за замовчуванням" id="{55B6D423-FE63-4DC0-B794-214AFE7F5D58}">
          <p14:sldIdLst>
            <p14:sldId id="282"/>
            <p14:sldId id="256"/>
          </p14:sldIdLst>
        </p14:section>
        <p14:section name="Розділ змісту" id="{0F4AB66A-6292-4AC8-A7E8-1065B4315D3F}">
          <p14:sldIdLst>
            <p14:sldId id="285"/>
          </p14:sldIdLst>
        </p14:section>
        <p14:section name="Організаційні моменти:" id="{43D0A5BD-5097-4D98-91DF-4AEA1BF0AF13}">
          <p14:sldIdLst>
            <p14:sldId id="283"/>
          </p14:sldIdLst>
        </p14:section>
        <p14:section name="1. Основні ознаки підприємництва, суб'єкти та об'єкти підприємницької діяльності" id="{84711ED7-91C4-4601-874F-5ACF06E71988}">
          <p14:sldIdLst>
            <p14:sldId id="274"/>
            <p14:sldId id="258"/>
            <p14:sldId id="259"/>
            <p14:sldId id="260"/>
            <p14:sldId id="261"/>
            <p14:sldId id="262"/>
            <p14:sldId id="264"/>
            <p14:sldId id="263"/>
          </p14:sldIdLst>
        </p14:section>
        <p14:section name="2. Напрямки підприємницької діяльності" id="{81DAEB00-90F5-482C-9346-49A838954F95}">
          <p14:sldIdLst>
            <p14:sldId id="276"/>
            <p14:sldId id="266"/>
            <p14:sldId id="278"/>
          </p14:sldIdLst>
        </p14:section>
        <p14:section name="3. Види підприємств та його зовнішнє середовище" id="{2A0C4085-3000-4A1E-B60F-F8E7E50930A1}">
          <p14:sldIdLst>
            <p14:sldId id="277"/>
            <p14:sldId id="270"/>
            <p14:sldId id="267"/>
          </p14:sldIdLst>
        </p14:section>
        <p14:section name="4. Значення назв у підприємницькій діяльності" id="{D1C4EF2D-2189-413C-B780-89D8C42EF414}">
          <p14:sldIdLst>
            <p14:sldId id="280"/>
            <p14:sldId id="271"/>
            <p14:sldId id="272"/>
            <p14:sldId id="287"/>
            <p14:sldId id="286"/>
            <p14:sldId id="273"/>
            <p14:sldId id="284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1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C7884-74A2-43A2-B22D-DAA020FFD485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935D4-52B9-4849-BD1E-06C52E74A4EF}" type="slidenum">
              <a:rPr lang="ru-RU" smtClean="0"/>
              <a:t>‹№›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C7884-74A2-43A2-B22D-DAA020FFD485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935D4-52B9-4849-BD1E-06C52E74A4EF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C7884-74A2-43A2-B22D-DAA020FFD485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935D4-52B9-4849-BD1E-06C52E74A4EF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C7884-74A2-43A2-B22D-DAA020FFD485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935D4-52B9-4849-BD1E-06C52E74A4EF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C7884-74A2-43A2-B22D-DAA020FFD485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935D4-52B9-4849-BD1E-06C52E74A4EF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C7884-74A2-43A2-B22D-DAA020FFD485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935D4-52B9-4849-BD1E-06C52E74A4EF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C7884-74A2-43A2-B22D-DAA020FFD485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935D4-52B9-4849-BD1E-06C52E74A4EF}" type="slidenum">
              <a:rPr lang="ru-RU" smtClean="0"/>
              <a:t>‹№›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C7884-74A2-43A2-B22D-DAA020FFD485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935D4-52B9-4849-BD1E-06C52E74A4EF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C7884-74A2-43A2-B22D-DAA020FFD485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935D4-52B9-4849-BD1E-06C52E74A4EF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C7884-74A2-43A2-B22D-DAA020FFD485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935D4-52B9-4849-BD1E-06C52E74A4EF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C7884-74A2-43A2-B22D-DAA020FFD485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935D4-52B9-4849-BD1E-06C52E74A4EF}" type="slidenum">
              <a:rPr lang="ru-RU" smtClean="0"/>
              <a:t>‹№›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9CC7884-74A2-43A2-B22D-DAA020FFD485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92935D4-52B9-4849-BD1E-06C52E74A4EF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vo.uu.edu.ua/course/view.php?id=441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2.png"/><Relationship Id="rId7" Type="http://schemas.openxmlformats.org/officeDocument/2006/relationships/slide" Target="slid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slide" Target="slide19.xml"/><Relationship Id="rId5" Type="http://schemas.openxmlformats.org/officeDocument/2006/relationships/image" Target="../media/image4.png"/><Relationship Id="rId10" Type="http://schemas.openxmlformats.org/officeDocument/2006/relationships/slide" Target="slide16.xml"/><Relationship Id="rId4" Type="http://schemas.openxmlformats.org/officeDocument/2006/relationships/image" Target="../media/image3.png"/><Relationship Id="rId9" Type="http://schemas.openxmlformats.org/officeDocument/2006/relationships/slide" Target="slide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vo.uu.edu.ua/course/view.php?id=441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827584" y="2852936"/>
            <a:ext cx="5637010" cy="882119"/>
          </a:xfrm>
        </p:spPr>
        <p:txBody>
          <a:bodyPr>
            <a:normAutofit fontScale="92500"/>
          </a:bodyPr>
          <a:lstStyle/>
          <a:p>
            <a:r>
              <a:rPr lang="uk-UA" dirty="0"/>
              <a:t>Викладач – </a:t>
            </a:r>
            <a:r>
              <a:rPr lang="uk-UA" i="1" dirty="0"/>
              <a:t>Омельченко Олена Валеріївна</a:t>
            </a:r>
            <a:r>
              <a:rPr lang="uk-UA" dirty="0"/>
              <a:t>, старший викладач кафедри бізнесу і права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90854" y="548680"/>
            <a:ext cx="8002891" cy="1793167"/>
          </a:xfrm>
        </p:spPr>
        <p:txBody>
          <a:bodyPr/>
          <a:lstStyle/>
          <a:p>
            <a:pPr marL="182880" indent="0">
              <a:buNone/>
            </a:pPr>
            <a:r>
              <a:rPr lang="uk-UA" dirty="0"/>
              <a:t>Дисципліна «ПІДПРИЄМНИЦТВО»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7584" y="3735055"/>
            <a:ext cx="59046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/>
              <a:t>Адреса розміщення електронного курсу:</a:t>
            </a:r>
          </a:p>
          <a:p>
            <a:r>
              <a:rPr lang="en-US" sz="2000" dirty="0">
                <a:hlinkClick r:id="rId2"/>
              </a:rPr>
              <a:t>https://vo.uu.edu.ua/course/view.php?id=4412</a:t>
            </a:r>
            <a:endParaRPr lang="uk-UA" sz="2000" dirty="0"/>
          </a:p>
          <a:p>
            <a:endParaRPr lang="uk-UA" sz="2000" dirty="0"/>
          </a:p>
          <a:p>
            <a:endParaRPr lang="uk-UA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FDC0A0-3BFC-4C42-B8E8-C3A12715B19D}"/>
              </a:ext>
            </a:extLst>
          </p:cNvPr>
          <p:cNvSpPr txBox="1"/>
          <p:nvPr/>
        </p:nvSpPr>
        <p:spPr>
          <a:xfrm>
            <a:off x="971600" y="4653136"/>
            <a:ext cx="604867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УВАГА!!! </a:t>
            </a:r>
          </a:p>
          <a:p>
            <a:r>
              <a:rPr lang="uk-UA" dirty="0"/>
              <a:t>Код для самостійного зарахування на курс: </a:t>
            </a:r>
            <a:r>
              <a:rPr lang="uk-UA" sz="2800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37979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2493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sz="4400" dirty="0"/>
              <a:t>Обмеження щодо здійснення підприємництва: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2132856"/>
            <a:ext cx="7488832" cy="4104456"/>
          </a:xfrm>
        </p:spPr>
        <p:txBody>
          <a:bodyPr/>
          <a:lstStyle/>
          <a:p>
            <a:r>
              <a:rPr lang="uk-UA" sz="3600" dirty="0"/>
              <a:t>Військовослужбовці;</a:t>
            </a:r>
          </a:p>
          <a:p>
            <a:r>
              <a:rPr lang="uk-UA" sz="3600" dirty="0"/>
              <a:t>Посадові особи органів прокурати, суду, державної безпеки, внутрішніх справ, державного нотаріату, органів державної влади й управління.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8295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41682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sz="4000" u="sng" dirty="0"/>
              <a:t>Об'єкти</a:t>
            </a:r>
            <a:r>
              <a:rPr lang="uk-UA" sz="4000" dirty="0"/>
              <a:t> підприємницької діяльності: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483768" y="2276872"/>
            <a:ext cx="4104456" cy="3474720"/>
          </a:xfrm>
        </p:spPr>
        <p:txBody>
          <a:bodyPr>
            <a:noAutofit/>
          </a:bodyPr>
          <a:lstStyle/>
          <a:p>
            <a:r>
              <a:rPr lang="uk-UA" sz="5400" dirty="0"/>
              <a:t>Товар;</a:t>
            </a:r>
          </a:p>
          <a:p>
            <a:r>
              <a:rPr lang="uk-UA" sz="5400" dirty="0"/>
              <a:t>Продукт;</a:t>
            </a:r>
          </a:p>
          <a:p>
            <a:r>
              <a:rPr lang="uk-UA" sz="5400" dirty="0"/>
              <a:t>Послуга.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407079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339752" y="337503"/>
            <a:ext cx="2088232" cy="155183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44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 Цікаві факти	           </a:t>
            </a:r>
            <a:endParaRPr kumimoji="0" lang="uk-UA" alt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Рисунок 4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69" y="382014"/>
            <a:ext cx="1592426" cy="1462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60118" y="1844824"/>
            <a:ext cx="7423764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ru-RU" sz="24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У США із приблизно 600 тис. нових,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як правило, малих фірм, які виникають щорічно,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розорюється майже 400 тис. У Великобританії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протягом першого року банкрутує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кожна четверта фірма, в Японії – сьома із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10 протягом 5 років, у Франції 20 % малих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підприємств банкрутує протягом першого року,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20 % - другого, понад 4 роки продовжують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функціонувати лише 6 фірм з 10.</a:t>
            </a:r>
            <a:endParaRPr kumimoji="0" lang="uk-UA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963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03648" y="2172648"/>
            <a:ext cx="6596213" cy="3776632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2. Напрямки підприємницької діяльності</a:t>
            </a:r>
          </a:p>
        </p:txBody>
      </p:sp>
    </p:spTree>
    <p:extLst>
      <p:ext uri="{BB962C8B-B14F-4D97-AF65-F5344CB8AC3E}">
        <p14:creationId xmlns:p14="http://schemas.microsoft.com/office/powerpoint/2010/main" val="2382875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па 24"/>
          <p:cNvGrpSpPr/>
          <p:nvPr/>
        </p:nvGrpSpPr>
        <p:grpSpPr>
          <a:xfrm>
            <a:off x="179512" y="991491"/>
            <a:ext cx="8784976" cy="4909430"/>
            <a:chOff x="342900" y="470285"/>
            <a:chExt cx="5600700" cy="4549390"/>
          </a:xfrm>
        </p:grpSpPr>
        <p:sp>
          <p:nvSpPr>
            <p:cNvPr id="9" name="Text Box 14"/>
            <p:cNvSpPr txBox="1">
              <a:spLocks noChangeArrowheads="1"/>
            </p:cNvSpPr>
            <p:nvPr/>
          </p:nvSpPr>
          <p:spPr bwMode="auto">
            <a:xfrm>
              <a:off x="342900" y="1236663"/>
              <a:ext cx="685800" cy="3771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3500000" sx="75000" sy="75000" algn="tl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Маркети-</a:t>
              </a:r>
              <a:r>
                <a:rPr kumimoji="0" lang="uk-UA" altLang="ru-RU" sz="1400" b="1" i="1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нговий</a:t>
              </a:r>
              <a:endPara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(вивчення ринку товарів, послуг)</a:t>
              </a:r>
              <a:endPara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Text Box 13"/>
            <p:cNvSpPr txBox="1">
              <a:spLocks noChangeArrowheads="1"/>
            </p:cNvSpPr>
            <p:nvPr/>
          </p:nvSpPr>
          <p:spPr bwMode="auto">
            <a:xfrm>
              <a:off x="1143000" y="1247775"/>
              <a:ext cx="1028700" cy="3771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3500000" sx="75000" sy="75000" algn="tl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1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Виробничий</a:t>
              </a:r>
              <a:endParaRPr kumimoji="0" lang="uk-UA" alt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(обґрунтування обсягу випуску продукції відповідно до потреб ринку, забезпечення матеріально-технічними ресурсами)</a:t>
              </a:r>
              <a:endParaRPr kumimoji="0" lang="uk-UA" altLang="ru-RU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1143000" y="470285"/>
              <a:ext cx="4000500" cy="342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Основні напрямки діяльності підприємства</a:t>
              </a:r>
              <a:endPara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H="1">
              <a:off x="800100" y="793750"/>
              <a:ext cx="2171700" cy="457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/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 flipH="1">
              <a:off x="1714500" y="793750"/>
              <a:ext cx="1257300" cy="457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/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 flipH="1">
              <a:off x="2743200" y="793750"/>
              <a:ext cx="228600" cy="457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/>
            </a:p>
          </p:txBody>
        </p:sp>
        <p:sp>
          <p:nvSpPr>
            <p:cNvPr id="16" name="Line 7"/>
            <p:cNvSpPr>
              <a:spLocks noChangeShapeType="1"/>
            </p:cNvSpPr>
            <p:nvPr/>
          </p:nvSpPr>
          <p:spPr bwMode="auto">
            <a:xfrm>
              <a:off x="2971800" y="793750"/>
              <a:ext cx="571500" cy="457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/>
            </a:p>
          </p:txBody>
        </p:sp>
        <p:sp>
          <p:nvSpPr>
            <p:cNvPr id="17" name="Line 6"/>
            <p:cNvSpPr>
              <a:spLocks noChangeShapeType="1"/>
            </p:cNvSpPr>
            <p:nvPr/>
          </p:nvSpPr>
          <p:spPr bwMode="auto">
            <a:xfrm>
              <a:off x="2971800" y="793750"/>
              <a:ext cx="1485900" cy="457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/>
            </a:p>
          </p:txBody>
        </p:sp>
        <p:sp>
          <p:nvSpPr>
            <p:cNvPr id="18" name="Line 5"/>
            <p:cNvSpPr>
              <a:spLocks noChangeShapeType="1"/>
            </p:cNvSpPr>
            <p:nvPr/>
          </p:nvSpPr>
          <p:spPr bwMode="auto">
            <a:xfrm>
              <a:off x="2971800" y="793750"/>
              <a:ext cx="2514600" cy="457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/>
            </a:p>
          </p:txBody>
        </p:sp>
        <p:sp>
          <p:nvSpPr>
            <p:cNvPr id="19" name="Text Box 4"/>
            <p:cNvSpPr txBox="1">
              <a:spLocks noChangeArrowheads="1"/>
            </p:cNvSpPr>
            <p:nvPr/>
          </p:nvSpPr>
          <p:spPr bwMode="auto">
            <a:xfrm>
              <a:off x="2286000" y="1236663"/>
              <a:ext cx="800100" cy="3771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3500000" sx="75000" sy="75000" algn="tl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Після продажний сервіс</a:t>
              </a:r>
              <a:endPara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(організація гарантійного ремонту, сервісного обслуговування клієнтів)</a:t>
              </a:r>
              <a:endPara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Text Box 3"/>
            <p:cNvSpPr txBox="1">
              <a:spLocks noChangeArrowheads="1"/>
            </p:cNvSpPr>
            <p:nvPr/>
          </p:nvSpPr>
          <p:spPr bwMode="auto">
            <a:xfrm>
              <a:off x="3200400" y="1236663"/>
              <a:ext cx="800100" cy="3771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3500000" sx="75000" sy="75000" algn="tl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Інноваційний</a:t>
              </a:r>
              <a:endParaRPr kumimoji="0" lang="uk-UA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(науково-технічні розробки, технологічна підготовка виробництв)</a:t>
              </a:r>
              <a:endPara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Text Box 2"/>
            <p:cNvSpPr txBox="1">
              <a:spLocks noChangeArrowheads="1"/>
            </p:cNvSpPr>
            <p:nvPr/>
          </p:nvSpPr>
          <p:spPr bwMode="auto">
            <a:xfrm>
              <a:off x="4114799" y="1236663"/>
              <a:ext cx="846221" cy="3771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3500000" sx="75000" sy="75000" algn="tl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Економічний</a:t>
              </a:r>
              <a:endPara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(планування, облік, звітність, </a:t>
              </a:r>
              <a:r>
                <a:rPr kumimoji="0" lang="uk-UA" altLang="ru-RU" sz="1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ціноутворен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-ня, зовнішньо-</a:t>
              </a:r>
              <a:r>
                <a:rPr kumimoji="0" lang="uk-UA" altLang="ru-RU" sz="1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екомічна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діяльність, </a:t>
              </a:r>
              <a:r>
                <a:rPr kumimoji="0" lang="uk-UA" altLang="ru-RU" sz="1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фінансува-ння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)</a:t>
              </a:r>
              <a:endPara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Text Box 1"/>
            <p:cNvSpPr txBox="1">
              <a:spLocks noChangeArrowheads="1"/>
            </p:cNvSpPr>
            <p:nvPr/>
          </p:nvSpPr>
          <p:spPr bwMode="auto">
            <a:xfrm>
              <a:off x="5029200" y="1236663"/>
              <a:ext cx="914400" cy="3771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3500000" sx="75000" sy="75000" algn="tl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Соціальний</a:t>
              </a:r>
              <a:endPara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(управління персоналом – професійна підготовка кадрів, створення належних умов праці та відпочинку працівників)</a:t>
              </a:r>
              <a:endPara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657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3" y="188640"/>
            <a:ext cx="806489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sz="3600" dirty="0"/>
              <a:t>Принципи здійснення підприємницької діяльності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9" y="1468948"/>
            <a:ext cx="8424936" cy="5128404"/>
          </a:xfrm>
        </p:spPr>
        <p:txBody>
          <a:bodyPr>
            <a:noAutofit/>
          </a:bodyPr>
          <a:lstStyle/>
          <a:p>
            <a:pPr lvl="0"/>
            <a:r>
              <a:rPr lang="uk-UA" sz="2400" dirty="0"/>
              <a:t>вільний вибір діяльності;</a:t>
            </a:r>
            <a:endParaRPr lang="ru-RU" sz="2400" dirty="0"/>
          </a:p>
          <a:p>
            <a:pPr lvl="0"/>
            <a:r>
              <a:rPr lang="uk-UA" sz="2400" dirty="0"/>
              <a:t>вільний </a:t>
            </a:r>
            <a:r>
              <a:rPr lang="uk-UA" sz="2400" dirty="0" err="1"/>
              <a:t>найм</a:t>
            </a:r>
            <a:r>
              <a:rPr lang="uk-UA" sz="2400" dirty="0"/>
              <a:t> працівників для здійснення підприємницької діяльності;</a:t>
            </a:r>
            <a:endParaRPr lang="ru-RU" sz="2400" dirty="0"/>
          </a:p>
          <a:p>
            <a:pPr lvl="0"/>
            <a:r>
              <a:rPr lang="uk-UA" sz="2400" dirty="0"/>
              <a:t>самостійне формування виробничої програми;</a:t>
            </a:r>
            <a:endParaRPr lang="ru-RU" sz="2400" dirty="0"/>
          </a:p>
          <a:p>
            <a:pPr lvl="0"/>
            <a:r>
              <a:rPr lang="uk-UA" sz="2400" dirty="0"/>
              <a:t>вибір постачальників ресурсів і споживачів виготовлюваної продукції, встановлення цін на товари і послуги відповідно до чинного законодавства України;</a:t>
            </a:r>
            <a:endParaRPr lang="ru-RU" sz="2400" dirty="0"/>
          </a:p>
          <a:p>
            <a:pPr lvl="0"/>
            <a:r>
              <a:rPr lang="uk-UA" sz="2400" dirty="0"/>
              <a:t>вільне розпорядження прибутком, що залишається після внесення платежів до бюджетів згідно із законодавством;</a:t>
            </a:r>
            <a:endParaRPr lang="ru-RU" sz="2400" dirty="0"/>
          </a:p>
          <a:p>
            <a:r>
              <a:rPr lang="uk-UA" sz="2400" dirty="0"/>
              <a:t>самостійне здійснення зовнішньоекономічної діяльності.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507746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91680" y="2172648"/>
            <a:ext cx="6308181" cy="3848640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3. Види підприємств та його зовнішнє середовище</a:t>
            </a:r>
          </a:p>
        </p:txBody>
      </p:sp>
    </p:spTree>
    <p:extLst>
      <p:ext uri="{BB962C8B-B14F-4D97-AF65-F5344CB8AC3E}">
        <p14:creationId xmlns:p14="http://schemas.microsoft.com/office/powerpoint/2010/main" val="31060336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434938" y="1412776"/>
            <a:ext cx="8274124" cy="4956398"/>
            <a:chOff x="114300" y="704850"/>
            <a:chExt cx="5943600" cy="2767013"/>
          </a:xfrm>
        </p:grpSpPr>
        <p:sp>
          <p:nvSpPr>
            <p:cNvPr id="4" name="Rectangle 7"/>
            <p:cNvSpPr>
              <a:spLocks noChangeArrowheads="1"/>
            </p:cNvSpPr>
            <p:nvPr/>
          </p:nvSpPr>
          <p:spPr bwMode="auto">
            <a:xfrm>
              <a:off x="114300" y="2786063"/>
              <a:ext cx="1257300" cy="5715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3500000" sx="75000" sy="75000" algn="tl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Велике підприємство</a:t>
              </a:r>
              <a:endParaRPr kumimoji="0" lang="uk-UA" alt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14300" y="1047750"/>
              <a:ext cx="1257300" cy="5715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3500000" sx="75000" sy="75000" algn="tl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Мале підприємство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14300" y="1871663"/>
              <a:ext cx="1257300" cy="5715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3500000" sx="75000" sy="75000" algn="tl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Середнє підприємство</a:t>
              </a:r>
              <a:endParaRPr kumimoji="0" lang="uk-UA" alt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714500" y="704850"/>
              <a:ext cx="4343400" cy="9144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prstDash val="sysDot"/>
              <a:miter lim="800000"/>
              <a:headEnd/>
              <a:tailEnd/>
            </a:ln>
            <a:effectLst>
              <a:outerShdw dist="107763" dir="13500000" sx="75000" sy="75000" algn="tl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(незалежно від форм власності) – це підприємство, в якому середньооблікова чисельність працюючих за звітній рік не перевищує 50 осіб, а обсяг валового доходу від реалізації продукції (робіт, послуг) за цей період не перевищує суму еквівалентної 50 тис євро за </a:t>
              </a:r>
              <a:r>
                <a:rPr kumimoji="0" lang="uk-UA" altLang="ru-RU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середньоринковим</a:t>
              </a:r>
              <a:r>
                <a:rPr kumimoji="0" lang="uk-UA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курсом Національного банку України відносно гривні.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1714500" y="2557463"/>
              <a:ext cx="4343400" cy="9144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prstDash val="sysDot"/>
              <a:miter lim="800000"/>
              <a:headEnd/>
              <a:tailEnd/>
            </a:ln>
            <a:effectLst>
              <a:outerShdw dist="107763" dir="13500000" sx="75000" sy="75000" algn="tl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– це підприємство, в якому середньооблікова чисельність працюючих за звітній рік перевищує 1000 осіб, а обсяг валового доходу від реалізації продукції (робіт, послуг) за цей період  перевищує суму еквівалентної 5 млн. євро за середньоринковим курсом Національного банку України відносно гривні .</a:t>
              </a:r>
              <a:endParaRPr kumimoji="0" lang="uk-UA" alt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1714500" y="1871663"/>
              <a:ext cx="4343400" cy="4572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prstDash val="sysDot"/>
              <a:miter lim="800000"/>
              <a:headEnd/>
              <a:tailEnd/>
            </a:ln>
            <a:effectLst>
              <a:outerShdw dist="107763" dir="13500000" sx="75000" sy="75000" algn="tl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– це підприємство, яке не відповідає вимогам, встановленим для малих і великих підприємств.</a:t>
              </a:r>
              <a:endParaRPr kumimoji="0" lang="uk-UA" alt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AutoShape 2"/>
            <p:cNvSpPr>
              <a:spLocks noChangeArrowheads="1"/>
            </p:cNvSpPr>
            <p:nvPr/>
          </p:nvSpPr>
          <p:spPr bwMode="auto">
            <a:xfrm>
              <a:off x="1371600" y="2900363"/>
              <a:ext cx="342900" cy="228600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11" name="AutoShape 8"/>
            <p:cNvSpPr>
              <a:spLocks noChangeArrowheads="1"/>
            </p:cNvSpPr>
            <p:nvPr/>
          </p:nvSpPr>
          <p:spPr bwMode="auto">
            <a:xfrm>
              <a:off x="1371600" y="1162050"/>
              <a:ext cx="342900" cy="228600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12" name="AutoShape 1"/>
            <p:cNvSpPr>
              <a:spLocks noChangeArrowheads="1"/>
            </p:cNvSpPr>
            <p:nvPr/>
          </p:nvSpPr>
          <p:spPr bwMode="auto">
            <a:xfrm>
              <a:off x="1371600" y="1985963"/>
              <a:ext cx="342900" cy="228600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</p:grp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39552" y="389080"/>
            <a:ext cx="80648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Поділ підприємств за розміром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234758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5" name="Группа 4"/>
          <p:cNvGrpSpPr>
            <a:grpSpLocks/>
          </p:cNvGrpSpPr>
          <p:nvPr/>
        </p:nvGrpSpPr>
        <p:grpSpPr bwMode="auto">
          <a:xfrm>
            <a:off x="827584" y="1371600"/>
            <a:ext cx="7637090" cy="5085715"/>
            <a:chOff x="1728" y="4144"/>
            <a:chExt cx="9408" cy="8384"/>
          </a:xfrm>
        </p:grpSpPr>
        <p:sp>
          <p:nvSpPr>
            <p:cNvPr id="6" name="Oval 18"/>
            <p:cNvSpPr>
              <a:spLocks noChangeArrowheads="1"/>
            </p:cNvSpPr>
            <p:nvPr/>
          </p:nvSpPr>
          <p:spPr bwMode="auto">
            <a:xfrm>
              <a:off x="2061" y="4144"/>
              <a:ext cx="7872" cy="8352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  <a:tabLst>
                  <a:tab pos="2057400" algn="l"/>
                </a:tabLst>
              </a:pPr>
              <a:r>
                <a: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algn="ctr">
                <a:spcAft>
                  <a:spcPts val="0"/>
                </a:spcAft>
                <a:tabLst>
                  <a:tab pos="2057400" algn="l"/>
                </a:tabLst>
              </a:pPr>
              <a:r>
                <a: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algn="ctr">
                <a:spcAft>
                  <a:spcPts val="0"/>
                </a:spcAft>
                <a:tabLst>
                  <a:tab pos="2057400" algn="l"/>
                </a:tabLst>
              </a:pPr>
              <a:r>
                <a: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algn="ctr">
                <a:spcAft>
                  <a:spcPts val="0"/>
                </a:spcAft>
                <a:tabLst>
                  <a:tab pos="2057400" algn="l"/>
                </a:tabLst>
              </a:pPr>
              <a:r>
                <a: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algn="ctr">
                <a:spcAft>
                  <a:spcPts val="0"/>
                </a:spcAft>
                <a:tabLst>
                  <a:tab pos="2057400" algn="l"/>
                </a:tabLst>
              </a:pPr>
              <a:r>
                <a: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algn="ctr">
                <a:spcAft>
                  <a:spcPts val="0"/>
                </a:spcAft>
                <a:tabLst>
                  <a:tab pos="2057400" algn="l"/>
                </a:tabLst>
              </a:pPr>
              <a:r>
                <a: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algn="ctr">
                <a:spcAft>
                  <a:spcPts val="0"/>
                </a:spcAft>
                <a:tabLst>
                  <a:tab pos="2057400" algn="l"/>
                </a:tabLst>
              </a:pPr>
              <a:r>
                <a: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algn="ctr">
                <a:spcAft>
                  <a:spcPts val="0"/>
                </a:spcAft>
                <a:tabLst>
                  <a:tab pos="2057400" algn="l"/>
                </a:tabLst>
              </a:pPr>
              <a:r>
                <a: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algn="ctr">
                <a:spcAft>
                  <a:spcPts val="0"/>
                </a:spcAft>
                <a:tabLst>
                  <a:tab pos="2057400" algn="l"/>
                </a:tabLst>
              </a:pPr>
              <a:r>
                <a: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algn="ctr">
                <a:spcAft>
                  <a:spcPts val="0"/>
                </a:spcAft>
                <a:tabLst>
                  <a:tab pos="2057400" algn="l"/>
                </a:tabLst>
              </a:pPr>
              <a:r>
                <a: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algn="ctr">
                <a:spcAft>
                  <a:spcPts val="0"/>
                </a:spcAft>
                <a:tabLst>
                  <a:tab pos="2057400" algn="l"/>
                </a:tabLst>
              </a:pPr>
              <a:r>
                <a: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algn="ctr">
                <a:spcAft>
                  <a:spcPts val="0"/>
                </a:spcAft>
                <a:tabLst>
                  <a:tab pos="2057400" algn="l"/>
                </a:tabLst>
              </a:pPr>
              <a:r>
                <a: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algn="ctr">
                <a:spcAft>
                  <a:spcPts val="0"/>
                </a:spcAft>
                <a:tabLst>
                  <a:tab pos="2057400" algn="l"/>
                </a:tabLst>
              </a:pPr>
              <a:r>
                <a: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algn="ctr">
                <a:spcAft>
                  <a:spcPts val="0"/>
                </a:spcAft>
                <a:tabLst>
                  <a:tab pos="2057400" algn="l"/>
                </a:tabLst>
              </a:pPr>
              <a:r>
                <a: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algn="ctr">
                <a:spcAft>
                  <a:spcPts val="0"/>
                </a:spcAft>
                <a:tabLst>
                  <a:tab pos="2057400" algn="l"/>
                </a:tabLst>
              </a:pPr>
              <a:r>
                <a: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algn="ctr">
                <a:spcAft>
                  <a:spcPts val="0"/>
                </a:spcAft>
                <a:tabLst>
                  <a:tab pos="2057400" algn="l"/>
                </a:tabLst>
              </a:pPr>
              <a:r>
                <a: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algn="ctr">
                <a:spcAft>
                  <a:spcPts val="0"/>
                </a:spcAft>
                <a:tabLst>
                  <a:tab pos="2057400" algn="l"/>
                </a:tabLst>
              </a:pPr>
              <a:r>
                <a: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algn="ctr">
                <a:spcAft>
                  <a:spcPts val="0"/>
                </a:spcAft>
                <a:tabLst>
                  <a:tab pos="2057400" algn="l"/>
                </a:tabLst>
              </a:pPr>
              <a:r>
                <a: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algn="ctr">
                <a:spcAft>
                  <a:spcPts val="0"/>
                </a:spcAft>
                <a:tabLst>
                  <a:tab pos="2057400" algn="l"/>
                </a:tabLst>
              </a:pPr>
              <a:r>
                <a: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algn="ctr">
                <a:spcAft>
                  <a:spcPts val="0"/>
                </a:spcAft>
                <a:tabLst>
                  <a:tab pos="2057400" algn="l"/>
                </a:tabLst>
              </a:pPr>
              <a:r>
                <a: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algn="ctr">
                <a:spcAft>
                  <a:spcPts val="0"/>
                </a:spcAft>
                <a:tabLst>
                  <a:tab pos="2057400" algn="l"/>
                </a:tabLst>
              </a:pPr>
              <a:r>
                <a: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algn="ctr">
                <a:spcAft>
                  <a:spcPts val="0"/>
                </a:spcAft>
                <a:tabLst>
                  <a:tab pos="2057400" algn="l"/>
                </a:tabLst>
              </a:pPr>
              <a:r>
                <a: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algn="ctr">
                <a:spcAft>
                  <a:spcPts val="0"/>
                </a:spcAft>
                <a:tabLst>
                  <a:tab pos="2057400" algn="l"/>
                </a:tabLst>
              </a:pPr>
              <a:r>
                <a: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algn="ctr">
                <a:spcAft>
                  <a:spcPts val="0"/>
                </a:spcAft>
                <a:tabLst>
                  <a:tab pos="2057400" algn="l"/>
                </a:tabLst>
              </a:pPr>
              <a:r>
                <a: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algn="ctr">
                <a:spcAft>
                  <a:spcPts val="0"/>
                </a:spcAft>
                <a:tabLst>
                  <a:tab pos="2057400" algn="l"/>
                </a:tabLst>
              </a:pPr>
              <a:r>
                <a: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algn="ctr">
                <a:spcAft>
                  <a:spcPts val="0"/>
                </a:spcAft>
                <a:tabLst>
                  <a:tab pos="2057400" algn="l"/>
                </a:tabLst>
              </a:pPr>
              <a:r>
                <a: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algn="ctr">
                <a:spcAft>
                  <a:spcPts val="0"/>
                </a:spcAft>
                <a:tabLst>
                  <a:tab pos="2057400" algn="l"/>
                </a:tabLst>
              </a:pPr>
              <a:r>
                <a: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algn="ctr">
                <a:spcAft>
                  <a:spcPts val="0"/>
                </a:spcAft>
                <a:tabLst>
                  <a:tab pos="2057400" algn="l"/>
                </a:tabLst>
              </a:pPr>
              <a:r>
                <a: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algn="ctr">
                <a:spcAft>
                  <a:spcPts val="0"/>
                </a:spcAft>
                <a:tabLst>
                  <a:tab pos="2057400" algn="l"/>
                </a:tabLst>
              </a:pPr>
              <a:r>
                <a: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algn="ctr">
                <a:spcAft>
                  <a:spcPts val="0"/>
                </a:spcAft>
                <a:tabLst>
                  <a:tab pos="2057400" algn="l"/>
                </a:tabLst>
              </a:pPr>
              <a:r>
                <a: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algn="ctr">
                <a:spcAft>
                  <a:spcPts val="0"/>
                </a:spcAft>
                <a:tabLst>
                  <a:tab pos="2057400" algn="l"/>
                </a:tabLst>
              </a:pPr>
              <a:r>
                <a: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algn="ctr">
                <a:spcAft>
                  <a:spcPts val="0"/>
                </a:spcAft>
                <a:tabLst>
                  <a:tab pos="2057400" algn="l"/>
                </a:tabLst>
              </a:pPr>
              <a:r>
                <a: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algn="ctr">
                <a:spcAft>
                  <a:spcPts val="0"/>
                </a:spcAft>
                <a:tabLst>
                  <a:tab pos="2057400" algn="l"/>
                </a:tabLst>
              </a:pPr>
              <a:r>
                <a: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algn="ctr">
                <a:spcAft>
                  <a:spcPts val="0"/>
                </a:spcAft>
                <a:tabLst>
                  <a:tab pos="2057400" algn="l"/>
                </a:tabLst>
              </a:pPr>
              <a:r>
                <a: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algn="ctr">
                <a:spcAft>
                  <a:spcPts val="0"/>
                </a:spcAft>
                <a:tabLst>
                  <a:tab pos="2057400" algn="l"/>
                </a:tabLst>
              </a:pPr>
              <a:r>
                <a: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algn="ctr">
                <a:spcAft>
                  <a:spcPts val="0"/>
                </a:spcAft>
                <a:tabLst>
                  <a:tab pos="2057400" algn="l"/>
                </a:tabLst>
              </a:pPr>
              <a:r>
                <a: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algn="ctr">
                <a:spcAft>
                  <a:spcPts val="0"/>
                </a:spcAft>
                <a:tabLst>
                  <a:tab pos="2057400" algn="l"/>
                </a:tabLst>
              </a:pPr>
              <a:r>
                <a: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algn="ctr">
                <a:spcAft>
                  <a:spcPts val="0"/>
                </a:spcAft>
                <a:tabLst>
                  <a:tab pos="2057400" algn="l"/>
                </a:tabLst>
              </a:pPr>
              <a:r>
                <a: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algn="ctr">
                <a:spcAft>
                  <a:spcPts val="0"/>
                </a:spcAft>
                <a:tabLst>
                  <a:tab pos="2057400" algn="l"/>
                </a:tabLst>
              </a:pPr>
              <a:r>
                <a: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algn="ctr">
                <a:spcAft>
                  <a:spcPts val="0"/>
                </a:spcAft>
                <a:tabLst>
                  <a:tab pos="2057400" algn="l"/>
                </a:tabLst>
              </a:pPr>
              <a:r>
                <a:rPr lang="ru-RU" sz="160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Прир.геог</a:t>
              </a:r>
              <a:r>
                <a: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.</a:t>
              </a:r>
            </a:p>
            <a:p>
              <a:pPr algn="ctr">
                <a:spcAft>
                  <a:spcPts val="0"/>
                </a:spcAft>
                <a:tabLst>
                  <a:tab pos="2057400" algn="l"/>
                </a:tabLst>
              </a:pPr>
              <a:r>
                <a: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algn="ctr">
                <a:spcAft>
                  <a:spcPts val="0"/>
                </a:spcAft>
                <a:tabLst>
                  <a:tab pos="2057400" algn="l"/>
                </a:tabLst>
              </a:pPr>
              <a:r>
                <a: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algn="ctr">
                <a:spcAft>
                  <a:spcPts val="0"/>
                </a:spcAft>
                <a:tabLst>
                  <a:tab pos="2057400" algn="l"/>
                </a:tabLst>
              </a:pPr>
              <a:r>
                <a: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algn="ctr">
                <a:spcAft>
                  <a:spcPts val="0"/>
                </a:spcAft>
                <a:tabLst>
                  <a:tab pos="2057400" algn="l"/>
                </a:tabLst>
              </a:pPr>
              <a:r>
                <a: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algn="ctr">
                <a:spcAft>
                  <a:spcPts val="0"/>
                </a:spcAft>
                <a:tabLst>
                  <a:tab pos="2057400" algn="l"/>
                </a:tabLst>
              </a:pPr>
              <a:r>
                <a: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7" name="Oval 19"/>
            <p:cNvSpPr>
              <a:spLocks noChangeArrowheads="1"/>
            </p:cNvSpPr>
            <p:nvPr/>
          </p:nvSpPr>
          <p:spPr bwMode="auto">
            <a:xfrm>
              <a:off x="3312" y="5472"/>
              <a:ext cx="5568" cy="576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</a:p>
            <a:p>
              <a:pPr>
                <a:spcAft>
                  <a:spcPts val="0"/>
                </a:spcAft>
              </a:pPr>
              <a:r>
                <a:rPr lang="ru-RU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>
                <a:spcAft>
                  <a:spcPts val="0"/>
                </a:spcAft>
              </a:pPr>
              <a:r>
                <a:rPr lang="ru-RU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>
                <a:spcAft>
                  <a:spcPts val="0"/>
                </a:spcAft>
              </a:pPr>
              <a:r>
                <a:rPr lang="ru-RU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>
                <a:spcAft>
                  <a:spcPts val="0"/>
                </a:spcAft>
              </a:pPr>
              <a:r>
                <a:rPr lang="ru-RU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>
                <a:spcAft>
                  <a:spcPts val="0"/>
                </a:spcAft>
              </a:pPr>
              <a:r>
                <a:rPr lang="ru-RU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</a:p>
            <a:p>
              <a:pPr>
                <a:spcAft>
                  <a:spcPts val="0"/>
                </a:spcAft>
              </a:pPr>
              <a:r>
                <a:rPr lang="ru-RU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8" name="Oval 20"/>
            <p:cNvSpPr>
              <a:spLocks noChangeArrowheads="1"/>
            </p:cNvSpPr>
            <p:nvPr/>
          </p:nvSpPr>
          <p:spPr bwMode="auto">
            <a:xfrm>
              <a:off x="4320" y="6912"/>
              <a:ext cx="3168" cy="3168"/>
            </a:xfrm>
            <a:prstGeom prst="ellipse">
              <a:avLst/>
            </a:prstGeom>
            <a:solidFill>
              <a:srgbClr val="F8F8F8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6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algn="ctr">
                <a:spcBef>
                  <a:spcPts val="200"/>
                </a:spcBef>
                <a:spcAft>
                  <a:spcPts val="0"/>
                </a:spcAft>
              </a:pPr>
              <a:r>
                <a:rPr lang="uk-UA" sz="1600" b="1" dirty="0">
                  <a:solidFill>
                    <a:srgbClr val="2E74B5"/>
                  </a:solidFill>
                  <a:effectLst/>
                  <a:latin typeface="Calibri Light" panose="020F03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Підприємство</a:t>
              </a:r>
              <a:endParaRPr lang="ru-RU" sz="1600" b="1" dirty="0">
                <a:solidFill>
                  <a:srgbClr val="2E74B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algn="ctr">
                <a:spcAft>
                  <a:spcPts val="0"/>
                </a:spcAft>
              </a:pPr>
              <a:r>
                <a: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 algn="ctr">
                <a:spcBef>
                  <a:spcPts val="1200"/>
                </a:spcBef>
                <a:spcAft>
                  <a:spcPts val="300"/>
                </a:spcAft>
              </a:pPr>
              <a:r>
                <a:rPr lang="ru-RU" sz="1600" b="1" kern="1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</a:p>
            <a:p>
              <a:pPr algn="ctr">
                <a:spcAft>
                  <a:spcPts val="0"/>
                </a:spcAft>
              </a:pPr>
              <a:r>
                <a: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cxnSp>
          <p:nvCxnSpPr>
            <p:cNvPr id="9" name="Line 21"/>
            <p:cNvCxnSpPr>
              <a:cxnSpLocks noChangeShapeType="1"/>
            </p:cNvCxnSpPr>
            <p:nvPr/>
          </p:nvCxnSpPr>
          <p:spPr bwMode="auto">
            <a:xfrm>
              <a:off x="3936" y="6506"/>
              <a:ext cx="864" cy="8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Line 22"/>
            <p:cNvCxnSpPr>
              <a:cxnSpLocks noChangeShapeType="1"/>
            </p:cNvCxnSpPr>
            <p:nvPr/>
          </p:nvCxnSpPr>
          <p:spPr bwMode="auto">
            <a:xfrm flipH="1">
              <a:off x="6768" y="5904"/>
              <a:ext cx="720" cy="11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Line 23"/>
            <p:cNvCxnSpPr>
              <a:cxnSpLocks noChangeShapeType="1"/>
            </p:cNvCxnSpPr>
            <p:nvPr/>
          </p:nvCxnSpPr>
          <p:spPr bwMode="auto">
            <a:xfrm>
              <a:off x="7344" y="9072"/>
              <a:ext cx="1152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Line 24"/>
            <p:cNvCxnSpPr>
              <a:cxnSpLocks noChangeShapeType="1"/>
            </p:cNvCxnSpPr>
            <p:nvPr/>
          </p:nvCxnSpPr>
          <p:spPr bwMode="auto">
            <a:xfrm flipV="1">
              <a:off x="3456" y="8928"/>
              <a:ext cx="1008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Line 25"/>
            <p:cNvCxnSpPr>
              <a:cxnSpLocks noChangeShapeType="1"/>
            </p:cNvCxnSpPr>
            <p:nvPr/>
          </p:nvCxnSpPr>
          <p:spPr bwMode="auto">
            <a:xfrm>
              <a:off x="5904" y="4176"/>
              <a:ext cx="0" cy="12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Line 26"/>
            <p:cNvCxnSpPr>
              <a:cxnSpLocks noChangeShapeType="1"/>
            </p:cNvCxnSpPr>
            <p:nvPr/>
          </p:nvCxnSpPr>
          <p:spPr bwMode="auto">
            <a:xfrm flipV="1">
              <a:off x="8640" y="6912"/>
              <a:ext cx="1008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Line 27"/>
            <p:cNvCxnSpPr>
              <a:cxnSpLocks noChangeShapeType="1"/>
            </p:cNvCxnSpPr>
            <p:nvPr/>
          </p:nvCxnSpPr>
          <p:spPr bwMode="auto">
            <a:xfrm>
              <a:off x="8064" y="10368"/>
              <a:ext cx="1008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Line 28"/>
            <p:cNvCxnSpPr>
              <a:cxnSpLocks noChangeShapeType="1"/>
            </p:cNvCxnSpPr>
            <p:nvPr/>
          </p:nvCxnSpPr>
          <p:spPr bwMode="auto">
            <a:xfrm flipV="1">
              <a:off x="2496" y="9962"/>
              <a:ext cx="1152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Line 29"/>
            <p:cNvCxnSpPr>
              <a:cxnSpLocks noChangeShapeType="1"/>
            </p:cNvCxnSpPr>
            <p:nvPr/>
          </p:nvCxnSpPr>
          <p:spPr bwMode="auto">
            <a:xfrm>
              <a:off x="2352" y="6650"/>
              <a:ext cx="1296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" name="AutoShape 30"/>
            <p:cNvSpPr>
              <a:spLocks noChangeArrowheads="1"/>
            </p:cNvSpPr>
            <p:nvPr/>
          </p:nvSpPr>
          <p:spPr bwMode="auto">
            <a:xfrm>
              <a:off x="8976" y="4634"/>
              <a:ext cx="2160" cy="1152"/>
            </a:xfrm>
            <a:prstGeom prst="wedgeRectCallout">
              <a:avLst>
                <a:gd name="adj1" fmla="val -43750"/>
                <a:gd name="adj2" fmla="val 7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Фактори</a:t>
              </a:r>
            </a:p>
            <a:p>
              <a:pPr algn="ctr">
                <a:spcAft>
                  <a:spcPts val="0"/>
                </a:spcAft>
              </a:pPr>
              <a:r>
                <a:rPr lang="uk-UA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макросередовища</a:t>
              </a:r>
              <a:endParaRPr lang="ru-RU" sz="16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" name="AutoShape 31"/>
            <p:cNvSpPr>
              <a:spLocks noChangeArrowheads="1"/>
            </p:cNvSpPr>
            <p:nvPr/>
          </p:nvSpPr>
          <p:spPr bwMode="auto">
            <a:xfrm>
              <a:off x="7824" y="7514"/>
              <a:ext cx="2544" cy="1008"/>
            </a:xfrm>
            <a:prstGeom prst="wedgeRectCallout">
              <a:avLst>
                <a:gd name="adj1" fmla="val -43750"/>
                <a:gd name="adj2" fmla="val 7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Фактори</a:t>
              </a:r>
            </a:p>
            <a:p>
              <a:pPr algn="ctr">
                <a:spcAft>
                  <a:spcPts val="0"/>
                </a:spcAft>
              </a:pPr>
              <a:r>
                <a:rPr lang="uk-UA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мікросередовища</a:t>
              </a:r>
              <a:endParaRPr lang="ru-RU" sz="16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" name="Text Box 32"/>
            <p:cNvSpPr txBox="1">
              <a:spLocks noChangeArrowheads="1"/>
            </p:cNvSpPr>
            <p:nvPr/>
          </p:nvSpPr>
          <p:spPr bwMode="auto">
            <a:xfrm>
              <a:off x="2496" y="5321"/>
              <a:ext cx="2448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Економічні</a:t>
              </a:r>
              <a:endParaRPr lang="ru-RU" sz="16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1" name="Text Box 33"/>
            <p:cNvSpPr txBox="1">
              <a:spLocks noChangeArrowheads="1"/>
            </p:cNvSpPr>
            <p:nvPr/>
          </p:nvSpPr>
          <p:spPr bwMode="auto">
            <a:xfrm>
              <a:off x="6096" y="4745"/>
              <a:ext cx="2448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600"/>
                </a:spcAft>
              </a:pPr>
              <a:r>
                <a:rPr lang="uk-UA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Науково-технічні</a:t>
              </a:r>
              <a:endParaRPr lang="ru-RU" sz="16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2" name="Text Box 34"/>
            <p:cNvSpPr txBox="1">
              <a:spLocks noChangeArrowheads="1"/>
            </p:cNvSpPr>
            <p:nvPr/>
          </p:nvSpPr>
          <p:spPr bwMode="auto">
            <a:xfrm>
              <a:off x="8352" y="9072"/>
              <a:ext cx="2736" cy="5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600"/>
                </a:spcAft>
              </a:pPr>
              <a:r>
                <a:rPr lang="uk-UA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Соціально-культурні</a:t>
              </a:r>
              <a:endParaRPr lang="ru-RU" sz="16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3" name="Text Box 35"/>
            <p:cNvSpPr txBox="1">
              <a:spLocks noChangeArrowheads="1"/>
            </p:cNvSpPr>
            <p:nvPr/>
          </p:nvSpPr>
          <p:spPr bwMode="auto">
            <a:xfrm>
              <a:off x="1728" y="7920"/>
              <a:ext cx="2256" cy="5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600"/>
                </a:spcAft>
              </a:pPr>
              <a:r>
                <a:rPr lang="uk-UA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Політично-правові</a:t>
              </a:r>
              <a:endParaRPr lang="ru-RU" sz="16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" name="Text Box 36"/>
            <p:cNvSpPr txBox="1">
              <a:spLocks noChangeArrowheads="1"/>
            </p:cNvSpPr>
            <p:nvPr/>
          </p:nvSpPr>
          <p:spPr bwMode="auto">
            <a:xfrm>
              <a:off x="2592" y="11520"/>
              <a:ext cx="2304" cy="5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Демографічні</a:t>
              </a:r>
              <a:endParaRPr lang="ru-RU" sz="16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" name="Text Box 37"/>
            <p:cNvSpPr txBox="1">
              <a:spLocks noChangeArrowheads="1"/>
            </p:cNvSpPr>
            <p:nvPr/>
          </p:nvSpPr>
          <p:spPr bwMode="auto">
            <a:xfrm>
              <a:off x="6624" y="11376"/>
              <a:ext cx="3168" cy="5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Природньо-географічні</a:t>
              </a:r>
              <a:endParaRPr lang="ru-RU" sz="16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" name="Text Box 38"/>
            <p:cNvSpPr txBox="1">
              <a:spLocks noChangeArrowheads="1"/>
            </p:cNvSpPr>
            <p:nvPr/>
          </p:nvSpPr>
          <p:spPr bwMode="auto">
            <a:xfrm>
              <a:off x="4944" y="5946"/>
              <a:ext cx="1680" cy="5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Споживачі</a:t>
              </a:r>
              <a:endParaRPr lang="ru-RU" sz="16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" name="Text Box 39"/>
            <p:cNvSpPr txBox="1">
              <a:spLocks noChangeArrowheads="1"/>
            </p:cNvSpPr>
            <p:nvPr/>
          </p:nvSpPr>
          <p:spPr bwMode="auto">
            <a:xfrm>
              <a:off x="3024" y="6924"/>
              <a:ext cx="1584" cy="5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Конкурент</a:t>
              </a:r>
              <a:r>
                <a:rPr lang="uk-UA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и</a:t>
              </a:r>
              <a:endParaRPr lang="ru-RU" sz="16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8" name="Text Box 40"/>
            <p:cNvSpPr txBox="1">
              <a:spLocks noChangeArrowheads="1"/>
            </p:cNvSpPr>
            <p:nvPr/>
          </p:nvSpPr>
          <p:spPr bwMode="auto">
            <a:xfrm>
              <a:off x="3744" y="9504"/>
              <a:ext cx="1680" cy="4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600"/>
                </a:spcAft>
              </a:pPr>
              <a:r>
                <a:rPr lang="ru-RU" sz="160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Пос</a:t>
              </a:r>
              <a:r>
                <a:rPr lang="uk-UA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е</a:t>
              </a:r>
              <a:r>
                <a:rPr lang="ru-RU" sz="160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редники</a:t>
              </a:r>
              <a:endPara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9" name="Text Box 41"/>
            <p:cNvSpPr txBox="1">
              <a:spLocks noChangeArrowheads="1"/>
            </p:cNvSpPr>
            <p:nvPr/>
          </p:nvSpPr>
          <p:spPr bwMode="auto">
            <a:xfrm>
              <a:off x="6096" y="9631"/>
              <a:ext cx="2256" cy="5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Контак. аудитор</a:t>
              </a:r>
              <a:r>
                <a:rPr lang="uk-UA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ії</a:t>
              </a:r>
              <a:endParaRPr lang="ru-RU" sz="16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0" name="Text Box 42"/>
            <p:cNvSpPr txBox="1">
              <a:spLocks noChangeArrowheads="1"/>
            </p:cNvSpPr>
            <p:nvPr/>
          </p:nvSpPr>
          <p:spPr bwMode="auto">
            <a:xfrm>
              <a:off x="7104" y="6431"/>
              <a:ext cx="2004" cy="5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Постачальники</a:t>
              </a:r>
              <a:endParaRPr lang="ru-RU" sz="16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31" name="Line 43"/>
            <p:cNvCxnSpPr>
              <a:cxnSpLocks noChangeShapeType="1"/>
            </p:cNvCxnSpPr>
            <p:nvPr/>
          </p:nvCxnSpPr>
          <p:spPr bwMode="auto">
            <a:xfrm>
              <a:off x="5904" y="10080"/>
              <a:ext cx="0" cy="24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2" name="Rectangle 4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827584" y="251176"/>
            <a:ext cx="76370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Фактори впливу на  діяльність підприємства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497026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03648" y="2172648"/>
            <a:ext cx="6596213" cy="4064664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4. Значення назв у підприємницькій діяльності</a:t>
            </a:r>
          </a:p>
        </p:txBody>
      </p:sp>
    </p:spTree>
    <p:extLst>
      <p:ext uri="{BB962C8B-B14F-4D97-AF65-F5344CB8AC3E}">
        <p14:creationId xmlns:p14="http://schemas.microsoft.com/office/powerpoint/2010/main" val="2288050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992888" cy="3240360"/>
          </a:xfrm>
        </p:spPr>
        <p:txBody>
          <a:bodyPr/>
          <a:lstStyle/>
          <a:p>
            <a:pPr marL="182880" indent="0">
              <a:buNone/>
            </a:pPr>
            <a:r>
              <a:rPr lang="uk-UA" sz="4800" dirty="0"/>
              <a:t>Тема 1. Сутність підприємництва. Основні види підприємницької діяльності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5052281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55022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/>
              <a:t>Види назв підприємств: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196752"/>
            <a:ext cx="7992888" cy="5256584"/>
          </a:xfrm>
        </p:spPr>
        <p:txBody>
          <a:bodyPr>
            <a:normAutofit/>
          </a:bodyPr>
          <a:lstStyle/>
          <a:p>
            <a:pPr lvl="0"/>
            <a:r>
              <a:rPr lang="uk-UA" sz="2400" i="1" dirty="0"/>
              <a:t>особиста, </a:t>
            </a:r>
            <a:r>
              <a:rPr lang="uk-UA" sz="2400" dirty="0"/>
              <a:t>яка складається з одного або декількох імен підприємців (якщо підприємство належить одному власнику – «</a:t>
            </a:r>
            <a:r>
              <a:rPr lang="uk-UA" sz="2400" dirty="0" err="1"/>
              <a:t>Ford</a:t>
            </a:r>
            <a:r>
              <a:rPr lang="uk-UA" sz="2400" dirty="0"/>
              <a:t>», декільком власникам – «Петров і К</a:t>
            </a:r>
            <a:r>
              <a:rPr lang="uk-UA" sz="2400" baseline="30000" dirty="0"/>
              <a:t>о</a:t>
            </a:r>
            <a:r>
              <a:rPr lang="uk-UA" sz="2400" dirty="0"/>
              <a:t>»);</a:t>
            </a:r>
            <a:endParaRPr lang="ru-RU" sz="2400" dirty="0"/>
          </a:p>
          <a:p>
            <a:pPr lvl="0"/>
            <a:r>
              <a:rPr lang="uk-UA" sz="2400" i="1" dirty="0"/>
              <a:t>предметна,     </a:t>
            </a:r>
            <a:r>
              <a:rPr lang="uk-UA" sz="2400" dirty="0"/>
              <a:t>що     відображає     сферу     діяльності     підприємства («</a:t>
            </a:r>
            <a:r>
              <a:rPr lang="uk-UA" sz="2400" dirty="0" err="1"/>
              <a:t>Літинський</a:t>
            </a:r>
            <a:r>
              <a:rPr lang="uk-UA" sz="2400" dirty="0"/>
              <a:t>       молокозавод»,  «Хлібозавод № 5»);</a:t>
            </a:r>
            <a:endParaRPr lang="ru-RU" sz="2400" dirty="0"/>
          </a:p>
          <a:p>
            <a:pPr lvl="0"/>
            <a:r>
              <a:rPr lang="uk-UA" sz="2400" i="1" dirty="0"/>
              <a:t>вигадана, </a:t>
            </a:r>
            <a:r>
              <a:rPr lang="uk-UA" sz="2400" dirty="0"/>
              <a:t>яка на розсуд власника може містити будь-яку інформацію, не символізуючи чогось конкретного («Сільпо», «Корона»);</a:t>
            </a:r>
            <a:endParaRPr lang="ru-RU" sz="2400" dirty="0"/>
          </a:p>
          <a:p>
            <a:r>
              <a:rPr lang="uk-UA" sz="2400" i="1" dirty="0"/>
              <a:t>змішана, </a:t>
            </a:r>
            <a:r>
              <a:rPr lang="uk-UA" sz="2400" dirty="0"/>
              <a:t>що включає як особисту, так і предметну назви (бібліотека ім. Тімірязєва)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535862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60020"/>
            <a:ext cx="856895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/>
              <a:t>Умови вибору назви підприємства: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772816"/>
            <a:ext cx="8136904" cy="4608512"/>
          </a:xfrm>
        </p:spPr>
        <p:txBody>
          <a:bodyPr>
            <a:normAutofit fontScale="92500"/>
          </a:bodyPr>
          <a:lstStyle/>
          <a:p>
            <a:pPr lvl="0"/>
            <a:r>
              <a:rPr lang="uk-UA" dirty="0"/>
              <a:t>зрозумілість і відповідність назви;</a:t>
            </a:r>
            <a:endParaRPr lang="ru-RU" dirty="0"/>
          </a:p>
          <a:p>
            <a:pPr lvl="0"/>
            <a:r>
              <a:rPr lang="uk-UA" dirty="0"/>
              <a:t>винятковість назви, яка вимагає, щоб зареєстрована назва належала тільки одному підприємству;</a:t>
            </a:r>
            <a:endParaRPr lang="ru-RU" dirty="0"/>
          </a:p>
          <a:p>
            <a:pPr lvl="0"/>
            <a:r>
              <a:rPr lang="uk-UA" dirty="0"/>
              <a:t>стабільність  назви.   Цей  принцип  передбачає,  що  назва  підприємства повинна бути постійною. При зміні власника попередню назву юридичної особи  можна  зберегти,  але  для  цього  необхідна  згода  попереднього власника;</a:t>
            </a:r>
            <a:endParaRPr lang="ru-RU" dirty="0"/>
          </a:p>
          <a:p>
            <a:pPr lvl="0"/>
            <a:r>
              <a:rPr lang="uk-UA" dirty="0"/>
              <a:t>гласність назви, що зумовлює зобов'язання  підприємця зареєструвати назву свого підприємства;</a:t>
            </a:r>
            <a:endParaRPr lang="ru-RU" dirty="0"/>
          </a:p>
          <a:p>
            <a:r>
              <a:rPr lang="uk-UA" dirty="0"/>
              <a:t>найменування   підприємства  розміщується  на  його  печатках,   бланках документів, рекламних плакатах, товарних знаках тощо. Юридична особа не має права використовувати найменування іншої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20041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62FF97CC-A7C7-4A79-9A62-0B4231339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1556792"/>
            <a:ext cx="7776864" cy="1143000"/>
          </a:xfrm>
        </p:spPr>
        <p:txBody>
          <a:bodyPr/>
          <a:lstStyle/>
          <a:p>
            <a:r>
              <a:rPr lang="uk-UA" dirty="0"/>
              <a:t>Які на Вашу думку найдорожчі бренди світу?</a:t>
            </a:r>
          </a:p>
        </p:txBody>
      </p:sp>
    </p:spTree>
    <p:extLst>
      <p:ext uri="{BB962C8B-B14F-4D97-AF65-F5344CB8AC3E}">
        <p14:creationId xmlns:p14="http://schemas.microsoft.com/office/powerpoint/2010/main" val="34327683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6D0E4C0D-60D1-4F6C-986C-0899400B2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1556792"/>
            <a:ext cx="8064896" cy="1143000"/>
          </a:xfrm>
        </p:spPr>
        <p:txBody>
          <a:bodyPr/>
          <a:lstStyle/>
          <a:p>
            <a:pPr algn="ctr"/>
            <a:r>
              <a:rPr lang="uk-UA" dirty="0"/>
              <a:t>ВІДЕО 1. ТОП 15 найдорожчих брендів світу</a:t>
            </a:r>
          </a:p>
        </p:txBody>
      </p:sp>
    </p:spTree>
    <p:extLst>
      <p:ext uri="{BB962C8B-B14F-4D97-AF65-F5344CB8AC3E}">
        <p14:creationId xmlns:p14="http://schemas.microsoft.com/office/powerpoint/2010/main" val="35316185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2493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/>
              <a:t>Найдорожчі бренди світу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9ECD4F2-6028-40F9-ADFF-57D551DE87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484784"/>
            <a:ext cx="7020272" cy="5247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3383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/>
              <a:t>Заповіді підприємця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1331640"/>
            <a:ext cx="7344816" cy="5193704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1. Постійно генеруйте ідеї.</a:t>
            </a:r>
            <a:endParaRPr lang="ru-RU" dirty="0"/>
          </a:p>
          <a:p>
            <a:r>
              <a:rPr lang="uk-UA" dirty="0"/>
              <a:t>2. Не бійтесь конкуренції.</a:t>
            </a:r>
            <a:endParaRPr lang="ru-RU" dirty="0"/>
          </a:p>
          <a:p>
            <a:r>
              <a:rPr lang="uk-UA" dirty="0"/>
              <a:t>3. Працюйте на споживача, його вимоги.</a:t>
            </a:r>
            <a:endParaRPr lang="ru-RU" dirty="0"/>
          </a:p>
          <a:p>
            <a:r>
              <a:rPr lang="uk-UA" dirty="0"/>
              <a:t>4. Не бійтеся зменшити ціну, бійтесь її збільшити.</a:t>
            </a:r>
            <a:endParaRPr lang="ru-RU" dirty="0"/>
          </a:p>
          <a:p>
            <a:r>
              <a:rPr lang="uk-UA" dirty="0"/>
              <a:t>5. Створіть команду на довірі.</a:t>
            </a:r>
            <a:endParaRPr lang="ru-RU" dirty="0"/>
          </a:p>
          <a:p>
            <a:r>
              <a:rPr lang="uk-UA" dirty="0"/>
              <a:t>6. Складіть бізнес-план.</a:t>
            </a:r>
            <a:endParaRPr lang="ru-RU" dirty="0"/>
          </a:p>
          <a:p>
            <a:r>
              <a:rPr lang="uk-UA" dirty="0"/>
              <a:t>7. Рекламуйте не стільки товар, скільки імідж своєї фірми.</a:t>
            </a:r>
            <a:endParaRPr lang="ru-RU" dirty="0"/>
          </a:p>
          <a:p>
            <a:r>
              <a:rPr lang="uk-UA" dirty="0"/>
              <a:t>8. Не бійтесь брати кредити (якщо їх дають).</a:t>
            </a:r>
            <a:endParaRPr lang="ru-RU" dirty="0"/>
          </a:p>
          <a:p>
            <a:r>
              <a:rPr lang="uk-UA" dirty="0"/>
              <a:t>9. Не тримайте всі яйця в одному кошику (здійснюйте диверсифікацію виробництва).</a:t>
            </a:r>
            <a:endParaRPr lang="ru-RU" dirty="0"/>
          </a:p>
          <a:p>
            <a:r>
              <a:rPr lang="uk-UA" dirty="0"/>
              <a:t>10. Будьте доброзичливі.</a:t>
            </a:r>
            <a:endParaRPr lang="ru-RU" dirty="0"/>
          </a:p>
          <a:p>
            <a:r>
              <a:rPr lang="uk-UA" dirty="0"/>
              <a:t>11. Безперервно вчіться і творіть.</a:t>
            </a:r>
            <a:endParaRPr lang="ru-RU" dirty="0"/>
          </a:p>
          <a:p>
            <a:r>
              <a:rPr lang="uk-UA" dirty="0"/>
              <a:t>12. Пам’ятайте, найголовніший капітал – це ви самі.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42565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Дякую за увагу!</a:t>
            </a:r>
          </a:p>
        </p:txBody>
      </p:sp>
    </p:spTree>
    <p:extLst>
      <p:ext uri="{BB962C8B-B14F-4D97-AF65-F5344CB8AC3E}">
        <p14:creationId xmlns:p14="http://schemas.microsoft.com/office/powerpoint/2010/main" val="1702733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CBDD46-FBB3-4689-99C6-46CB3B73B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88" y="404664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/>
              <a:t>ЗМІСТ ЗАНЯТТЯ</a:t>
            </a:r>
          </a:p>
        </p:txBody>
      </p:sp>
      <mc:AlternateContent xmlns:mc="http://schemas.openxmlformats.org/markup-compatibility/2006">
        <mc:Choice xmlns:psuz="http://schemas.microsoft.com/office/powerpoint/2016/summaryzoom" Requires="psuz">
          <p:graphicFrame>
            <p:nvGraphicFramePr>
              <p:cNvPr id="5" name="Інтерактивний зміст 4">
                <a:extLst>
                  <a:ext uri="{FF2B5EF4-FFF2-40B4-BE49-F238E27FC236}">
                    <a16:creationId xmlns:a16="http://schemas.microsoft.com/office/drawing/2014/main" id="{5B8ADE4F-DB21-4CB7-A7FA-BFCCA041E54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72401807"/>
                  </p:ext>
                </p:extLst>
              </p:nvPr>
            </p:nvGraphicFramePr>
            <p:xfrm>
              <a:off x="899591" y="1916832"/>
              <a:ext cx="7825419" cy="4248472"/>
            </p:xfrm>
            <a:graphic>
              <a:graphicData uri="http://schemas.microsoft.com/office/powerpoint/2016/summaryzoom">
                <psuz:summaryZm>
                  <psuz:summaryZmObj sectionId="{43D0A5BD-5097-4D98-91DF-4AEA1BF0AF13}">
                    <psuz:zmPr id="{9897C8D4-2DC1-4A87-8D98-FE10D900EB4F}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273889" y="304826"/>
                          <a:ext cx="2347626" cy="1760719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84711ED7-91C4-4601-874F-5ACF06E71988}">
                    <psuz:zmPr id="{F5ABA0DF-97FF-413E-BB20-C2FC49FE3D1E}" transitionDur="100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2738896" y="304826"/>
                          <a:ext cx="2347626" cy="1760719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81DAEB00-90F5-482C-9346-49A838954F95}">
                    <psuz:zmPr id="{6883CA56-6A21-41E9-8B62-15C4D10A4FDB}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5203903" y="304826"/>
                          <a:ext cx="2347626" cy="1760719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2A0C4085-3000-4A1E-B60F-F8E7E50930A1}">
                    <psuz:zmPr id="{87EFE717-2388-476A-8A46-EEDF169D6870}" transitionDur="100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273889" y="2182926"/>
                          <a:ext cx="2347626" cy="1760719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D1C4EF2D-2189-413C-B780-89D8C42EF414}">
                    <psuz:zmPr id="{50CE8018-1D16-46E0-8B04-289878F7F2FE}" transitionDur="100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2738896" y="2182926"/>
                          <a:ext cx="2347626" cy="1760719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gridLayout/>
                </psuz:summaryZm>
              </a:graphicData>
            </a:graphic>
          </p:graphicFrame>
        </mc:Choice>
        <mc:Fallback>
          <p:grpSp>
            <p:nvGrpSpPr>
              <p:cNvPr id="5" name="Інтерактивний зміст 4">
                <a:extLst>
                  <a:ext uri="{FF2B5EF4-FFF2-40B4-BE49-F238E27FC236}">
                    <a16:creationId xmlns:a16="http://schemas.microsoft.com/office/drawing/2014/main" id="{5B8ADE4F-DB21-4CB7-A7FA-BFCCA041E549}"/>
                  </a:ext>
                </a:extLst>
              </p:cNvPr>
              <p:cNvGrpSpPr>
                <a:grpSpLocks noGrp="1" noUngrp="1" noRot="1" noChangeAspect="1" noMove="1" noResize="1"/>
              </p:cNvGrpSpPr>
              <p:nvPr/>
            </p:nvGrpSpPr>
            <p:grpSpPr>
              <a:xfrm>
                <a:off x="899591" y="1916832"/>
                <a:ext cx="7825419" cy="4248472"/>
                <a:chOff x="899591" y="1916832"/>
                <a:chExt cx="7825419" cy="4248472"/>
              </a:xfrm>
            </p:grpSpPr>
            <p:pic>
              <p:nvPicPr>
                <p:cNvPr id="3" name="Рисунок 3">
                  <a:hlinkClick r:id="rId7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1173480" y="2221658"/>
                  <a:ext cx="2347626" cy="1760719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4" name="Рисунок 4">
                  <a:hlinkClick r:id="rId8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638487" y="2221658"/>
                  <a:ext cx="2347626" cy="1760719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6" name="Рисунок 6">
                  <a:hlinkClick r:id="rId9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6103494" y="2221658"/>
                  <a:ext cx="2347626" cy="1760719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7" name="Рисунок 7">
                  <a:hlinkClick r:id="rId10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173480" y="4099758"/>
                  <a:ext cx="2347626" cy="1760719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8" name="Рисунок 8">
                  <a:hlinkClick r:id="rId11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638487" y="4099758"/>
                  <a:ext cx="2347626" cy="1760719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</p:grpSp>
        </mc:Fallback>
      </mc:AlternateContent>
    </p:spTree>
    <p:extLst>
      <p:ext uri="{BB962C8B-B14F-4D97-AF65-F5344CB8AC3E}">
        <p14:creationId xmlns:p14="http://schemas.microsoft.com/office/powerpoint/2010/main" val="2645243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332656"/>
            <a:ext cx="756084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/>
              <a:t>Організаційні моменти: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971600" y="1475656"/>
            <a:ext cx="7920880" cy="5121696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Під час оголошення повітряної тривоги (Вінниця, Вінницька область) відео трансляція заняття зупиняється;</a:t>
            </a:r>
          </a:p>
          <a:p>
            <a:r>
              <a:rPr lang="uk-UA" dirty="0"/>
              <a:t>матеріали заняття, що призупинилось у зв'язку із повітряною тривогою (лекція, презентація) студент завантажує за </a:t>
            </a:r>
            <a:r>
              <a:rPr lang="uk-UA" dirty="0" err="1"/>
              <a:t>адресою</a:t>
            </a:r>
            <a:r>
              <a:rPr lang="uk-UA" dirty="0"/>
              <a:t>: </a:t>
            </a:r>
            <a:r>
              <a:rPr lang="en-US" dirty="0">
                <a:hlinkClick r:id="rId2"/>
              </a:rPr>
              <a:t>https://vo.uu.edu.ua/course/view.php?id=4412</a:t>
            </a:r>
            <a:endParaRPr lang="uk-UA" dirty="0"/>
          </a:p>
          <a:p>
            <a:r>
              <a:rPr lang="uk-UA" dirty="0"/>
              <a:t>Студенти, які перебувають по за межами Вінницької області враховують сигнал тривоги за місцем перебування, перед відключенням у чаті </a:t>
            </a:r>
            <a:r>
              <a:rPr lang="en-US" dirty="0"/>
              <a:t>Zoom</a:t>
            </a:r>
            <a:r>
              <a:rPr lang="uk-UA" dirty="0"/>
              <a:t> повідомляють про це викладача; </a:t>
            </a:r>
          </a:p>
          <a:p>
            <a:r>
              <a:rPr lang="uk-UA" dirty="0"/>
              <a:t> Всі студенти для зв'язку у програмі </a:t>
            </a:r>
            <a:r>
              <a:rPr lang="en-US" dirty="0"/>
              <a:t>Zoom </a:t>
            </a:r>
            <a:r>
              <a:rPr lang="uk-UA" dirty="0"/>
              <a:t>та платформі </a:t>
            </a:r>
            <a:r>
              <a:rPr lang="en-US" dirty="0"/>
              <a:t>Moodle </a:t>
            </a:r>
            <a:r>
              <a:rPr lang="uk-UA" dirty="0"/>
              <a:t>вказують ім'я – «Прізвище Ім'я» (обов'язково у такому порядку і українськими літерами!!!);</a:t>
            </a:r>
          </a:p>
          <a:p>
            <a:r>
              <a:rPr lang="uk-UA" dirty="0"/>
              <a:t>Контроль відвідування буде здійснюватися студентами самостійно відміткою «+» у чаті </a:t>
            </a:r>
            <a:r>
              <a:rPr lang="en-US" dirty="0"/>
              <a:t>Zoom</a:t>
            </a:r>
            <a:r>
              <a:rPr lang="uk-UA" dirty="0"/>
              <a:t>-конференції</a:t>
            </a:r>
          </a:p>
          <a:p>
            <a:r>
              <a:rPr lang="uk-UA" dirty="0"/>
              <a:t>Зв’язок із викладачем відбуватиметься двома каналами: група у </a:t>
            </a:r>
            <a:r>
              <a:rPr lang="en-US" dirty="0"/>
              <a:t>Viber </a:t>
            </a:r>
            <a:r>
              <a:rPr lang="uk-UA" dirty="0"/>
              <a:t>та чат на платформі </a:t>
            </a:r>
            <a:r>
              <a:rPr lang="en-US" dirty="0"/>
              <a:t>Moodle. </a:t>
            </a:r>
            <a:r>
              <a:rPr lang="uk-UA" dirty="0"/>
              <a:t>НІЯКИХ ОСОБИСТИХ ДЗВІНКІВ ТА ПЕРЕПИСОК! 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42816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2172648"/>
            <a:ext cx="8064896" cy="399265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</a:t>
            </a:r>
            <a:r>
              <a:rPr lang="uk-UA" dirty="0"/>
              <a:t>. Основні ознаки підприємництва, суб'єкти та об'єкти підприємницької діяльності</a:t>
            </a:r>
          </a:p>
        </p:txBody>
      </p:sp>
    </p:spTree>
    <p:extLst>
      <p:ext uri="{BB962C8B-B14F-4D97-AF65-F5344CB8AC3E}">
        <p14:creationId xmlns:p14="http://schemas.microsoft.com/office/powerpoint/2010/main" val="3402866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731520"/>
            <a:ext cx="7560840" cy="536177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uk-UA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Підприємництво</a:t>
            </a:r>
            <a:r>
              <a:rPr lang="uk-UA" sz="3600" dirty="0"/>
              <a:t> – це самостійна, ініціативна, систематична, на власний ризик господарська діяльність, що здійснюється суб'єктами господарювання (підприємцями) з метою досягнення економічних і соціальних результатів та одержання прибутку.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446639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77686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/>
              <a:t>Ознаки підприємництва: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1556792"/>
            <a:ext cx="7272808" cy="4392488"/>
          </a:xfrm>
        </p:spPr>
        <p:txBody>
          <a:bodyPr>
            <a:normAutofit/>
          </a:bodyPr>
          <a:lstStyle/>
          <a:p>
            <a:r>
              <a:rPr lang="uk-UA" sz="3200" dirty="0"/>
              <a:t>Самостійність (свобода вибору напрямів і методів діяльності);</a:t>
            </a:r>
          </a:p>
          <a:p>
            <a:r>
              <a:rPr lang="uk-UA" sz="3200" dirty="0"/>
              <a:t>Постійна наявність фактора ризику;</a:t>
            </a:r>
          </a:p>
          <a:p>
            <a:r>
              <a:rPr lang="uk-UA" sz="3200" dirty="0"/>
              <a:t>Орієнтація на досягнення комерційного успіху;</a:t>
            </a:r>
          </a:p>
          <a:p>
            <a:r>
              <a:rPr lang="uk-UA" sz="3200" dirty="0"/>
              <a:t>Інноваційний характер діяльності</a:t>
            </a:r>
            <a:r>
              <a:rPr lang="uk-UA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7832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8092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sz="4000" dirty="0"/>
              <a:t>Функції сфери підприємництва: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1556792"/>
            <a:ext cx="7128792" cy="4536504"/>
          </a:xfrm>
        </p:spPr>
        <p:txBody>
          <a:bodyPr>
            <a:normAutofit/>
          </a:bodyPr>
          <a:lstStyle/>
          <a:p>
            <a:r>
              <a:rPr lang="uk-UA" sz="2800" b="1" u="sng" dirty="0"/>
              <a:t>Ресурсна</a:t>
            </a:r>
            <a:r>
              <a:rPr lang="uk-UA" sz="2800" dirty="0"/>
              <a:t> (формування та ефективне використання капіталу, трудових, матеріальних та інформаційних ресурсів);</a:t>
            </a:r>
          </a:p>
          <a:p>
            <a:r>
              <a:rPr lang="uk-UA" sz="2800" b="1" u="sng" dirty="0"/>
              <a:t>Організаційна</a:t>
            </a:r>
            <a:r>
              <a:rPr lang="uk-UA" sz="2800" dirty="0"/>
              <a:t> (організація маркетингу, виробництва, збуту, реклами та інших господарських справ);</a:t>
            </a:r>
          </a:p>
          <a:p>
            <a:r>
              <a:rPr lang="uk-UA" sz="2800" b="1" u="sng" dirty="0"/>
              <a:t>Творча</a:t>
            </a:r>
            <a:r>
              <a:rPr lang="uk-UA" sz="2800" dirty="0"/>
              <a:t> (новаторські ідеї, пошук нових ініціатив, вміння ризикувати)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58337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41682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sz="4000" u="sng" dirty="0"/>
              <a:t>Суб'єкти</a:t>
            </a:r>
            <a:r>
              <a:rPr lang="uk-UA" sz="4000" dirty="0"/>
              <a:t> підприємницької діяльності: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1844824"/>
            <a:ext cx="6400800" cy="3474720"/>
          </a:xfrm>
        </p:spPr>
        <p:txBody>
          <a:bodyPr>
            <a:noAutofit/>
          </a:bodyPr>
          <a:lstStyle/>
          <a:p>
            <a:r>
              <a:rPr lang="uk-UA" sz="4000" dirty="0"/>
              <a:t>Громадяни України та інших держав (фізичні особи);</a:t>
            </a:r>
          </a:p>
          <a:p>
            <a:r>
              <a:rPr lang="uk-UA" sz="4000" dirty="0"/>
              <a:t>Підприємства усіх форм власності (юридичні особи)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65770765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697</TotalTime>
  <Words>1144</Words>
  <Application>Microsoft Office PowerPoint</Application>
  <PresentationFormat>Екран (4:3)</PresentationFormat>
  <Paragraphs>180</Paragraphs>
  <Slides>26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26</vt:i4>
      </vt:variant>
    </vt:vector>
  </HeadingPairs>
  <TitlesOfParts>
    <vt:vector size="33" baseType="lpstr">
      <vt:lpstr>Arial</vt:lpstr>
      <vt:lpstr>Book Antiqua</vt:lpstr>
      <vt:lpstr>Calibri Light</vt:lpstr>
      <vt:lpstr>Georgia</vt:lpstr>
      <vt:lpstr>Times New Roman</vt:lpstr>
      <vt:lpstr>Trebuchet MS</vt:lpstr>
      <vt:lpstr>Воздушный поток</vt:lpstr>
      <vt:lpstr>Дисципліна «ПІДПРИЄМНИЦТВО»</vt:lpstr>
      <vt:lpstr>Тема 1. Сутність підприємництва. Основні види підприємницької діяльності</vt:lpstr>
      <vt:lpstr>ЗМІСТ ЗАНЯТТЯ</vt:lpstr>
      <vt:lpstr>Організаційні моменти:</vt:lpstr>
      <vt:lpstr>1. Основні ознаки підприємництва, суб'єкти та об'єкти підприємницької діяльності</vt:lpstr>
      <vt:lpstr>Презентація PowerPoint</vt:lpstr>
      <vt:lpstr>Ознаки підприємництва:</vt:lpstr>
      <vt:lpstr>Функції сфери підприємництва:</vt:lpstr>
      <vt:lpstr>Суб'єкти підприємницької діяльності:</vt:lpstr>
      <vt:lpstr>Обмеження щодо здійснення підприємництва:</vt:lpstr>
      <vt:lpstr>Об'єкти підприємницької діяльності:</vt:lpstr>
      <vt:lpstr>Презентація PowerPoint</vt:lpstr>
      <vt:lpstr>2. Напрямки підприємницької діяльності</vt:lpstr>
      <vt:lpstr>Презентація PowerPoint</vt:lpstr>
      <vt:lpstr>Принципи здійснення підприємницької діяльності</vt:lpstr>
      <vt:lpstr>3. Види підприємств та його зовнішнє середовище</vt:lpstr>
      <vt:lpstr>Презентація PowerPoint</vt:lpstr>
      <vt:lpstr>Презентація PowerPoint</vt:lpstr>
      <vt:lpstr>4. Значення назв у підприємницькій діяльності</vt:lpstr>
      <vt:lpstr>Види назв підприємств:</vt:lpstr>
      <vt:lpstr>Умови вибору назви підприємства:</vt:lpstr>
      <vt:lpstr>Які на Вашу думку найдорожчі бренди світу?</vt:lpstr>
      <vt:lpstr>ВІДЕО 1. ТОП 15 найдорожчих брендів світу</vt:lpstr>
      <vt:lpstr>Найдорожчі бренди світу</vt:lpstr>
      <vt:lpstr>Заповіді підприємця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Сутність підприємництва. Основні види підприємницької діяльності</dc:title>
  <dc:creator>VNMZ</dc:creator>
  <cp:lastModifiedBy>Олена Олена</cp:lastModifiedBy>
  <cp:revision>19</cp:revision>
  <dcterms:created xsi:type="dcterms:W3CDTF">2017-02-08T13:29:59Z</dcterms:created>
  <dcterms:modified xsi:type="dcterms:W3CDTF">2022-09-09T20:43:19Z</dcterms:modified>
</cp:coreProperties>
</file>