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6507-B1C7-47D1-BF75-1F3E398D2798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C0E6-407A-4BAF-8C6B-4E87DE73BA4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2245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6507-B1C7-47D1-BF75-1F3E398D2798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C0E6-407A-4BAF-8C6B-4E87DE73BA4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707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6507-B1C7-47D1-BF75-1F3E398D2798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C0E6-407A-4BAF-8C6B-4E87DE73BA4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6803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3B1-3604-49D9-AAE4-76586B997F02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656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0828-1D5A-4B1D-B474-9A6914480477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226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3090-96F6-4CC6-A420-1D0A581F76F9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75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AA60-E1D9-49AA-B0C3-0DAE51D01E61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54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69F3-E23A-49CA-A3D0-C7356F7ACE15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54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B82F-E9EB-4BA3-9DB8-6CE813384E50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18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706D-6810-4AC3-B29C-529243727492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044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50A7-FA9B-4789-A2F7-58780665A45F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985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6507-B1C7-47D1-BF75-1F3E398D2798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C0E6-407A-4BAF-8C6B-4E87DE73BA4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6327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8DA5-6785-485C-8A73-E480409AF521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068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D41F-F639-4AA4-8467-51878E8F78FB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84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F65D-B706-4E4D-9DF1-0BBE9B00466F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6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6507-B1C7-47D1-BF75-1F3E398D2798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C0E6-407A-4BAF-8C6B-4E87DE73BA4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971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6507-B1C7-47D1-BF75-1F3E398D2798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C0E6-407A-4BAF-8C6B-4E87DE73BA4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452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6507-B1C7-47D1-BF75-1F3E398D2798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C0E6-407A-4BAF-8C6B-4E87DE73BA4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794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6507-B1C7-47D1-BF75-1F3E398D2798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C0E6-407A-4BAF-8C6B-4E87DE73BA4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24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6507-B1C7-47D1-BF75-1F3E398D2798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C0E6-407A-4BAF-8C6B-4E87DE73BA4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766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6507-B1C7-47D1-BF75-1F3E398D2798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C0E6-407A-4BAF-8C6B-4E87DE73BA4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605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6507-B1C7-47D1-BF75-1F3E398D2798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C0E6-407A-4BAF-8C6B-4E87DE73BA4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852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E6507-B1C7-47D1-BF75-1F3E398D2798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BC0E6-407A-4BAF-8C6B-4E87DE73BA4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688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77E8F6-48E0-41B0-B3CC-415FDE01AA07}" type="slidenum">
              <a:rPr lang="en-US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‹№›</a:t>
            </a:fld>
            <a:endParaRPr lang="en-US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894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3076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8100" y="116632"/>
            <a:ext cx="8496944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Переміщення</a:t>
            </a: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по </a:t>
            </a:r>
            <a:r>
              <a:rPr lang="ru-RU"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реплікону</a:t>
            </a: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або</a:t>
            </a: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між</a:t>
            </a: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репліконами</a:t>
            </a: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мобільних</a:t>
            </a: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генетичних</a:t>
            </a: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елементів</a:t>
            </a: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викликає</a:t>
            </a: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: </a:t>
            </a:r>
          </a:p>
          <a:p>
            <a:endParaRPr lang="ru-RU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Інактивацію</a:t>
            </a:r>
            <a:r>
              <a:rPr lang="ru-RU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генів</a:t>
            </a:r>
            <a:r>
              <a:rPr lang="ru-RU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 тих </a:t>
            </a:r>
            <a:r>
              <a:rPr lang="ru-RU" sz="2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ділянок</a:t>
            </a:r>
            <a:r>
              <a:rPr lang="ru-RU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 ДНК, </a:t>
            </a:r>
            <a:r>
              <a:rPr lang="ru-RU" sz="2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куди</a:t>
            </a:r>
            <a:r>
              <a:rPr lang="ru-RU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 вони </a:t>
            </a:r>
            <a:r>
              <a:rPr lang="ru-RU" sz="2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вбудовуються</a:t>
            </a:r>
            <a:r>
              <a:rPr lang="ru-RU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ru-RU" sz="2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ru-RU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2. </a:t>
            </a:r>
            <a:r>
              <a:rPr lang="ru-RU" sz="2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Формування</a:t>
            </a:r>
            <a:r>
              <a:rPr lang="ru-RU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пошкодження</a:t>
            </a:r>
            <a:r>
              <a:rPr lang="ru-RU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генетичного</a:t>
            </a:r>
            <a:r>
              <a:rPr lang="ru-RU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матеріалу</a:t>
            </a:r>
            <a:endParaRPr lang="ru-RU" sz="2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ru-RU" sz="2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ru-RU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3. </a:t>
            </a:r>
            <a:r>
              <a:rPr lang="ru-RU" sz="2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Злиття</a:t>
            </a:r>
            <a:r>
              <a:rPr lang="ru-RU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репліконів</a:t>
            </a:r>
            <a:r>
              <a:rPr lang="ru-RU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  <a:r>
              <a:rPr lang="ru-RU" sz="2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тобто</a:t>
            </a:r>
            <a:r>
              <a:rPr lang="ru-RU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вбудовування</a:t>
            </a:r>
            <a:r>
              <a:rPr lang="ru-RU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плазміди</a:t>
            </a:r>
            <a:r>
              <a:rPr lang="ru-RU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 у хромосому</a:t>
            </a:r>
            <a:endParaRPr lang="ru-RU" sz="2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ru-RU" sz="2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ru-RU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4.Розповсюдження </a:t>
            </a:r>
            <a:r>
              <a:rPr lang="ru-RU" sz="2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генів</a:t>
            </a:r>
            <a:r>
              <a:rPr lang="ru-RU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 у </a:t>
            </a:r>
            <a:r>
              <a:rPr lang="ru-RU" sz="2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популяції</a:t>
            </a:r>
            <a:r>
              <a:rPr lang="ru-RU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бактерій</a:t>
            </a:r>
            <a:r>
              <a:rPr lang="ru-RU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  <a:r>
              <a:rPr lang="ru-RU" sz="2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що</a:t>
            </a:r>
            <a:r>
              <a:rPr lang="ru-RU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може</a:t>
            </a:r>
            <a:r>
              <a:rPr lang="ru-RU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призвести</a:t>
            </a:r>
            <a:r>
              <a:rPr lang="ru-RU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 до</a:t>
            </a:r>
          </a:p>
          <a:p>
            <a:pPr marL="998538" indent="-285750">
              <a:buFont typeface="Arial" panose="020B0604020202020204" pitchFamily="34" charset="0"/>
              <a:buChar char="•"/>
            </a:pPr>
            <a:r>
              <a:rPr lang="ru-RU" sz="2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зміни</a:t>
            </a:r>
            <a:r>
              <a:rPr lang="ru-RU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біологічних</a:t>
            </a:r>
            <a:r>
              <a:rPr lang="ru-RU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властивостей</a:t>
            </a:r>
            <a:r>
              <a:rPr lang="ru-RU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популяції</a:t>
            </a:r>
            <a:r>
              <a:rPr lang="ru-RU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</a:p>
          <a:p>
            <a:pPr marL="998538" indent="-285750">
              <a:buFont typeface="Arial" panose="020B0604020202020204" pitchFamily="34" charset="0"/>
              <a:buChar char="•"/>
            </a:pPr>
            <a:r>
              <a:rPr lang="ru-RU" sz="2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з</a:t>
            </a:r>
            <a:r>
              <a:rPr lang="ru-RU" sz="2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міни</a:t>
            </a:r>
            <a:r>
              <a:rPr lang="ru-RU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збудників</a:t>
            </a:r>
            <a:r>
              <a:rPr lang="ru-RU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інфекційних</a:t>
            </a:r>
            <a:r>
              <a:rPr lang="ru-RU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захворювань</a:t>
            </a:r>
            <a:endParaRPr lang="ru-RU" sz="2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998538" indent="-285750">
              <a:buFont typeface="Arial" panose="020B0604020202020204" pitchFamily="34" charset="0"/>
              <a:buChar char="•"/>
            </a:pPr>
            <a:r>
              <a:rPr lang="ru-RU" sz="2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сприяє</a:t>
            </a:r>
            <a:r>
              <a:rPr lang="ru-RU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еволюційним</a:t>
            </a:r>
            <a:r>
              <a:rPr lang="ru-RU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процесам</a:t>
            </a:r>
            <a:r>
              <a:rPr lang="ru-RU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серед</a:t>
            </a:r>
            <a:r>
              <a:rPr lang="ru-RU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мікробів</a:t>
            </a:r>
            <a:r>
              <a:rPr lang="ru-RU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endParaRPr lang="ru-RU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03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9776" y="116632"/>
            <a:ext cx="3707904" cy="737810"/>
          </a:xfrm>
        </p:spPr>
        <p:txBody>
          <a:bodyPr>
            <a:normAutofit/>
          </a:bodyPr>
          <a:lstStyle/>
          <a:p>
            <a:r>
              <a:rPr lang="en-US" altLang="ru-RU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uk-UA" altLang="ru-RU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-елементи</a:t>
            </a:r>
            <a:endParaRPr lang="ru-RU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1052738"/>
            <a:ext cx="8496944" cy="525658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ru-RU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IS</a:t>
            </a:r>
            <a:r>
              <a:rPr lang="uk-UA" altLang="ru-RU" sz="24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-елементи</a:t>
            </a:r>
            <a:r>
              <a:rPr lang="uk-UA" alt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uk-UA" alt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– </a:t>
            </a:r>
            <a:r>
              <a:rPr lang="ru-RU" alt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це</a:t>
            </a:r>
            <a:r>
              <a:rPr lang="ru-RU" alt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ділянки</a:t>
            </a:r>
            <a:r>
              <a:rPr lang="ru-RU" alt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ДНК, </a:t>
            </a:r>
            <a:r>
              <a:rPr lang="ru-RU" alt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здатні</a:t>
            </a:r>
            <a:r>
              <a:rPr lang="ru-RU" alt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переміщатися</a:t>
            </a:r>
            <a:r>
              <a:rPr lang="ru-RU" alt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як </a:t>
            </a:r>
            <a:r>
              <a:rPr lang="ru-RU" alt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ціле</a:t>
            </a:r>
            <a:r>
              <a:rPr lang="ru-RU" alt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з </a:t>
            </a:r>
            <a:r>
              <a:rPr lang="ru-RU" alt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однієї</a:t>
            </a:r>
            <a:r>
              <a:rPr lang="ru-RU" alt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ділянки</a:t>
            </a:r>
            <a:r>
              <a:rPr lang="ru-RU" alt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реплікону</a:t>
            </a:r>
            <a:r>
              <a:rPr lang="ru-RU" alt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в </a:t>
            </a:r>
            <a:r>
              <a:rPr lang="ru-RU" alt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іншу</a:t>
            </a:r>
            <a:r>
              <a:rPr lang="ru-RU" alt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а </a:t>
            </a:r>
            <a:r>
              <a:rPr lang="ru-RU" alt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також</a:t>
            </a:r>
            <a:r>
              <a:rPr lang="ru-RU" alt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між</a:t>
            </a:r>
            <a:r>
              <a:rPr lang="ru-RU" alt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репліконами</a:t>
            </a:r>
            <a:r>
              <a:rPr lang="uk-UA" alt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uk-UA" alt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Довжина – 1300 – 1500 </a:t>
            </a:r>
            <a:r>
              <a:rPr lang="uk-UA" alt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п.н</a:t>
            </a:r>
            <a:r>
              <a:rPr lang="uk-UA" alt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en-US" altLang="ru-R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uk-UA" alt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Самостійно не </a:t>
            </a:r>
            <a:r>
              <a:rPr lang="uk-UA" alt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реплікуються</a:t>
            </a:r>
            <a:endParaRPr lang="uk-UA" altLang="ru-R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uk-UA" alt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Не кодують фенотипові ознаки</a:t>
            </a:r>
          </a:p>
          <a:p>
            <a:pPr>
              <a:lnSpc>
                <a:spcPct val="150000"/>
              </a:lnSpc>
            </a:pPr>
            <a:r>
              <a:rPr lang="uk-UA" alt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Зустрічаються як у бактеріальній хромосомі, так і у </a:t>
            </a:r>
            <a:r>
              <a:rPr lang="uk-UA" alt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плазмідах</a:t>
            </a:r>
            <a:endParaRPr lang="uk-UA" altLang="ru-R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uk-UA" alt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Представлені декількома копіями у геномі</a:t>
            </a:r>
            <a:endParaRPr lang="ru-RU" altLang="ru-R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uk-UA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68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188640"/>
            <a:ext cx="8219256" cy="648072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uk-UA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Містять гени, необхідні для їх переміщення: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Ген </a:t>
            </a:r>
            <a:r>
              <a:rPr lang="uk-UA" sz="2800" u="sng" dirty="0" err="1">
                <a:solidFill>
                  <a:schemeClr val="bg1"/>
                </a:solidFill>
                <a:latin typeface="Comic Sans MS" panose="030F0702030302020204" pitchFamily="66" charset="0"/>
              </a:rPr>
              <a:t>транспозази</a:t>
            </a:r>
            <a:r>
              <a:rPr 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(</a:t>
            </a:r>
            <a:r>
              <a:rPr lang="ru-RU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забезпечує</a:t>
            </a:r>
            <a:r>
              <a:rPr 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процес</a:t>
            </a:r>
            <a:r>
              <a:rPr 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вирізання</a:t>
            </a:r>
            <a:r>
              <a:rPr 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IS-элемента </a:t>
            </a:r>
            <a:r>
              <a:rPr 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з </a:t>
            </a:r>
            <a:r>
              <a:rPr 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ДНК та </a:t>
            </a:r>
            <a:r>
              <a:rPr lang="ru-RU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його</a:t>
            </a:r>
            <a:r>
              <a:rPr 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інтеграцію</a:t>
            </a:r>
            <a:r>
              <a:rPr 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у </a:t>
            </a:r>
            <a:r>
              <a:rPr lang="ru-RU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новий</a:t>
            </a:r>
            <a:r>
              <a:rPr 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локус)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Ген, </a:t>
            </a:r>
            <a:r>
              <a:rPr lang="ru-RU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що</a:t>
            </a:r>
            <a:r>
              <a:rPr 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детермінує</a:t>
            </a:r>
            <a:r>
              <a:rPr 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синтез </a:t>
            </a:r>
            <a:r>
              <a:rPr lang="ru-RU" sz="2800" u="sng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репресору</a:t>
            </a:r>
            <a:r>
              <a:rPr 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(</a:t>
            </a:r>
            <a:r>
              <a:rPr lang="ru-RU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регулює</a:t>
            </a:r>
            <a:r>
              <a:rPr 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процес</a:t>
            </a:r>
            <a:r>
              <a:rPr 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переміщення</a:t>
            </a:r>
            <a:r>
              <a:rPr 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8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Інвертовані повтори </a:t>
            </a: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на кінцях, що </a:t>
            </a:r>
            <a:r>
              <a:rPr lang="uk-UA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розпізнаються</a:t>
            </a: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uk-UA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транспозазою</a:t>
            </a: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(1-ланцюгові розриви)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232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2"/>
            <a:ext cx="9144000" cy="648999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IS1</a:t>
            </a:r>
            <a:r>
              <a:rPr lang="uk-UA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(</a:t>
            </a:r>
            <a:r>
              <a:rPr lang="en-US" sz="28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E.coli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768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п.н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ц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ентр. ділянка кодує білок – </a:t>
            </a:r>
            <a:r>
              <a:rPr lang="uk-UA" sz="24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транспозазу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необхідний для переміщення елемента з одного сайту в інший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;</a:t>
            </a:r>
            <a:endParaRPr lang="uk-UA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н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а кінцях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інсерційної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послідовності розташовані </a:t>
            </a:r>
            <a:r>
              <a:rPr lang="uk-UA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інвертовані повтори 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IR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) – 23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нукл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. (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CAT – ATG)</a:t>
            </a:r>
            <a:endParaRPr lang="uk-UA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Короткі подвійні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нуклеотидні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послідовності – в одній орієнтації, </a:t>
            </a:r>
            <a:r>
              <a:rPr lang="uk-UA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прямі повтори 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(direct repeats)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: 2-3 до 9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п.н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Має 2 рамки зчитування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InsA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і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InsB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які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кодують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одну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чи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дві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різновидності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транспозази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4437114"/>
            <a:ext cx="8064896" cy="205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39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Функції </a:t>
            </a:r>
            <a:r>
              <a:rPr lang="ru-RU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IS-</a:t>
            </a:r>
            <a:r>
              <a:rPr lang="ru-RU" sz="3200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послідовностей</a:t>
            </a:r>
            <a:r>
              <a:rPr lang="ru-RU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ru-RU" sz="32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536" y="1196754"/>
            <a:ext cx="8291264" cy="547260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Регуляція</a:t>
            </a:r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активності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генів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бактеріальної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клітини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lvl="1"/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Можуть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інактивувати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гени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в </a:t>
            </a: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які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вони </a:t>
            </a: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вбудовані</a:t>
            </a:r>
            <a:endParaRPr lang="ru-RU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1"/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проявляти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ефект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промотора, </a:t>
            </a: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вмикає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або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вимикає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транскрипцію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відповідних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генів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(хромосома)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Індукція</a:t>
            </a:r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мутацій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типу </a:t>
            </a: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делецій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або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інверсій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(при </a:t>
            </a: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переміщенні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 та </a:t>
            </a: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дуплікацій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(при </a:t>
            </a: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вбудовуванні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у хромосому)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Координація</a:t>
            </a:r>
            <a:r>
              <a:rPr lang="uk-UA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взаємодії </a:t>
            </a:r>
            <a:r>
              <a:rPr lang="uk-UA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плазмід</a:t>
            </a:r>
            <a:r>
              <a:rPr lang="uk-UA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uk-UA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транспозонів</a:t>
            </a:r>
            <a:r>
              <a:rPr lang="uk-UA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та </a:t>
            </a:r>
            <a:r>
              <a:rPr lang="uk-UA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профагів</a:t>
            </a:r>
            <a:r>
              <a:rPr lang="uk-UA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(як між собою,  так і з бактеріальною хромосомою) </a:t>
            </a:r>
            <a:endParaRPr lang="ru-RU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16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7768" y="116634"/>
            <a:ext cx="4114800" cy="702915"/>
          </a:xfrm>
        </p:spPr>
        <p:txBody>
          <a:bodyPr/>
          <a:lstStyle/>
          <a:p>
            <a:r>
              <a:rPr lang="uk-UA" altLang="ru-RU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Транспозони</a:t>
            </a:r>
            <a:endParaRPr lang="ru-RU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536" y="764704"/>
            <a:ext cx="8748464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altLang="ru-RU" sz="2600" dirty="0">
                <a:solidFill>
                  <a:schemeClr val="bg1"/>
                </a:solidFill>
              </a:rPr>
              <a:t>Ген може переміщуватись з однієї </a:t>
            </a:r>
            <a:r>
              <a:rPr lang="uk-UA" altLang="ru-RU" sz="2600" dirty="0" err="1">
                <a:solidFill>
                  <a:schemeClr val="bg1"/>
                </a:solidFill>
              </a:rPr>
              <a:t>плазміди</a:t>
            </a:r>
            <a:r>
              <a:rPr lang="uk-UA" altLang="ru-RU" sz="2600" dirty="0">
                <a:solidFill>
                  <a:schemeClr val="bg1"/>
                </a:solidFill>
              </a:rPr>
              <a:t> на іншу</a:t>
            </a:r>
          </a:p>
          <a:p>
            <a:pPr marL="0" indent="0">
              <a:buNone/>
            </a:pPr>
            <a:endParaRPr lang="uk-UA" altLang="ru-RU" sz="26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4" y="1351360"/>
            <a:ext cx="6989763" cy="509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49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991544" y="404666"/>
            <a:ext cx="8219256" cy="626469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uk-UA" altLang="ru-RU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Транспозон</a:t>
            </a:r>
            <a:r>
              <a:rPr lang="uk-UA" altLang="ru-RU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uk-UA" altLang="ru-RU" b="1" dirty="0">
                <a:solidFill>
                  <a:schemeClr val="bg1"/>
                </a:solidFill>
                <a:latin typeface="Comic Sans MS" panose="030F0702030302020204" pitchFamily="66" charset="0"/>
              </a:rPr>
              <a:t>–  мобільний генетичний елемент, що містить додаткові гени, не пов'язані з </a:t>
            </a:r>
            <a:r>
              <a:rPr lang="uk-UA" alt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транспозицією</a:t>
            </a:r>
          </a:p>
          <a:p>
            <a:pPr marL="0" indent="0" algn="ctr">
              <a:lnSpc>
                <a:spcPct val="150000"/>
              </a:lnSpc>
              <a:buNone/>
            </a:pPr>
            <a:endParaRPr lang="uk-UA" altLang="ru-RU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uk-UA" altLang="ru-RU" sz="3100" dirty="0">
                <a:solidFill>
                  <a:schemeClr val="bg1"/>
                </a:solidFill>
                <a:latin typeface="Comic Sans MS" panose="030F0702030302020204" pitchFamily="66" charset="0"/>
              </a:rPr>
              <a:t>- 2000 – 25000 </a:t>
            </a:r>
            <a:r>
              <a:rPr lang="uk-UA" altLang="ru-RU" sz="31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п.н</a:t>
            </a:r>
            <a:r>
              <a:rPr lang="uk-UA" altLang="ru-RU" sz="31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uk-UA" altLang="ru-RU" sz="31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uk-UA" altLang="ru-RU" sz="3100" dirty="0">
                <a:solidFill>
                  <a:schemeClr val="bg1"/>
                </a:solidFill>
                <a:latin typeface="Comic Sans MS" panose="030F0702030302020204" pitchFamily="66" charset="0"/>
              </a:rPr>
              <a:t>гени резистентності до антибіотиків та іонів  важких </a:t>
            </a:r>
            <a:r>
              <a:rPr lang="uk-UA" altLang="ru-RU" sz="3100" dirty="0">
                <a:solidFill>
                  <a:schemeClr val="bg1"/>
                </a:solidFill>
                <a:latin typeface="Comic Sans MS" panose="030F0702030302020204" pitchFamily="66" charset="0"/>
              </a:rPr>
              <a:t>металів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uk-UA" altLang="ru-RU" sz="3100" dirty="0">
                <a:solidFill>
                  <a:schemeClr val="bg1"/>
                </a:solidFill>
                <a:latin typeface="Comic Sans MS" panose="030F0702030302020204" pitchFamily="66" charset="0"/>
              </a:rPr>
              <a:t>Не здатний до самостійної реплікації</a:t>
            </a:r>
            <a:endParaRPr lang="uk-UA" altLang="ru-RU" sz="31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uk-UA" sz="3100" dirty="0">
                <a:solidFill>
                  <a:schemeClr val="bg1"/>
                </a:solidFill>
                <a:latin typeface="Comic Sans MS" panose="030F0702030302020204" pitchFamily="66" charset="0"/>
              </a:rPr>
              <a:t>Переміщення може відбуватись між </a:t>
            </a:r>
            <a:r>
              <a:rPr lang="uk-UA" sz="31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плазмідами</a:t>
            </a:r>
            <a:r>
              <a:rPr lang="uk-UA" sz="3100" dirty="0">
                <a:solidFill>
                  <a:schemeClr val="bg1"/>
                </a:solidFill>
                <a:latin typeface="Comic Sans MS" panose="030F0702030302020204" pitchFamily="66" charset="0"/>
              </a:rPr>
              <a:t>, між </a:t>
            </a:r>
            <a:r>
              <a:rPr lang="uk-UA" sz="31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плазмідою</a:t>
            </a:r>
            <a:r>
              <a:rPr lang="uk-UA" sz="3100" dirty="0">
                <a:solidFill>
                  <a:schemeClr val="bg1"/>
                </a:solidFill>
                <a:latin typeface="Comic Sans MS" panose="030F0702030302020204" pitchFamily="66" charset="0"/>
              </a:rPr>
              <a:t> та хромосомою або навпаки</a:t>
            </a:r>
            <a:r>
              <a:rPr lang="uk-UA" sz="31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271567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8520" y="627"/>
            <a:ext cx="5554960" cy="940966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Структура </a:t>
            </a:r>
            <a:r>
              <a:rPr lang="uk-UA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транспозона</a:t>
            </a:r>
            <a:endParaRPr lang="ru-RU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512" y="764704"/>
            <a:ext cx="8964488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Tn</a:t>
            </a:r>
            <a:r>
              <a:rPr lang="en-US" sz="28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endParaRPr lang="uk-UA" sz="28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5000 </a:t>
            </a:r>
            <a:r>
              <a:rPr lang="uk-UA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п.н</a:t>
            </a: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Короткі інвертовані повтори – 38 </a:t>
            </a:r>
            <a:r>
              <a:rPr lang="uk-UA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п.н</a:t>
            </a: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Ген стійкості до 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Amp</a:t>
            </a: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(</a:t>
            </a:r>
            <a:r>
              <a:rPr lang="en-US" sz="28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bla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l-GR" sz="2800" i="1" dirty="0">
                <a:solidFill>
                  <a:schemeClr val="bg1"/>
                </a:solidFill>
                <a:latin typeface="Comic Sans MS" panose="030F0702030302020204" pitchFamily="66" charset="0"/>
              </a:rPr>
              <a:t>β</a:t>
            </a:r>
            <a:r>
              <a:rPr lang="el-G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-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lactamase</a:t>
            </a: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</a:p>
          <a:p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Ген </a:t>
            </a:r>
            <a:r>
              <a:rPr lang="uk-UA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транспозази</a:t>
            </a: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TnpA</a:t>
            </a:r>
            <a:endParaRPr lang="uk-UA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Ген, що кодує </a:t>
            </a:r>
            <a:r>
              <a:rPr lang="uk-UA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біфункціональний</a:t>
            </a: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білок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TnpR</a:t>
            </a: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–  </a:t>
            </a:r>
            <a:r>
              <a:rPr lang="uk-UA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репресор</a:t>
            </a: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і відповідальний за етап транспозиції – розділення</a:t>
            </a:r>
            <a:r>
              <a:rPr lang="uk-UA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uk-UA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резолваза</a:t>
            </a: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</a:p>
          <a:p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Короткі прямі повтори – 5 </a:t>
            </a:r>
            <a:r>
              <a:rPr lang="uk-UA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п.н</a:t>
            </a: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uk-UA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5229201"/>
            <a:ext cx="7344816" cy="134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29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35561" y="908720"/>
            <a:ext cx="8208911" cy="5688632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uk-UA" alt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1. </a:t>
            </a:r>
            <a:r>
              <a:rPr lang="uk-UA" altLang="ru-RU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Регуляторна</a:t>
            </a:r>
            <a:r>
              <a:rPr lang="uk-UA" alt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uk-UA" alt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2. </a:t>
            </a:r>
            <a:r>
              <a:rPr lang="uk-UA" altLang="ru-RU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Кодуюча</a:t>
            </a:r>
            <a:r>
              <a:rPr lang="uk-UA" altLang="ru-RU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uk-UA" alt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3. </a:t>
            </a:r>
            <a:r>
              <a:rPr lang="uk-UA" altLang="ru-RU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Індукують генні мутації </a:t>
            </a:r>
            <a:r>
              <a:rPr lang="uk-UA" alt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за типом </a:t>
            </a:r>
            <a:r>
              <a:rPr lang="uk-UA" altLang="ru-RU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делеції</a:t>
            </a:r>
            <a:r>
              <a:rPr lang="uk-UA" alt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або інверсії.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uk-UA" alt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4. </a:t>
            </a:r>
            <a:r>
              <a:rPr lang="uk-UA" altLang="ru-RU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Включення їх в </a:t>
            </a:r>
            <a:r>
              <a:rPr lang="uk-UA" altLang="ru-RU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реплікон</a:t>
            </a:r>
            <a:r>
              <a:rPr lang="uk-UA" altLang="ru-RU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uk-UA" altLang="ru-RU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супро-воджується</a:t>
            </a:r>
            <a:r>
              <a:rPr lang="uk-UA" alt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абераціями (</a:t>
            </a:r>
            <a:r>
              <a:rPr lang="uk-UA" alt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структурними </a:t>
            </a:r>
            <a:r>
              <a:rPr lang="uk-UA" alt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перебудовами) в ДНК цих </a:t>
            </a:r>
            <a:r>
              <a:rPr lang="uk-UA" altLang="ru-RU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репліконів</a:t>
            </a:r>
            <a:r>
              <a:rPr lang="uk-UA" alt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; найчастіше </a:t>
            </a:r>
            <a:r>
              <a:rPr lang="uk-UA" alt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проявляються </a:t>
            </a:r>
            <a:r>
              <a:rPr lang="uk-UA" altLang="ru-RU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інсерції</a:t>
            </a:r>
            <a:r>
              <a:rPr lang="uk-UA" alt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uk-UA" altLang="ru-RU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делеції</a:t>
            </a:r>
            <a:r>
              <a:rPr lang="uk-UA" alt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, інверсії</a:t>
            </a:r>
            <a:endParaRPr lang="ru-RU" alt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>
          <a:xfrm>
            <a:off x="3071665" y="188640"/>
            <a:ext cx="6501607" cy="9997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AFD8D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uk-UA" altLang="ru-RU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Функції </a:t>
            </a:r>
            <a:r>
              <a:rPr lang="uk-UA" altLang="ru-RU" sz="32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транспозонів</a:t>
            </a:r>
            <a:r>
              <a:rPr lang="uk-UA" altLang="ru-RU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9845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</Words>
  <Application>Microsoft Office PowerPoint</Application>
  <PresentationFormat>Широкий екран</PresentationFormat>
  <Paragraphs>57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Wingdings</vt:lpstr>
      <vt:lpstr>Тема Office</vt:lpstr>
      <vt:lpstr>1_Тема Office</vt:lpstr>
      <vt:lpstr>Презентація PowerPoint</vt:lpstr>
      <vt:lpstr>IS-елементи</vt:lpstr>
      <vt:lpstr>Презентація PowerPoint</vt:lpstr>
      <vt:lpstr>Презентація PowerPoint</vt:lpstr>
      <vt:lpstr>Функції IS-послідовностей </vt:lpstr>
      <vt:lpstr>Транспозони</vt:lpstr>
      <vt:lpstr>Презентація PowerPoint</vt:lpstr>
      <vt:lpstr>Структура транспозона</vt:lpstr>
      <vt:lpstr>Функції транспозонів: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Анонім</dc:creator>
  <cp:lastModifiedBy>Анонім</cp:lastModifiedBy>
  <cp:revision>1</cp:revision>
  <dcterms:created xsi:type="dcterms:W3CDTF">2024-04-02T09:46:21Z</dcterms:created>
  <dcterms:modified xsi:type="dcterms:W3CDTF">2024-04-02T09:47:13Z</dcterms:modified>
</cp:coreProperties>
</file>