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143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23.02.2023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23.02.2023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23.02.2023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23.02.2023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23.02.2023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23.02.2023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23.02.2023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908720"/>
            <a:ext cx="8134672" cy="5184576"/>
          </a:xfrm>
        </p:spPr>
        <p:txBody>
          <a:bodyPr>
            <a:noAutofit/>
          </a:bodyPr>
          <a:lstStyle/>
          <a:p>
            <a:r>
              <a:rPr lang="uk-UA" sz="3200" b="1" i="1" dirty="0" smtClean="0">
                <a:solidFill>
                  <a:schemeClr val="tx1"/>
                </a:solidFill>
              </a:rPr>
              <a:t/>
            </a:r>
            <a:br>
              <a:rPr lang="uk-UA" sz="3200" b="1" i="1" dirty="0" smtClean="0">
                <a:solidFill>
                  <a:schemeClr val="tx1"/>
                </a:solidFill>
              </a:rPr>
            </a:br>
            <a:r>
              <a:rPr lang="uk-UA" sz="3200" b="1" i="1" dirty="0">
                <a:solidFill>
                  <a:schemeClr val="tx1"/>
                </a:solidFill>
              </a:rPr>
              <a:t/>
            </a:r>
            <a:br>
              <a:rPr lang="uk-UA" sz="3200" b="1" i="1" dirty="0">
                <a:solidFill>
                  <a:schemeClr val="tx1"/>
                </a:solidFill>
              </a:rPr>
            </a:br>
            <a:r>
              <a:rPr lang="uk-UA" sz="3200" b="1" i="1" dirty="0" smtClean="0">
                <a:solidFill>
                  <a:schemeClr val="tx1"/>
                </a:solidFill>
              </a:rPr>
              <a:t>Лекція </a:t>
            </a:r>
            <a:r>
              <a:rPr lang="uk-UA" sz="3200" b="1" i="1" dirty="0">
                <a:solidFill>
                  <a:schemeClr val="tx1"/>
                </a:solidFill>
              </a:rPr>
              <a:t>1 </a:t>
            </a:r>
            <a:r>
              <a:rPr lang="uk-UA" sz="3200" dirty="0">
                <a:solidFill>
                  <a:schemeClr val="tx1"/>
                </a:solidFill>
              </a:rPr>
              <a:t/>
            </a:r>
            <a:br>
              <a:rPr lang="uk-UA" sz="3200" dirty="0">
                <a:solidFill>
                  <a:schemeClr val="tx1"/>
                </a:solidFill>
              </a:rPr>
            </a:br>
            <a:r>
              <a:rPr lang="uk-UA" sz="3200" b="1" dirty="0" smtClean="0">
                <a:solidFill>
                  <a:schemeClr val="tx1"/>
                </a:solidFill>
              </a:rPr>
              <a:t>Біологія як частина генетики</a:t>
            </a:r>
            <a:br>
              <a:rPr lang="uk-UA" sz="3200" b="1" dirty="0" smtClean="0">
                <a:solidFill>
                  <a:schemeClr val="tx1"/>
                </a:solidFill>
              </a:rPr>
            </a:br>
            <a:r>
              <a:rPr lang="uk-UA" sz="3200" dirty="0">
                <a:solidFill>
                  <a:schemeClr val="tx1"/>
                </a:solidFill>
              </a:rPr>
              <a:t/>
            </a:r>
            <a:br>
              <a:rPr lang="uk-UA" sz="3200" dirty="0">
                <a:solidFill>
                  <a:schemeClr val="tx1"/>
                </a:solidFill>
              </a:rPr>
            </a:br>
            <a:r>
              <a:rPr lang="uk-UA" sz="3200" dirty="0" smtClean="0">
                <a:solidFill>
                  <a:schemeClr val="tx1"/>
                </a:solidFill>
              </a:rPr>
              <a:t>1. Міждисциплінарні </a:t>
            </a:r>
            <a:r>
              <a:rPr lang="uk-UA" sz="3200" dirty="0">
                <a:solidFill>
                  <a:schemeClr val="tx1"/>
                </a:solidFill>
              </a:rPr>
              <a:t>зв’язки біології та генетики. </a:t>
            </a:r>
            <a:br>
              <a:rPr lang="uk-UA" sz="3200" dirty="0">
                <a:solidFill>
                  <a:schemeClr val="tx1"/>
                </a:solidFill>
              </a:rPr>
            </a:br>
            <a:r>
              <a:rPr lang="uk-UA" sz="3200" dirty="0" smtClean="0">
                <a:solidFill>
                  <a:schemeClr val="tx1"/>
                </a:solidFill>
              </a:rPr>
              <a:t>2. Рівні </a:t>
            </a:r>
            <a:r>
              <a:rPr lang="uk-UA" sz="3200" dirty="0">
                <a:solidFill>
                  <a:schemeClr val="tx1"/>
                </a:solidFill>
              </a:rPr>
              <a:t>організації біологічних систем та їхній взаємозв’язок. </a:t>
            </a:r>
            <a:br>
              <a:rPr lang="uk-UA" sz="3200" dirty="0">
                <a:solidFill>
                  <a:schemeClr val="tx1"/>
                </a:solidFill>
              </a:rPr>
            </a:br>
            <a:r>
              <a:rPr lang="uk-UA" sz="3200" dirty="0" smtClean="0">
                <a:solidFill>
                  <a:schemeClr val="tx1"/>
                </a:solidFill>
              </a:rPr>
              <a:t>3. Фундаментальні  </a:t>
            </a:r>
            <a:r>
              <a:rPr lang="uk-UA" sz="3200" dirty="0">
                <a:solidFill>
                  <a:schemeClr val="tx1"/>
                </a:solidFill>
              </a:rPr>
              <a:t>властивості живого. </a:t>
            </a:r>
            <a:br>
              <a:rPr lang="uk-UA" sz="3200" dirty="0">
                <a:solidFill>
                  <a:schemeClr val="tx1"/>
                </a:solidFill>
              </a:rPr>
            </a:br>
            <a:r>
              <a:rPr lang="uk-UA" sz="3200" dirty="0" smtClean="0">
                <a:solidFill>
                  <a:schemeClr val="tx1"/>
                </a:solidFill>
              </a:rPr>
              <a:t>4. Стратегія </a:t>
            </a:r>
            <a:r>
              <a:rPr lang="uk-UA" sz="3200" dirty="0">
                <a:solidFill>
                  <a:schemeClr val="tx1"/>
                </a:solidFill>
              </a:rPr>
              <a:t>сталого розвитку природи і суспільства.</a:t>
            </a:r>
            <a:br>
              <a:rPr lang="uk-UA" sz="3200" dirty="0">
                <a:solidFill>
                  <a:schemeClr val="tx1"/>
                </a:solidFill>
              </a:rPr>
            </a:br>
            <a:endParaRPr lang="uk-UA" sz="3200" dirty="0">
              <a:solidFill>
                <a:schemeClr val="tx1"/>
              </a:solidFill>
            </a:endParaRPr>
          </a:p>
        </p:txBody>
      </p:sp>
    </p:spTree>
    <p:extLst>
      <p:ext uri="{BB962C8B-B14F-4D97-AF65-F5344CB8AC3E}">
        <p14:creationId xmlns:p14="http://schemas.microsoft.com/office/powerpoint/2010/main" val="2789453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1772816"/>
            <a:ext cx="7408333" cy="3450696"/>
          </a:xfrm>
        </p:spPr>
        <p:txBody>
          <a:bodyPr/>
          <a:lstStyle/>
          <a:p>
            <a:pPr algn="just"/>
            <a:r>
              <a:rPr lang="uk-UA" dirty="0">
                <a:solidFill>
                  <a:schemeClr val="tx1"/>
                </a:solidFill>
              </a:rPr>
              <a:t>Життя – це особлива форма існування матерії, що відрізняється від неживої природи особливостями структури та процесів. У біології існують різні формулювання, в яких життя визначається субстратом (</a:t>
            </a:r>
            <a:r>
              <a:rPr lang="uk-UA" dirty="0" err="1">
                <a:solidFill>
                  <a:schemeClr val="tx1"/>
                </a:solidFill>
              </a:rPr>
              <a:t>субстратний</a:t>
            </a:r>
            <a:r>
              <a:rPr lang="uk-UA" dirty="0">
                <a:solidFill>
                  <a:schemeClr val="tx1"/>
                </a:solidFill>
              </a:rPr>
              <a:t> підхід) або розглядається як сукупність специфічних процесів (функціональний підхід). </a:t>
            </a:r>
            <a:endParaRPr lang="uk-UA" dirty="0">
              <a:solidFill>
                <a:schemeClr val="tx1"/>
              </a:solidFill>
            </a:endParaRPr>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2817102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556793"/>
            <a:ext cx="8640959" cy="4536504"/>
          </a:xfrm>
        </p:spPr>
        <p:txBody>
          <a:bodyPr>
            <a:noAutofit/>
          </a:bodyPr>
          <a:lstStyle/>
          <a:p>
            <a:pPr algn="just"/>
            <a:r>
              <a:rPr lang="uk-UA" sz="2200" dirty="0"/>
              <a:t>Навколишнє середовище, або довкілля, – це частина природи, що оточує людину, підтримує її існування, створює умови для діяльності й суспільних відносин, безпосередньо впливає на її життя і здоров'я. Поняття «природа» і «навколишнє середовище» дуже подібні, але перше є значно ширшим. Навколишнім середовищем називають ту частину природи, з якою людина взаємодіє у своєму житті й виробничій діяльності. </a:t>
            </a:r>
          </a:p>
          <a:p>
            <a:pPr algn="just"/>
            <a:r>
              <a:rPr lang="uk-UA" sz="2200" dirty="0"/>
              <a:t>Навколишнє середовище складається з двох </a:t>
            </a:r>
            <a:r>
              <a:rPr lang="uk-UA" sz="2200" dirty="0" err="1"/>
              <a:t>взаємо</a:t>
            </a:r>
            <a:r>
              <a:rPr lang="uk-UA" sz="2200" dirty="0"/>
              <a:t> залежних частин: природної і штучної. Природним компонентом є планета Земля з її різноманітними оболонками – атмосферою, гідросферою, літосферою та біосферою. </a:t>
            </a:r>
          </a:p>
          <a:p>
            <a:pPr algn="just"/>
            <a:r>
              <a:rPr lang="uk-UA" sz="2200" dirty="0"/>
              <a:t>Суспільну частину середовища життя людини становлять су </a:t>
            </a:r>
            <a:r>
              <a:rPr lang="uk-UA" sz="2200" dirty="0" err="1"/>
              <a:t>спільство</a:t>
            </a:r>
            <a:r>
              <a:rPr lang="uk-UA" sz="2200" dirty="0"/>
              <a:t> і суспільні відносини, що утворюють штучний компонент довкілля. Науковці виокремлюють два основні аспекти у вивченні відносин людини з навколишнім середовищем. </a:t>
            </a:r>
          </a:p>
          <a:p>
            <a:pPr algn="just"/>
            <a:endParaRPr lang="uk-UA" sz="2200" dirty="0"/>
          </a:p>
        </p:txBody>
      </p:sp>
      <p:sp>
        <p:nvSpPr>
          <p:cNvPr id="2" name="Заголовок 1"/>
          <p:cNvSpPr>
            <a:spLocks noGrp="1"/>
          </p:cNvSpPr>
          <p:nvPr>
            <p:ph type="title"/>
          </p:nvPr>
        </p:nvSpPr>
        <p:spPr>
          <a:xfrm>
            <a:off x="457200" y="338328"/>
            <a:ext cx="8229600" cy="1506496"/>
          </a:xfrm>
        </p:spPr>
        <p:txBody>
          <a:bodyPr>
            <a:normAutofit fontScale="90000"/>
          </a:bodyPr>
          <a:lstStyle/>
          <a:p>
            <a:pPr lvl="0"/>
            <a:r>
              <a:rPr lang="uk-UA" b="1" u="sng" dirty="0" smtClean="0">
                <a:solidFill>
                  <a:schemeClr val="tx1"/>
                </a:solidFill>
              </a:rPr>
              <a:t>4. Стратегія </a:t>
            </a:r>
            <a:r>
              <a:rPr lang="uk-UA" b="1" u="sng" dirty="0">
                <a:solidFill>
                  <a:schemeClr val="tx1"/>
                </a:solidFill>
              </a:rPr>
              <a:t>сталого розвитку природи і суспільства.</a:t>
            </a:r>
            <a:r>
              <a:rPr lang="uk-UA" dirty="0"/>
              <a:t/>
            </a:r>
            <a:br>
              <a:rPr lang="uk-UA" dirty="0"/>
            </a:br>
            <a:endParaRPr lang="uk-UA" dirty="0"/>
          </a:p>
        </p:txBody>
      </p:sp>
    </p:spTree>
    <p:extLst>
      <p:ext uri="{BB962C8B-B14F-4D97-AF65-F5344CB8AC3E}">
        <p14:creationId xmlns:p14="http://schemas.microsoft.com/office/powerpoint/2010/main" val="203294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9" y="332656"/>
            <a:ext cx="7956872" cy="5793507"/>
          </a:xfrm>
        </p:spPr>
        <p:txBody>
          <a:bodyPr>
            <a:normAutofit fontScale="92500" lnSpcReduction="20000"/>
          </a:bodyPr>
          <a:lstStyle/>
          <a:p>
            <a:pPr algn="just"/>
            <a:r>
              <a:rPr lang="uk-UA" dirty="0">
                <a:solidFill>
                  <a:schemeClr val="tx1"/>
                </a:solidFill>
              </a:rPr>
              <a:t>Концепція сталого розвитку ґрунтується на таких п'яти принципах. </a:t>
            </a:r>
          </a:p>
          <a:p>
            <a:pPr algn="just"/>
            <a:r>
              <a:rPr lang="uk-UA" dirty="0">
                <a:solidFill>
                  <a:schemeClr val="tx1"/>
                </a:solidFill>
              </a:rPr>
              <a:t>1.  Людство може надати розвитку суспільства сталого характеру, щоб він відповідав потребам людей сучасного й майбутніх поколінь. </a:t>
            </a:r>
          </a:p>
          <a:p>
            <a:pPr algn="just"/>
            <a:r>
              <a:rPr lang="uk-UA" dirty="0">
                <a:solidFill>
                  <a:schemeClr val="tx1"/>
                </a:solidFill>
              </a:rPr>
              <a:t>2.  Обмеження, що існують у галузі експлуатації природних ресурсів, пов'язані із сучасним рівнем розвитку техніки і соціальної організації, а також із здатністю біосфери до самовідновлення. </a:t>
            </a:r>
          </a:p>
          <a:p>
            <a:pPr algn="just"/>
            <a:r>
              <a:rPr lang="uk-UA" dirty="0">
                <a:solidFill>
                  <a:schemeClr val="tx1"/>
                </a:solidFill>
              </a:rPr>
              <a:t>3. Необхідно задовольнити елементарні потреби всіх людей і надати їм можливість реалізувати свої надії на благополучне життя. </a:t>
            </a:r>
          </a:p>
          <a:p>
            <a:pPr algn="just"/>
            <a:r>
              <a:rPr lang="uk-UA" dirty="0">
                <a:solidFill>
                  <a:schemeClr val="tx1"/>
                </a:solidFill>
              </a:rPr>
              <a:t>4.  Необхідно, щоб використання природних ресурсів відповідало екологічним можливостям планети, зокрема виробництво енергії. </a:t>
            </a:r>
          </a:p>
          <a:p>
            <a:pPr algn="just"/>
            <a:r>
              <a:rPr lang="uk-UA" dirty="0">
                <a:solidFill>
                  <a:schemeClr val="tx1"/>
                </a:solidFill>
              </a:rPr>
              <a:t>5.  Темпи росту кількості населення мають відповідати виробничому потенціалу біосфери, який у сучасних умовах швидко змінюється. </a:t>
            </a:r>
          </a:p>
          <a:p>
            <a:pPr algn="just"/>
            <a:endParaRPr lang="uk-UA" dirty="0">
              <a:solidFill>
                <a:schemeClr val="tx1"/>
              </a:solidFill>
            </a:endParaRPr>
          </a:p>
        </p:txBody>
      </p:sp>
    </p:spTree>
    <p:extLst>
      <p:ext uri="{BB962C8B-B14F-4D97-AF65-F5344CB8AC3E}">
        <p14:creationId xmlns:p14="http://schemas.microsoft.com/office/powerpoint/2010/main" val="4279102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1" y="404664"/>
            <a:ext cx="8028880" cy="5721499"/>
          </a:xfrm>
        </p:spPr>
        <p:txBody>
          <a:bodyPr>
            <a:normAutofit fontScale="92500" lnSpcReduction="10000"/>
          </a:bodyPr>
          <a:lstStyle/>
          <a:p>
            <a:pPr algn="just"/>
            <a:r>
              <a:rPr lang="uk-UA" dirty="0">
                <a:solidFill>
                  <a:schemeClr val="tx1"/>
                </a:solidFill>
              </a:rPr>
              <a:t>Суб’єктами в цих концепціях є організми, види живих істот та екосистеми. О. Леопольд виокремив такі принципи екологічної етики: </a:t>
            </a:r>
          </a:p>
          <a:p>
            <a:pPr algn="just"/>
            <a:r>
              <a:rPr lang="uk-UA" dirty="0">
                <a:solidFill>
                  <a:schemeClr val="tx1"/>
                </a:solidFill>
              </a:rPr>
              <a:t>1) принцип збереження природи; </a:t>
            </a:r>
          </a:p>
          <a:p>
            <a:pPr algn="just"/>
            <a:r>
              <a:rPr lang="uk-UA" dirty="0">
                <a:solidFill>
                  <a:schemeClr val="tx1"/>
                </a:solidFill>
              </a:rPr>
              <a:t>2) принцип збереження </a:t>
            </a:r>
            <a:r>
              <a:rPr lang="uk-UA" dirty="0" err="1">
                <a:solidFill>
                  <a:schemeClr val="tx1"/>
                </a:solidFill>
              </a:rPr>
              <a:t>біорізноманіття</a:t>
            </a:r>
            <a:r>
              <a:rPr lang="uk-UA" dirty="0">
                <a:solidFill>
                  <a:schemeClr val="tx1"/>
                </a:solidFill>
              </a:rPr>
              <a:t>; </a:t>
            </a:r>
          </a:p>
          <a:p>
            <a:pPr algn="just"/>
            <a:r>
              <a:rPr lang="uk-UA" dirty="0">
                <a:solidFill>
                  <a:schemeClr val="tx1"/>
                </a:solidFill>
              </a:rPr>
              <a:t>3) принцип цілісності </a:t>
            </a:r>
            <a:r>
              <a:rPr lang="uk-UA" dirty="0" smtClean="0">
                <a:solidFill>
                  <a:schemeClr val="tx1"/>
                </a:solidFill>
              </a:rPr>
              <a:t>при  роди</a:t>
            </a:r>
            <a:r>
              <a:rPr lang="uk-UA" dirty="0">
                <a:solidFill>
                  <a:schemeClr val="tx1"/>
                </a:solidFill>
              </a:rPr>
              <a:t>; </a:t>
            </a:r>
          </a:p>
          <a:p>
            <a:pPr algn="just"/>
            <a:r>
              <a:rPr lang="uk-UA" dirty="0">
                <a:solidFill>
                  <a:schemeClr val="tx1"/>
                </a:solidFill>
              </a:rPr>
              <a:t>4) принцип поваги до природи; </a:t>
            </a:r>
          </a:p>
          <a:p>
            <a:pPr algn="just"/>
            <a:r>
              <a:rPr lang="uk-UA" dirty="0">
                <a:solidFill>
                  <a:schemeClr val="tx1"/>
                </a:solidFill>
              </a:rPr>
              <a:t>5) принцип відповідальності. </a:t>
            </a:r>
          </a:p>
          <a:p>
            <a:pPr algn="just"/>
            <a:r>
              <a:rPr lang="uk-UA" dirty="0">
                <a:solidFill>
                  <a:schemeClr val="tx1"/>
                </a:solidFill>
              </a:rPr>
              <a:t>Основними завданнями сучасної екологічної етики є: перебудова моральної свідомості людини, виховання любові й співчуття до природи, формування відповідальності людини за стан природи, формування рівноправного співіснування людини й природи. </a:t>
            </a:r>
          </a:p>
          <a:p>
            <a:pPr algn="just"/>
            <a:r>
              <a:rPr lang="uk-UA" i="1" dirty="0">
                <a:solidFill>
                  <a:schemeClr val="tx1"/>
                </a:solidFill>
              </a:rPr>
              <a:t>Отже, природу врятувати зможе тільки створення нової  ціннісної системи, заснованої на високому оцінюванні  внутрішніх і зовнішніх цінностей природи, використання яких  не спричинить загибелі природи.</a:t>
            </a:r>
            <a:endParaRPr lang="uk-UA" dirty="0">
              <a:solidFill>
                <a:schemeClr val="tx1"/>
              </a:solidFill>
            </a:endParaRPr>
          </a:p>
          <a:p>
            <a:pPr algn="just"/>
            <a:endParaRPr lang="uk-UA" dirty="0">
              <a:solidFill>
                <a:schemeClr val="tx1"/>
              </a:solidFill>
            </a:endParaRPr>
          </a:p>
        </p:txBody>
      </p:sp>
    </p:spTree>
    <p:extLst>
      <p:ext uri="{BB962C8B-B14F-4D97-AF65-F5344CB8AC3E}">
        <p14:creationId xmlns:p14="http://schemas.microsoft.com/office/powerpoint/2010/main" val="1306692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uk-UA"/>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3509471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uk-UA"/>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1805454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uk-UA"/>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2779008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uk-UA"/>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2953063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uk-UA"/>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1562922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uk-UA"/>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536852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9" y="2204864"/>
            <a:ext cx="7596832" cy="3921299"/>
          </a:xfrm>
        </p:spPr>
        <p:txBody>
          <a:bodyPr/>
          <a:lstStyle/>
          <a:p>
            <a:pPr algn="just"/>
            <a:r>
              <a:rPr lang="ru-RU" i="1" dirty="0" err="1">
                <a:solidFill>
                  <a:schemeClr val="tx1"/>
                </a:solidFill>
              </a:rPr>
              <a:t>Біологія</a:t>
            </a:r>
            <a:r>
              <a:rPr lang="ru-RU" dirty="0">
                <a:solidFill>
                  <a:schemeClr val="tx1"/>
                </a:solidFill>
              </a:rPr>
              <a:t> — комплекс наук про живу природу («</a:t>
            </a:r>
            <a:r>
              <a:rPr lang="ru-RU" dirty="0" err="1">
                <a:solidFill>
                  <a:schemeClr val="tx1"/>
                </a:solidFill>
              </a:rPr>
              <a:t>bios</a:t>
            </a:r>
            <a:r>
              <a:rPr lang="ru-RU" dirty="0">
                <a:solidFill>
                  <a:schemeClr val="tx1"/>
                </a:solidFill>
              </a:rPr>
              <a:t>» </a:t>
            </a:r>
            <a:r>
              <a:rPr lang="ru-RU" dirty="0" err="1">
                <a:solidFill>
                  <a:schemeClr val="tx1"/>
                </a:solidFill>
              </a:rPr>
              <a:t>означає</a:t>
            </a:r>
            <a:r>
              <a:rPr lang="ru-RU" dirty="0">
                <a:solidFill>
                  <a:schemeClr val="tx1"/>
                </a:solidFill>
              </a:rPr>
              <a:t> «</a:t>
            </a:r>
            <a:r>
              <a:rPr lang="ru-RU" dirty="0" err="1">
                <a:solidFill>
                  <a:schemeClr val="tx1"/>
                </a:solidFill>
              </a:rPr>
              <a:t>дім</a:t>
            </a:r>
            <a:r>
              <a:rPr lang="ru-RU" dirty="0">
                <a:solidFill>
                  <a:schemeClr val="tx1"/>
                </a:solidFill>
              </a:rPr>
              <a:t>», «</a:t>
            </a:r>
            <a:r>
              <a:rPr lang="ru-RU" dirty="0" err="1">
                <a:solidFill>
                  <a:schemeClr val="tx1"/>
                </a:solidFill>
              </a:rPr>
              <a:t>logos</a:t>
            </a:r>
            <a:r>
              <a:rPr lang="ru-RU" dirty="0">
                <a:solidFill>
                  <a:schemeClr val="tx1"/>
                </a:solidFill>
              </a:rPr>
              <a:t>» — «наука»). </a:t>
            </a:r>
            <a:r>
              <a:rPr lang="ru-RU" dirty="0" err="1">
                <a:solidFill>
                  <a:schemeClr val="tx1"/>
                </a:solidFill>
              </a:rPr>
              <a:t>Об’єктом</a:t>
            </a:r>
            <a:r>
              <a:rPr lang="ru-RU" dirty="0">
                <a:solidFill>
                  <a:schemeClr val="tx1"/>
                </a:solidFill>
              </a:rPr>
              <a:t> </a:t>
            </a:r>
            <a:r>
              <a:rPr lang="ru-RU" dirty="0" err="1">
                <a:solidFill>
                  <a:schemeClr val="tx1"/>
                </a:solidFill>
              </a:rPr>
              <a:t>досліджень</a:t>
            </a:r>
            <a:r>
              <a:rPr lang="ru-RU" dirty="0">
                <a:solidFill>
                  <a:schemeClr val="tx1"/>
                </a:solidFill>
              </a:rPr>
              <a:t> </a:t>
            </a:r>
            <a:r>
              <a:rPr lang="ru-RU" dirty="0" err="1">
                <a:solidFill>
                  <a:schemeClr val="tx1"/>
                </a:solidFill>
              </a:rPr>
              <a:t>біології</a:t>
            </a:r>
            <a:r>
              <a:rPr lang="ru-RU" dirty="0">
                <a:solidFill>
                  <a:schemeClr val="tx1"/>
                </a:solidFill>
              </a:rPr>
              <a:t> є </a:t>
            </a:r>
            <a:r>
              <a:rPr lang="ru-RU" dirty="0" err="1">
                <a:solidFill>
                  <a:schemeClr val="tx1"/>
                </a:solidFill>
              </a:rPr>
              <a:t>живі</a:t>
            </a:r>
            <a:r>
              <a:rPr lang="ru-RU" dirty="0">
                <a:solidFill>
                  <a:schemeClr val="tx1"/>
                </a:solidFill>
              </a:rPr>
              <a:t> </a:t>
            </a:r>
            <a:r>
              <a:rPr lang="ru-RU" dirty="0" err="1">
                <a:solidFill>
                  <a:schemeClr val="tx1"/>
                </a:solidFill>
              </a:rPr>
              <a:t>організми</a:t>
            </a:r>
            <a:r>
              <a:rPr lang="ru-RU" dirty="0">
                <a:solidFill>
                  <a:schemeClr val="tx1"/>
                </a:solidFill>
              </a:rPr>
              <a:t>, </a:t>
            </a:r>
            <a:r>
              <a:rPr lang="ru-RU" dirty="0" err="1">
                <a:solidFill>
                  <a:schemeClr val="tx1"/>
                </a:solidFill>
              </a:rPr>
              <a:t>їхня</a:t>
            </a:r>
            <a:r>
              <a:rPr lang="ru-RU" dirty="0">
                <a:solidFill>
                  <a:schemeClr val="tx1"/>
                </a:solidFill>
              </a:rPr>
              <a:t> </a:t>
            </a:r>
            <a:r>
              <a:rPr lang="ru-RU" dirty="0" err="1">
                <a:solidFill>
                  <a:schemeClr val="tx1"/>
                </a:solidFill>
              </a:rPr>
              <a:t>будова</a:t>
            </a:r>
            <a:r>
              <a:rPr lang="ru-RU" dirty="0">
                <a:solidFill>
                  <a:schemeClr val="tx1"/>
                </a:solidFill>
              </a:rPr>
              <a:t>, </a:t>
            </a:r>
            <a:r>
              <a:rPr lang="ru-RU" dirty="0" err="1">
                <a:solidFill>
                  <a:schemeClr val="tx1"/>
                </a:solidFill>
              </a:rPr>
              <a:t>процеси</a:t>
            </a:r>
            <a:r>
              <a:rPr lang="ru-RU" dirty="0">
                <a:solidFill>
                  <a:schemeClr val="tx1"/>
                </a:solidFill>
              </a:rPr>
              <a:t> </a:t>
            </a:r>
            <a:r>
              <a:rPr lang="ru-RU" dirty="0" err="1">
                <a:solidFill>
                  <a:schemeClr val="tx1"/>
                </a:solidFill>
              </a:rPr>
              <a:t>життєдіяльності</a:t>
            </a:r>
            <a:r>
              <a:rPr lang="ru-RU" dirty="0">
                <a:solidFill>
                  <a:schemeClr val="tx1"/>
                </a:solidFill>
              </a:rPr>
              <a:t>, </a:t>
            </a:r>
            <a:r>
              <a:rPr lang="ru-RU" dirty="0" err="1">
                <a:solidFill>
                  <a:schemeClr val="tx1"/>
                </a:solidFill>
              </a:rPr>
              <a:t>взаємозв’язки</a:t>
            </a:r>
            <a:r>
              <a:rPr lang="ru-RU" dirty="0">
                <a:solidFill>
                  <a:schemeClr val="tx1"/>
                </a:solidFill>
              </a:rPr>
              <a:t> </a:t>
            </a:r>
            <a:r>
              <a:rPr lang="ru-RU" dirty="0" err="1">
                <a:solidFill>
                  <a:schemeClr val="tx1"/>
                </a:solidFill>
              </a:rPr>
              <a:t>між</a:t>
            </a:r>
            <a:r>
              <a:rPr lang="ru-RU" dirty="0">
                <a:solidFill>
                  <a:schemeClr val="tx1"/>
                </a:solidFill>
              </a:rPr>
              <a:t> собою та </a:t>
            </a:r>
            <a:r>
              <a:rPr lang="ru-RU" dirty="0" err="1">
                <a:solidFill>
                  <a:schemeClr val="tx1"/>
                </a:solidFill>
              </a:rPr>
              <a:t>із</a:t>
            </a:r>
            <a:r>
              <a:rPr lang="ru-RU" dirty="0">
                <a:solidFill>
                  <a:schemeClr val="tx1"/>
                </a:solidFill>
              </a:rPr>
              <a:t> </a:t>
            </a:r>
            <a:r>
              <a:rPr lang="ru-RU" dirty="0" err="1">
                <a:solidFill>
                  <a:schemeClr val="tx1"/>
                </a:solidFill>
              </a:rPr>
              <a:t>середовищем</a:t>
            </a:r>
            <a:r>
              <a:rPr lang="ru-RU" dirty="0">
                <a:solidFill>
                  <a:schemeClr val="tx1"/>
                </a:solidFill>
              </a:rPr>
              <a:t> </a:t>
            </a:r>
            <a:r>
              <a:rPr lang="ru-RU" dirty="0" err="1">
                <a:solidFill>
                  <a:schemeClr val="tx1"/>
                </a:solidFill>
              </a:rPr>
              <a:t>існування</a:t>
            </a:r>
            <a:r>
              <a:rPr lang="ru-RU" dirty="0">
                <a:solidFill>
                  <a:schemeClr val="tx1"/>
                </a:solidFill>
              </a:rPr>
              <a:t>, </a:t>
            </a:r>
            <a:r>
              <a:rPr lang="ru-RU" dirty="0" err="1">
                <a:solidFill>
                  <a:schemeClr val="tx1"/>
                </a:solidFill>
              </a:rPr>
              <a:t>різноманітність</a:t>
            </a:r>
            <a:r>
              <a:rPr lang="ru-RU" dirty="0">
                <a:solidFill>
                  <a:schemeClr val="tx1"/>
                </a:solidFill>
              </a:rPr>
              <a:t> та </a:t>
            </a:r>
            <a:r>
              <a:rPr lang="ru-RU" dirty="0" err="1">
                <a:solidFill>
                  <a:schemeClr val="tx1"/>
                </a:solidFill>
              </a:rPr>
              <a:t>закономірності</a:t>
            </a:r>
            <a:r>
              <a:rPr lang="ru-RU" dirty="0">
                <a:solidFill>
                  <a:schemeClr val="tx1"/>
                </a:solidFill>
              </a:rPr>
              <a:t> </a:t>
            </a:r>
            <a:r>
              <a:rPr lang="ru-RU" dirty="0" err="1">
                <a:solidFill>
                  <a:schemeClr val="tx1"/>
                </a:solidFill>
              </a:rPr>
              <a:t>поширення</a:t>
            </a:r>
            <a:r>
              <a:rPr lang="ru-RU" dirty="0">
                <a:solidFill>
                  <a:schemeClr val="tx1"/>
                </a:solidFill>
              </a:rPr>
              <a:t> по </a:t>
            </a:r>
            <a:r>
              <a:rPr lang="ru-RU" dirty="0" err="1">
                <a:solidFill>
                  <a:schemeClr val="tx1"/>
                </a:solidFill>
              </a:rPr>
              <a:t>планеті</a:t>
            </a:r>
            <a:r>
              <a:rPr lang="ru-RU" dirty="0">
                <a:solidFill>
                  <a:schemeClr val="tx1"/>
                </a:solidFill>
              </a:rPr>
              <a:t> </a:t>
            </a:r>
            <a:r>
              <a:rPr lang="ru-RU" dirty="0" err="1">
                <a:solidFill>
                  <a:schemeClr val="tx1"/>
                </a:solidFill>
              </a:rPr>
              <a:t>тощо</a:t>
            </a:r>
            <a:r>
              <a:rPr lang="ru-RU" dirty="0">
                <a:solidFill>
                  <a:schemeClr val="tx1"/>
                </a:solidFill>
              </a:rPr>
              <a:t>.</a:t>
            </a:r>
            <a:endParaRPr lang="uk-UA" dirty="0">
              <a:solidFill>
                <a:schemeClr val="tx1"/>
              </a:solidFill>
            </a:endParaRPr>
          </a:p>
          <a:p>
            <a:pPr algn="just"/>
            <a:r>
              <a:rPr lang="uk-UA" dirty="0">
                <a:solidFill>
                  <a:schemeClr val="tx1"/>
                </a:solidFill>
              </a:rPr>
              <a:t>Завданням біології є всебічне вивчання всієї сукупності організмів (як сучасних, так і викопних).</a:t>
            </a:r>
          </a:p>
          <a:p>
            <a:pPr algn="just"/>
            <a:endParaRPr lang="uk-UA" dirty="0">
              <a:solidFill>
                <a:schemeClr val="tx1"/>
              </a:solidFill>
            </a:endParaRPr>
          </a:p>
        </p:txBody>
      </p:sp>
      <p:sp>
        <p:nvSpPr>
          <p:cNvPr id="2" name="Заголовок 1"/>
          <p:cNvSpPr>
            <a:spLocks noGrp="1"/>
          </p:cNvSpPr>
          <p:nvPr>
            <p:ph type="title"/>
          </p:nvPr>
        </p:nvSpPr>
        <p:spPr>
          <a:xfrm>
            <a:off x="457200" y="338328"/>
            <a:ext cx="8229600" cy="1578504"/>
          </a:xfrm>
        </p:spPr>
        <p:txBody>
          <a:bodyPr>
            <a:normAutofit fontScale="90000"/>
          </a:bodyPr>
          <a:lstStyle/>
          <a:p>
            <a:pPr lvl="0"/>
            <a:r>
              <a:rPr lang="uk-UA" b="1" u="sng" dirty="0" smtClean="0">
                <a:solidFill>
                  <a:schemeClr val="tx1"/>
                </a:solidFill>
              </a:rPr>
              <a:t>1. Міждисциплінарні </a:t>
            </a:r>
            <a:r>
              <a:rPr lang="uk-UA" b="1" u="sng" dirty="0">
                <a:solidFill>
                  <a:schemeClr val="tx1"/>
                </a:solidFill>
              </a:rPr>
              <a:t>зв’язки біології та генетики.</a:t>
            </a:r>
            <a:r>
              <a:rPr lang="uk-UA" dirty="0">
                <a:solidFill>
                  <a:schemeClr val="tx1"/>
                </a:solidFill>
              </a:rPr>
              <a:t/>
            </a:r>
            <a:br>
              <a:rPr lang="uk-UA" dirty="0">
                <a:solidFill>
                  <a:schemeClr val="tx1"/>
                </a:solidFill>
              </a:rPr>
            </a:br>
            <a:endParaRPr lang="uk-UA" dirty="0">
              <a:solidFill>
                <a:schemeClr val="tx1"/>
              </a:solidFill>
            </a:endParaRPr>
          </a:p>
        </p:txBody>
      </p:sp>
    </p:spTree>
    <p:extLst>
      <p:ext uri="{BB962C8B-B14F-4D97-AF65-F5344CB8AC3E}">
        <p14:creationId xmlns:p14="http://schemas.microsoft.com/office/powerpoint/2010/main" val="262034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uk-UA"/>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4162598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5" y="1340768"/>
            <a:ext cx="7452816" cy="4785395"/>
          </a:xfrm>
        </p:spPr>
        <p:txBody>
          <a:bodyPr>
            <a:normAutofit fontScale="85000" lnSpcReduction="10000"/>
          </a:bodyPr>
          <a:lstStyle/>
          <a:p>
            <a:pPr algn="just"/>
            <a:r>
              <a:rPr lang="uk-UA" dirty="0">
                <a:solidFill>
                  <a:schemeClr val="tx1"/>
                </a:solidFill>
              </a:rPr>
              <a:t>Сучасна біологія є комплексною наукою. Біологічні науки можна класифікувати за напрямками досліджень.</a:t>
            </a:r>
          </a:p>
          <a:p>
            <a:pPr algn="just"/>
            <a:r>
              <a:rPr lang="uk-UA" dirty="0">
                <a:solidFill>
                  <a:schemeClr val="tx1"/>
                </a:solidFill>
              </a:rPr>
              <a:t>1) Науки, що вивчають систематичні групи живих організмів:</a:t>
            </a:r>
          </a:p>
          <a:p>
            <a:pPr algn="just"/>
            <a:r>
              <a:rPr lang="uk-UA" dirty="0">
                <a:solidFill>
                  <a:schemeClr val="tx1"/>
                </a:solidFill>
              </a:rPr>
              <a:t>• систематика (наука про класифікацію різних груп організмів);</a:t>
            </a:r>
          </a:p>
          <a:p>
            <a:pPr algn="just"/>
            <a:r>
              <a:rPr lang="uk-UA" dirty="0">
                <a:solidFill>
                  <a:schemeClr val="tx1"/>
                </a:solidFill>
              </a:rPr>
              <a:t>• вірусологія (наука про віруси);</a:t>
            </a:r>
          </a:p>
          <a:p>
            <a:pPr algn="just"/>
            <a:r>
              <a:rPr lang="uk-UA" dirty="0">
                <a:solidFill>
                  <a:schemeClr val="tx1"/>
                </a:solidFill>
              </a:rPr>
              <a:t>• мікробіологія (наука про мікроорганізми);</a:t>
            </a:r>
          </a:p>
          <a:p>
            <a:pPr algn="just"/>
            <a:r>
              <a:rPr lang="uk-UA" dirty="0">
                <a:solidFill>
                  <a:schemeClr val="tx1"/>
                </a:solidFill>
              </a:rPr>
              <a:t>• мікологія (наука про гриби);</a:t>
            </a:r>
          </a:p>
          <a:p>
            <a:pPr algn="just"/>
            <a:r>
              <a:rPr lang="uk-UA" dirty="0">
                <a:solidFill>
                  <a:schemeClr val="tx1"/>
                </a:solidFill>
              </a:rPr>
              <a:t>• ботаніка (наука про рослини);</a:t>
            </a:r>
          </a:p>
          <a:p>
            <a:pPr algn="just"/>
            <a:r>
              <a:rPr lang="uk-UA" dirty="0">
                <a:solidFill>
                  <a:schemeClr val="tx1"/>
                </a:solidFill>
              </a:rPr>
              <a:t>• зоологія (наука про тварини);</a:t>
            </a:r>
          </a:p>
          <a:p>
            <a:pPr algn="just"/>
            <a:r>
              <a:rPr lang="uk-UA" dirty="0">
                <a:solidFill>
                  <a:schemeClr val="tx1"/>
                </a:solidFill>
              </a:rPr>
              <a:t>• антропологія (наука про людину);</a:t>
            </a:r>
          </a:p>
          <a:p>
            <a:pPr algn="just"/>
            <a:r>
              <a:rPr lang="uk-UA" dirty="0">
                <a:solidFill>
                  <a:schemeClr val="tx1"/>
                </a:solidFill>
              </a:rPr>
              <a:t>та їхні підрозділи: альгологія (вивчає водорості); бріологія (вивчає мохи); ентомологія (вивчає комах); іхтіологія (вивчає риб); герпетологія (вивчає плазунів); орнітологія (вивчає птахів) та інші.</a:t>
            </a:r>
          </a:p>
          <a:p>
            <a:pPr algn="just"/>
            <a:endParaRPr lang="uk-UA" dirty="0">
              <a:solidFill>
                <a:schemeClr val="tx1"/>
              </a:solidFill>
            </a:endParaRPr>
          </a:p>
        </p:txBody>
      </p:sp>
    </p:spTree>
    <p:extLst>
      <p:ext uri="{BB962C8B-B14F-4D97-AF65-F5344CB8AC3E}">
        <p14:creationId xmlns:p14="http://schemas.microsoft.com/office/powerpoint/2010/main" val="4187886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1052736"/>
            <a:ext cx="7596833" cy="5073427"/>
          </a:xfrm>
        </p:spPr>
        <p:txBody>
          <a:bodyPr>
            <a:normAutofit fontScale="77500" lnSpcReduction="20000"/>
          </a:bodyPr>
          <a:lstStyle/>
          <a:p>
            <a:r>
              <a:rPr lang="uk-UA" dirty="0">
                <a:solidFill>
                  <a:schemeClr val="tx1"/>
                </a:solidFill>
              </a:rPr>
              <a:t>2) Науки, що вивчають різні рівні організації живого:</a:t>
            </a:r>
          </a:p>
          <a:p>
            <a:r>
              <a:rPr lang="uk-UA" dirty="0">
                <a:solidFill>
                  <a:schemeClr val="tx1"/>
                </a:solidFill>
              </a:rPr>
              <a:t>• молекулярна біологія, біохімія (вивчають життя на молекулярному рівні);</a:t>
            </a:r>
          </a:p>
          <a:p>
            <a:r>
              <a:rPr lang="uk-UA" dirty="0">
                <a:solidFill>
                  <a:schemeClr val="tx1"/>
                </a:solidFill>
              </a:rPr>
              <a:t>• цитологія (на клітинному);</a:t>
            </a:r>
          </a:p>
          <a:p>
            <a:r>
              <a:rPr lang="uk-UA" dirty="0">
                <a:solidFill>
                  <a:schemeClr val="tx1"/>
                </a:solidFill>
              </a:rPr>
              <a:t>• гістологія (на тканинному);</a:t>
            </a:r>
          </a:p>
          <a:p>
            <a:r>
              <a:rPr lang="uk-UA" dirty="0">
                <a:solidFill>
                  <a:schemeClr val="tx1"/>
                </a:solidFill>
              </a:rPr>
              <a:t>• морфологія, анатомія (на органному);</a:t>
            </a:r>
          </a:p>
          <a:p>
            <a:r>
              <a:rPr lang="uk-UA" dirty="0">
                <a:solidFill>
                  <a:schemeClr val="tx1"/>
                </a:solidFill>
              </a:rPr>
              <a:t>• мікробіологія, ботаніка, зоологія (на </a:t>
            </a:r>
            <a:r>
              <a:rPr lang="uk-UA" dirty="0" err="1">
                <a:solidFill>
                  <a:schemeClr val="tx1"/>
                </a:solidFill>
              </a:rPr>
              <a:t>організмовому</a:t>
            </a:r>
            <a:r>
              <a:rPr lang="uk-UA" dirty="0">
                <a:solidFill>
                  <a:schemeClr val="tx1"/>
                </a:solidFill>
              </a:rPr>
              <a:t>);</a:t>
            </a:r>
          </a:p>
          <a:p>
            <a:r>
              <a:rPr lang="uk-UA" dirty="0">
                <a:solidFill>
                  <a:schemeClr val="tx1"/>
                </a:solidFill>
              </a:rPr>
              <a:t>• екологія, біогеографія (на </a:t>
            </a:r>
            <a:r>
              <a:rPr lang="uk-UA" dirty="0" err="1">
                <a:solidFill>
                  <a:schemeClr val="tx1"/>
                </a:solidFill>
              </a:rPr>
              <a:t>біогеоценозному</a:t>
            </a:r>
            <a:r>
              <a:rPr lang="uk-UA" dirty="0">
                <a:solidFill>
                  <a:schemeClr val="tx1"/>
                </a:solidFill>
              </a:rPr>
              <a:t> та біосферному</a:t>
            </a:r>
            <a:r>
              <a:rPr lang="uk-UA" dirty="0" smtClean="0">
                <a:solidFill>
                  <a:schemeClr val="tx1"/>
                </a:solidFill>
              </a:rPr>
              <a:t>).</a:t>
            </a:r>
          </a:p>
          <a:p>
            <a:endParaRPr lang="uk-UA" dirty="0">
              <a:solidFill>
                <a:schemeClr val="tx1"/>
              </a:solidFill>
            </a:endParaRPr>
          </a:p>
          <a:p>
            <a:r>
              <a:rPr lang="uk-UA" dirty="0">
                <a:solidFill>
                  <a:schemeClr val="tx1"/>
                </a:solidFill>
              </a:rPr>
              <a:t>3) За процесами життєдіяльності:</a:t>
            </a:r>
          </a:p>
          <a:p>
            <a:r>
              <a:rPr lang="uk-UA" dirty="0">
                <a:solidFill>
                  <a:schemeClr val="tx1"/>
                </a:solidFill>
              </a:rPr>
              <a:t>• біохімія (вивчає хімічний склад живих організмів та хімічні процеси, що в них відбуваються);</a:t>
            </a:r>
          </a:p>
          <a:p>
            <a:r>
              <a:rPr lang="uk-UA" dirty="0">
                <a:solidFill>
                  <a:schemeClr val="tx1"/>
                </a:solidFill>
              </a:rPr>
              <a:t>• біофізика (вивчає фізичні процеси в живих організмах);</a:t>
            </a:r>
          </a:p>
          <a:p>
            <a:r>
              <a:rPr lang="uk-UA" dirty="0">
                <a:solidFill>
                  <a:schemeClr val="tx1"/>
                </a:solidFill>
              </a:rPr>
              <a:t>• фізіологія (вивчає закономірності функціонування живих організмів й окремих їх структур);</a:t>
            </a:r>
          </a:p>
          <a:p>
            <a:r>
              <a:rPr lang="uk-UA" dirty="0">
                <a:solidFill>
                  <a:schemeClr val="tx1"/>
                </a:solidFill>
              </a:rPr>
              <a:t>• ембріологія (вивчає розвиток зародків);</a:t>
            </a:r>
          </a:p>
          <a:p>
            <a:r>
              <a:rPr lang="uk-UA" dirty="0">
                <a:solidFill>
                  <a:schemeClr val="tx1"/>
                </a:solidFill>
              </a:rPr>
              <a:t>• біологія розвитку (вивчає процеси онтогенезу — індивідуального розвитку організмів).</a:t>
            </a:r>
          </a:p>
          <a:p>
            <a:endParaRPr lang="uk-UA" dirty="0">
              <a:solidFill>
                <a:schemeClr val="tx1"/>
              </a:solidFill>
            </a:endParaRPr>
          </a:p>
        </p:txBody>
      </p:sp>
    </p:spTree>
    <p:extLst>
      <p:ext uri="{BB962C8B-B14F-4D97-AF65-F5344CB8AC3E}">
        <p14:creationId xmlns:p14="http://schemas.microsoft.com/office/powerpoint/2010/main" val="1923616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lvl="0"/>
            <a:r>
              <a:rPr lang="uk-UA" i="1" dirty="0"/>
              <a:t>Рівні організації живої матерії</a:t>
            </a:r>
            <a:endParaRPr lang="uk-UA" dirty="0"/>
          </a:p>
          <a:p>
            <a:r>
              <a:rPr lang="uk-UA" i="1" dirty="0"/>
              <a:t>а) молекулярний;</a:t>
            </a:r>
            <a:endParaRPr lang="uk-UA" dirty="0"/>
          </a:p>
          <a:p>
            <a:r>
              <a:rPr lang="uk-UA" i="1" dirty="0"/>
              <a:t>б) клітинний;</a:t>
            </a:r>
            <a:endParaRPr lang="uk-UA" dirty="0"/>
          </a:p>
          <a:p>
            <a:r>
              <a:rPr lang="uk-UA" i="1" dirty="0"/>
              <a:t>в) тканинний;</a:t>
            </a:r>
            <a:endParaRPr lang="uk-UA" dirty="0"/>
          </a:p>
          <a:p>
            <a:r>
              <a:rPr lang="uk-UA" i="1" dirty="0"/>
              <a:t>г) </a:t>
            </a:r>
            <a:r>
              <a:rPr lang="uk-UA" i="1" dirty="0" err="1"/>
              <a:t>організмовий</a:t>
            </a:r>
            <a:r>
              <a:rPr lang="uk-UA" i="1" dirty="0"/>
              <a:t>;</a:t>
            </a:r>
            <a:endParaRPr lang="uk-UA" dirty="0"/>
          </a:p>
          <a:p>
            <a:r>
              <a:rPr lang="uk-UA" i="1" dirty="0"/>
              <a:t>д) </a:t>
            </a:r>
            <a:r>
              <a:rPr lang="uk-UA" i="1" dirty="0" err="1"/>
              <a:t>популяційно</a:t>
            </a:r>
            <a:r>
              <a:rPr lang="uk-UA" i="1" dirty="0"/>
              <a:t> – видовий;</a:t>
            </a:r>
            <a:endParaRPr lang="uk-UA" dirty="0"/>
          </a:p>
          <a:p>
            <a:r>
              <a:rPr lang="uk-UA" i="1" dirty="0"/>
              <a:t>ґ) </a:t>
            </a:r>
            <a:r>
              <a:rPr lang="uk-UA" i="1" dirty="0" err="1"/>
              <a:t>екосистемний</a:t>
            </a:r>
            <a:r>
              <a:rPr lang="uk-UA" i="1" dirty="0"/>
              <a:t>;</a:t>
            </a:r>
            <a:endParaRPr lang="uk-UA" dirty="0"/>
          </a:p>
          <a:p>
            <a:r>
              <a:rPr lang="uk-UA" i="1" dirty="0"/>
              <a:t>е) біосферний.</a:t>
            </a:r>
            <a:endParaRPr lang="uk-UA" dirty="0"/>
          </a:p>
          <a:p>
            <a:endParaRPr lang="uk-UA" dirty="0"/>
          </a:p>
        </p:txBody>
      </p:sp>
      <p:sp>
        <p:nvSpPr>
          <p:cNvPr id="2" name="Заголовок 1"/>
          <p:cNvSpPr>
            <a:spLocks noGrp="1"/>
          </p:cNvSpPr>
          <p:nvPr>
            <p:ph type="title"/>
          </p:nvPr>
        </p:nvSpPr>
        <p:spPr>
          <a:xfrm>
            <a:off x="457200" y="338328"/>
            <a:ext cx="8229600" cy="1650512"/>
          </a:xfrm>
        </p:spPr>
        <p:txBody>
          <a:bodyPr>
            <a:normAutofit fontScale="90000"/>
          </a:bodyPr>
          <a:lstStyle/>
          <a:p>
            <a:pPr lvl="0"/>
            <a:r>
              <a:rPr lang="uk-UA" b="1" u="sng" dirty="0" smtClean="0">
                <a:solidFill>
                  <a:schemeClr val="tx1"/>
                </a:solidFill>
              </a:rPr>
              <a:t>2. Рівні </a:t>
            </a:r>
            <a:r>
              <a:rPr lang="uk-UA" b="1" u="sng" dirty="0">
                <a:solidFill>
                  <a:schemeClr val="tx1"/>
                </a:solidFill>
              </a:rPr>
              <a:t>організації біологічних систем та їхній взаємозв’язок.</a:t>
            </a:r>
            <a:r>
              <a:rPr lang="uk-UA" dirty="0"/>
              <a:t/>
            </a:r>
            <a:br>
              <a:rPr lang="uk-UA" dirty="0"/>
            </a:br>
            <a:endParaRPr lang="uk-UA" dirty="0"/>
          </a:p>
        </p:txBody>
      </p:sp>
    </p:spTree>
    <p:extLst>
      <p:ext uri="{BB962C8B-B14F-4D97-AF65-F5344CB8AC3E}">
        <p14:creationId xmlns:p14="http://schemas.microsoft.com/office/powerpoint/2010/main" val="1989230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028881" cy="5937523"/>
          </a:xfrm>
        </p:spPr>
        <p:txBody>
          <a:bodyPr>
            <a:noAutofit/>
          </a:bodyPr>
          <a:lstStyle/>
          <a:p>
            <a:pPr marL="0" indent="0">
              <a:buNone/>
            </a:pPr>
            <a:r>
              <a:rPr lang="uk-UA" sz="1800" dirty="0">
                <a:solidFill>
                  <a:schemeClr val="tx1"/>
                </a:solidFill>
              </a:rPr>
              <a:t/>
            </a:r>
            <a:br>
              <a:rPr lang="uk-UA" sz="1800" dirty="0">
                <a:solidFill>
                  <a:schemeClr val="tx1"/>
                </a:solidFill>
              </a:rPr>
            </a:br>
            <a:r>
              <a:rPr lang="uk-UA" sz="1800" dirty="0">
                <a:solidFill>
                  <a:schemeClr val="tx1"/>
                </a:solidFill>
              </a:rPr>
              <a:t>Розрізняють такі рівні організації живої ма­терії:</a:t>
            </a:r>
            <a:r>
              <a:rPr lang="uk-UA" sz="1800" dirty="0">
                <a:solidFill>
                  <a:schemeClr val="tx1"/>
                </a:solidFill>
              </a:rPr>
              <a:t> </a:t>
            </a:r>
            <a:r>
              <a:rPr lang="uk-UA" sz="1800" b="1" i="1" dirty="0">
                <a:solidFill>
                  <a:schemeClr val="tx1"/>
                </a:solidFill>
              </a:rPr>
              <a:t>		</a:t>
            </a:r>
            <a:endParaRPr lang="uk-UA" sz="1800" b="1" i="1" dirty="0" smtClean="0">
              <a:solidFill>
                <a:schemeClr val="tx1"/>
              </a:solidFill>
            </a:endParaRPr>
          </a:p>
          <a:p>
            <a:r>
              <a:rPr lang="uk-UA" sz="1800" b="1" i="1" dirty="0" smtClean="0">
                <a:solidFill>
                  <a:schemeClr val="tx1"/>
                </a:solidFill>
              </a:rPr>
              <a:t>а</a:t>
            </a:r>
            <a:r>
              <a:rPr lang="uk-UA" sz="1800" b="1" i="1" dirty="0">
                <a:solidFill>
                  <a:schemeClr val="tx1"/>
                </a:solidFill>
              </a:rPr>
              <a:t>) Молекулярний: </a:t>
            </a:r>
            <a:r>
              <a:rPr lang="uk-UA" sz="1800" dirty="0">
                <a:solidFill>
                  <a:schemeClr val="tx1"/>
                </a:solidFill>
              </a:rPr>
              <a:t>на молекулярному рівні відбуваються хімічні процеси й перетворення енергії, а також зберіга­ється, змінюється і реалізується спадкова інформа­ція. На молекулярному рівні існують елементарні біологічні системи, наприклад віруси. Цей рівень організації живої матерії досліджують молекуляр­на біологія, біохімія, генетика, вірусологія.</a:t>
            </a:r>
          </a:p>
          <a:p>
            <a:r>
              <a:rPr lang="uk-UA" sz="1800" b="1" i="1" dirty="0">
                <a:solidFill>
                  <a:schemeClr val="tx1"/>
                </a:solidFill>
              </a:rPr>
              <a:t>	б) Клітинний: </a:t>
            </a:r>
            <a:r>
              <a:rPr lang="uk-UA" sz="1800" b="1" i="1" dirty="0" err="1">
                <a:solidFill>
                  <a:schemeClr val="tx1"/>
                </a:solidFill>
              </a:rPr>
              <a:t>к</a:t>
            </a:r>
            <a:r>
              <a:rPr lang="uk-UA" sz="1800" dirty="0" err="1">
                <a:solidFill>
                  <a:schemeClr val="tx1"/>
                </a:solidFill>
              </a:rPr>
              <a:t>літинний</a:t>
            </a:r>
            <a:r>
              <a:rPr lang="uk-UA" sz="1800" dirty="0">
                <a:solidFill>
                  <a:schemeClr val="tx1"/>
                </a:solidFill>
              </a:rPr>
              <a:t> рівень організації живої матерії характеризується тим, що в кожній клітині як одноклітинних, так і багатоклітинних організмів відбуваються обмін речовин і перетворення енер­гії, зберігається та реалізується спадкова інфор­мація. Клітини здатні до розмноження і передачі спадкової інформації дочірнім клітинам. Отже, клітина є елементарною одиницею будови, життє­діяльності та розвитку живої матерії. Клітинний рівень організації живої матерії вивчають цитоло­гія, гістологія, анатомія.</a:t>
            </a:r>
            <a:r>
              <a:rPr lang="uk-UA" sz="1800" b="1" i="1" dirty="0">
                <a:solidFill>
                  <a:schemeClr val="tx1"/>
                </a:solidFill>
              </a:rPr>
              <a:t>    </a:t>
            </a:r>
            <a:endParaRPr lang="uk-UA" sz="1800" dirty="0">
              <a:solidFill>
                <a:schemeClr val="tx1"/>
              </a:solidFill>
            </a:endParaRPr>
          </a:p>
          <a:p>
            <a:r>
              <a:rPr lang="uk-UA" sz="1800" b="1" i="1" dirty="0">
                <a:solidFill>
                  <a:schemeClr val="tx1"/>
                </a:solidFill>
              </a:rPr>
              <a:t>	в) Тканинний: </a:t>
            </a:r>
            <a:r>
              <a:rPr lang="uk-UA" sz="1800" dirty="0" err="1">
                <a:solidFill>
                  <a:schemeClr val="tx1"/>
                </a:solidFill>
              </a:rPr>
              <a:t>тканинний</a:t>
            </a:r>
            <a:r>
              <a:rPr lang="uk-UA" sz="1800" dirty="0">
                <a:solidFill>
                  <a:schemeClr val="tx1"/>
                </a:solidFill>
              </a:rPr>
              <a:t> рівень організації живого вивчає наука гістологія. Предметом гістології є вивченні структурно-функціональної організації різних </a:t>
            </a:r>
            <a:r>
              <a:rPr lang="uk-UA" sz="1800" b="1" cap="small" dirty="0">
                <a:solidFill>
                  <a:schemeClr val="tx1"/>
                </a:solidFill>
              </a:rPr>
              <a:t>ти</a:t>
            </a:r>
            <a:r>
              <a:rPr lang="uk-UA" sz="1800" dirty="0">
                <a:solidFill>
                  <a:schemeClr val="tx1"/>
                </a:solidFill>
              </a:rPr>
              <a:t>пів тканин. Оскільки тканини утворюють органи, часто говорять про </a:t>
            </a:r>
            <a:r>
              <a:rPr lang="uk-UA" sz="1800" dirty="0" err="1">
                <a:solidFill>
                  <a:schemeClr val="tx1"/>
                </a:solidFill>
              </a:rPr>
              <a:t>органо</a:t>
            </a:r>
            <a:r>
              <a:rPr lang="uk-UA" sz="1800" dirty="0">
                <a:solidFill>
                  <a:schemeClr val="tx1"/>
                </a:solidFill>
              </a:rPr>
              <a:t> - тканинний рівень ор­ганізації живого, характерний тільки для багато­клітинних організмів.</a:t>
            </a:r>
          </a:p>
          <a:p>
            <a:endParaRPr lang="uk-UA" sz="1800" dirty="0">
              <a:solidFill>
                <a:schemeClr val="tx1"/>
              </a:solidFill>
            </a:endParaRPr>
          </a:p>
        </p:txBody>
      </p:sp>
    </p:spTree>
    <p:extLst>
      <p:ext uri="{BB962C8B-B14F-4D97-AF65-F5344CB8AC3E}">
        <p14:creationId xmlns:p14="http://schemas.microsoft.com/office/powerpoint/2010/main" val="2645077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16632"/>
            <a:ext cx="8028881" cy="6009531"/>
          </a:xfrm>
        </p:spPr>
        <p:txBody>
          <a:bodyPr>
            <a:noAutofit/>
          </a:bodyPr>
          <a:lstStyle/>
          <a:p>
            <a:pPr algn="just"/>
            <a:r>
              <a:rPr lang="ru-RU" sz="1700" b="1" i="1" dirty="0">
                <a:solidFill>
                  <a:schemeClr val="tx1"/>
                </a:solidFill>
              </a:rPr>
              <a:t>г) </a:t>
            </a:r>
            <a:r>
              <a:rPr lang="ru-RU" sz="1700" b="1" i="1" dirty="0" err="1">
                <a:solidFill>
                  <a:schemeClr val="tx1"/>
                </a:solidFill>
              </a:rPr>
              <a:t>Організмовий</a:t>
            </a:r>
            <a:r>
              <a:rPr lang="ru-RU" sz="1700" dirty="0">
                <a:solidFill>
                  <a:schemeClr val="tx1"/>
                </a:solidFill>
              </a:rPr>
              <a:t>: у  </a:t>
            </a:r>
            <a:r>
              <a:rPr lang="ru-RU" sz="1700" dirty="0" err="1">
                <a:solidFill>
                  <a:schemeClr val="tx1"/>
                </a:solidFill>
              </a:rPr>
              <a:t>багатоклітинних</a:t>
            </a:r>
            <a:r>
              <a:rPr lang="ru-RU" sz="1700" dirty="0">
                <a:solidFill>
                  <a:schemeClr val="tx1"/>
                </a:solidFill>
              </a:rPr>
              <a:t> </a:t>
            </a:r>
            <a:r>
              <a:rPr lang="ru-RU" sz="1700" dirty="0" err="1">
                <a:solidFill>
                  <a:schemeClr val="tx1"/>
                </a:solidFill>
              </a:rPr>
              <a:t>організмів</a:t>
            </a:r>
            <a:r>
              <a:rPr lang="ru-RU" sz="1700" dirty="0">
                <a:solidFill>
                  <a:schemeClr val="tx1"/>
                </a:solidFill>
              </a:rPr>
              <a:t> </a:t>
            </a:r>
            <a:r>
              <a:rPr lang="ru-RU" sz="1700" dirty="0" err="1">
                <a:solidFill>
                  <a:schemeClr val="tx1"/>
                </a:solidFill>
              </a:rPr>
              <a:t>під</a:t>
            </a:r>
            <a:r>
              <a:rPr lang="ru-RU" sz="1700" dirty="0">
                <a:solidFill>
                  <a:schemeClr val="tx1"/>
                </a:solidFill>
              </a:rPr>
              <a:t> час </a:t>
            </a:r>
            <a:r>
              <a:rPr lang="ru-RU" sz="1700" dirty="0" err="1">
                <a:solidFill>
                  <a:schemeClr val="tx1"/>
                </a:solidFill>
              </a:rPr>
              <a:t>інди­відуального</a:t>
            </a:r>
            <a:r>
              <a:rPr lang="ru-RU" sz="1700" dirty="0">
                <a:solidFill>
                  <a:schemeClr val="tx1"/>
                </a:solidFill>
              </a:rPr>
              <a:t> </a:t>
            </a:r>
            <a:r>
              <a:rPr lang="ru-RU" sz="1700" dirty="0" err="1">
                <a:solidFill>
                  <a:schemeClr val="tx1"/>
                </a:solidFill>
              </a:rPr>
              <a:t>розвитку</a:t>
            </a:r>
            <a:r>
              <a:rPr lang="ru-RU" sz="1700" dirty="0">
                <a:solidFill>
                  <a:schemeClr val="tx1"/>
                </a:solidFill>
              </a:rPr>
              <a:t> </a:t>
            </a:r>
            <a:r>
              <a:rPr lang="ru-RU" sz="1700" dirty="0" err="1">
                <a:solidFill>
                  <a:schemeClr val="tx1"/>
                </a:solidFill>
              </a:rPr>
              <a:t>клітини</a:t>
            </a:r>
            <a:r>
              <a:rPr lang="ru-RU" sz="1700" dirty="0">
                <a:solidFill>
                  <a:schemeClr val="tx1"/>
                </a:solidFill>
              </a:rPr>
              <a:t> </a:t>
            </a:r>
            <a:r>
              <a:rPr lang="ru-RU" sz="1700" dirty="0" err="1">
                <a:solidFill>
                  <a:schemeClr val="tx1"/>
                </a:solidFill>
              </a:rPr>
              <a:t>спеціалізуються</a:t>
            </a:r>
            <a:r>
              <a:rPr lang="ru-RU" sz="1700" dirty="0">
                <a:solidFill>
                  <a:schemeClr val="tx1"/>
                </a:solidFill>
              </a:rPr>
              <a:t> за </a:t>
            </a:r>
            <a:r>
              <a:rPr lang="ru-RU" sz="1700" dirty="0" err="1">
                <a:solidFill>
                  <a:schemeClr val="tx1"/>
                </a:solidFill>
              </a:rPr>
              <a:t>будовою</a:t>
            </a:r>
            <a:r>
              <a:rPr lang="ru-RU" sz="1700" dirty="0">
                <a:solidFill>
                  <a:schemeClr val="tx1"/>
                </a:solidFill>
              </a:rPr>
              <a:t> та </a:t>
            </a:r>
            <a:r>
              <a:rPr lang="ru-RU" sz="1700" dirty="0" err="1">
                <a:solidFill>
                  <a:schemeClr val="tx1"/>
                </a:solidFill>
              </a:rPr>
              <a:t>виконуваними</a:t>
            </a:r>
            <a:r>
              <a:rPr lang="ru-RU" sz="1700" dirty="0">
                <a:solidFill>
                  <a:schemeClr val="tx1"/>
                </a:solidFill>
              </a:rPr>
              <a:t> </a:t>
            </a:r>
            <a:r>
              <a:rPr lang="ru-RU" sz="1700" dirty="0" err="1">
                <a:solidFill>
                  <a:schemeClr val="tx1"/>
                </a:solidFill>
              </a:rPr>
              <a:t>функціями</a:t>
            </a:r>
            <a:r>
              <a:rPr lang="ru-RU" sz="1700" dirty="0">
                <a:solidFill>
                  <a:schemeClr val="tx1"/>
                </a:solidFill>
              </a:rPr>
              <a:t>, часто </a:t>
            </a:r>
            <a:r>
              <a:rPr lang="ru-RU" sz="1700" dirty="0" err="1">
                <a:solidFill>
                  <a:schemeClr val="tx1"/>
                </a:solidFill>
              </a:rPr>
              <a:t>формуючи</a:t>
            </a:r>
            <a:r>
              <a:rPr lang="ru-RU" sz="1700" dirty="0">
                <a:solidFill>
                  <a:schemeClr val="tx1"/>
                </a:solidFill>
              </a:rPr>
              <a:t> </a:t>
            </a:r>
            <a:r>
              <a:rPr lang="ru-RU" sz="1700" dirty="0" err="1">
                <a:solidFill>
                  <a:schemeClr val="tx1"/>
                </a:solidFill>
              </a:rPr>
              <a:t>тканини</a:t>
            </a:r>
            <a:r>
              <a:rPr lang="ru-RU" sz="1700" dirty="0">
                <a:solidFill>
                  <a:schemeClr val="tx1"/>
                </a:solidFill>
              </a:rPr>
              <a:t>. З тканин </a:t>
            </a:r>
            <a:r>
              <a:rPr lang="ru-RU" sz="1700" dirty="0" err="1">
                <a:solidFill>
                  <a:schemeClr val="tx1"/>
                </a:solidFill>
              </a:rPr>
              <a:t>формуються</a:t>
            </a:r>
            <a:r>
              <a:rPr lang="ru-RU" sz="1700" dirty="0">
                <a:solidFill>
                  <a:schemeClr val="tx1"/>
                </a:solidFill>
              </a:rPr>
              <a:t> </a:t>
            </a:r>
            <a:r>
              <a:rPr lang="ru-RU" sz="1700" dirty="0" err="1">
                <a:solidFill>
                  <a:schemeClr val="tx1"/>
                </a:solidFill>
              </a:rPr>
              <a:t>органи</a:t>
            </a:r>
            <a:r>
              <a:rPr lang="ru-RU" sz="1700" dirty="0">
                <a:solidFill>
                  <a:schemeClr val="tx1"/>
                </a:solidFill>
              </a:rPr>
              <a:t>. </a:t>
            </a:r>
            <a:r>
              <a:rPr lang="ru-RU" sz="1700" dirty="0" err="1">
                <a:solidFill>
                  <a:schemeClr val="tx1"/>
                </a:solidFill>
              </a:rPr>
              <a:t>Різні</a:t>
            </a:r>
            <a:r>
              <a:rPr lang="ru-RU" sz="1700" dirty="0">
                <a:solidFill>
                  <a:schemeClr val="tx1"/>
                </a:solidFill>
              </a:rPr>
              <a:t> </a:t>
            </a:r>
            <a:r>
              <a:rPr lang="ru-RU" sz="1700" dirty="0" err="1">
                <a:solidFill>
                  <a:schemeClr val="tx1"/>
                </a:solidFill>
              </a:rPr>
              <a:t>органи</a:t>
            </a:r>
            <a:r>
              <a:rPr lang="ru-RU" sz="1700" dirty="0">
                <a:solidFill>
                  <a:schemeClr val="tx1"/>
                </a:solidFill>
              </a:rPr>
              <a:t> </a:t>
            </a:r>
            <a:r>
              <a:rPr lang="ru-RU" sz="1700" dirty="0" err="1">
                <a:solidFill>
                  <a:schemeClr val="tx1"/>
                </a:solidFill>
              </a:rPr>
              <a:t>взаємодіють</a:t>
            </a:r>
            <a:r>
              <a:rPr lang="ru-RU" sz="1700" dirty="0">
                <a:solidFill>
                  <a:schemeClr val="tx1"/>
                </a:solidFill>
              </a:rPr>
              <a:t> </a:t>
            </a:r>
            <a:r>
              <a:rPr lang="ru-RU" sz="1700" dirty="0" err="1">
                <a:solidFill>
                  <a:schemeClr val="tx1"/>
                </a:solidFill>
              </a:rPr>
              <a:t>між</a:t>
            </a:r>
            <a:r>
              <a:rPr lang="ru-RU" sz="1700" dirty="0">
                <a:solidFill>
                  <a:schemeClr val="tx1"/>
                </a:solidFill>
              </a:rPr>
              <a:t> собою у </a:t>
            </a:r>
            <a:r>
              <a:rPr lang="ru-RU" sz="1700" dirty="0" err="1">
                <a:solidFill>
                  <a:schemeClr val="tx1"/>
                </a:solidFill>
              </a:rPr>
              <a:t>складі</a:t>
            </a:r>
            <a:r>
              <a:rPr lang="ru-RU" sz="1700" dirty="0">
                <a:solidFill>
                  <a:schemeClr val="tx1"/>
                </a:solidFill>
              </a:rPr>
              <a:t> </a:t>
            </a:r>
            <a:r>
              <a:rPr lang="ru-RU" sz="1700" dirty="0" err="1">
                <a:solidFill>
                  <a:schemeClr val="tx1"/>
                </a:solidFill>
              </a:rPr>
              <a:t>певної</a:t>
            </a:r>
            <a:r>
              <a:rPr lang="ru-RU" sz="1700" dirty="0">
                <a:solidFill>
                  <a:schemeClr val="tx1"/>
                </a:solidFill>
              </a:rPr>
              <a:t> </a:t>
            </a:r>
            <a:r>
              <a:rPr lang="ru-RU" sz="1700" dirty="0" err="1">
                <a:solidFill>
                  <a:schemeClr val="tx1"/>
                </a:solidFill>
              </a:rPr>
              <a:t>системи</a:t>
            </a:r>
            <a:r>
              <a:rPr lang="ru-RU" sz="1700" dirty="0">
                <a:solidFill>
                  <a:schemeClr val="tx1"/>
                </a:solidFill>
              </a:rPr>
              <a:t> </a:t>
            </a:r>
            <a:r>
              <a:rPr lang="ru-RU" sz="1700" dirty="0" err="1">
                <a:solidFill>
                  <a:schemeClr val="tx1"/>
                </a:solidFill>
              </a:rPr>
              <a:t>органів</a:t>
            </a:r>
            <a:r>
              <a:rPr lang="ru-RU" sz="1700" dirty="0">
                <a:solidFill>
                  <a:schemeClr val="tx1"/>
                </a:solidFill>
              </a:rPr>
              <a:t> (</a:t>
            </a:r>
            <a:r>
              <a:rPr lang="ru-RU" sz="1700" dirty="0" err="1">
                <a:solidFill>
                  <a:schemeClr val="tx1"/>
                </a:solidFill>
              </a:rPr>
              <a:t>наприклад</a:t>
            </a:r>
            <a:r>
              <a:rPr lang="ru-RU" sz="1700" dirty="0">
                <a:solidFill>
                  <a:schemeClr val="tx1"/>
                </a:solidFill>
              </a:rPr>
              <a:t>, </a:t>
            </a:r>
            <a:r>
              <a:rPr lang="ru-RU" sz="1700" dirty="0" err="1">
                <a:solidFill>
                  <a:schemeClr val="tx1"/>
                </a:solidFill>
              </a:rPr>
              <a:t>травна</a:t>
            </a:r>
            <a:r>
              <a:rPr lang="ru-RU" sz="1700" dirty="0">
                <a:solidFill>
                  <a:schemeClr val="tx1"/>
                </a:solidFill>
              </a:rPr>
              <a:t> система). </a:t>
            </a:r>
            <a:r>
              <a:rPr lang="ru-RU" sz="1700" dirty="0" err="1">
                <a:solidFill>
                  <a:schemeClr val="tx1"/>
                </a:solidFill>
              </a:rPr>
              <a:t>Цим</a:t>
            </a:r>
            <a:r>
              <a:rPr lang="ru-RU" sz="1700" dirty="0">
                <a:solidFill>
                  <a:schemeClr val="tx1"/>
                </a:solidFill>
              </a:rPr>
              <a:t> </a:t>
            </a:r>
            <a:r>
              <a:rPr lang="ru-RU" sz="1700" dirty="0" err="1">
                <a:solidFill>
                  <a:schemeClr val="tx1"/>
                </a:solidFill>
              </a:rPr>
              <a:t>забезпечується</a:t>
            </a:r>
            <a:r>
              <a:rPr lang="ru-RU" sz="1700" dirty="0">
                <a:solidFill>
                  <a:schemeClr val="tx1"/>
                </a:solidFill>
              </a:rPr>
              <a:t> </a:t>
            </a:r>
            <a:r>
              <a:rPr lang="ru-RU" sz="1700" dirty="0" err="1">
                <a:solidFill>
                  <a:schemeClr val="tx1"/>
                </a:solidFill>
              </a:rPr>
              <a:t>функціонував</a:t>
            </a:r>
            <a:r>
              <a:rPr lang="ru-RU" sz="1700" dirty="0">
                <a:solidFill>
                  <a:schemeClr val="tx1"/>
                </a:solidFill>
              </a:rPr>
              <a:t> </a:t>
            </a:r>
            <a:r>
              <a:rPr lang="ru-RU" sz="1700" dirty="0" err="1">
                <a:solidFill>
                  <a:schemeClr val="tx1"/>
                </a:solidFill>
              </a:rPr>
              <a:t>цілісного</a:t>
            </a:r>
            <a:r>
              <a:rPr lang="ru-RU" sz="1700" dirty="0">
                <a:solidFill>
                  <a:schemeClr val="tx1"/>
                </a:solidFill>
              </a:rPr>
              <a:t> </a:t>
            </a:r>
            <a:r>
              <a:rPr lang="ru-RU" sz="1700" dirty="0" err="1">
                <a:solidFill>
                  <a:schemeClr val="tx1"/>
                </a:solidFill>
              </a:rPr>
              <a:t>організму</a:t>
            </a:r>
            <a:r>
              <a:rPr lang="ru-RU" sz="1700" dirty="0">
                <a:solidFill>
                  <a:schemeClr val="tx1"/>
                </a:solidFill>
              </a:rPr>
              <a:t> як </a:t>
            </a:r>
            <a:r>
              <a:rPr lang="ru-RU" sz="1700" dirty="0" err="1">
                <a:solidFill>
                  <a:schemeClr val="tx1"/>
                </a:solidFill>
              </a:rPr>
              <a:t>інтегрованої</a:t>
            </a:r>
            <a:r>
              <a:rPr lang="ru-RU" sz="1700" dirty="0">
                <a:solidFill>
                  <a:schemeClr val="tx1"/>
                </a:solidFill>
              </a:rPr>
              <a:t> </a:t>
            </a:r>
            <a:r>
              <a:rPr lang="ru-RU" sz="1700" dirty="0" err="1">
                <a:solidFill>
                  <a:schemeClr val="tx1"/>
                </a:solidFill>
              </a:rPr>
              <a:t>біологічні</a:t>
            </a:r>
            <a:r>
              <a:rPr lang="ru-RU" sz="1700" dirty="0">
                <a:solidFill>
                  <a:schemeClr val="tx1"/>
                </a:solidFill>
              </a:rPr>
              <a:t> </a:t>
            </a:r>
            <a:r>
              <a:rPr lang="ru-RU" sz="1700" dirty="0" err="1">
                <a:solidFill>
                  <a:schemeClr val="tx1"/>
                </a:solidFill>
              </a:rPr>
              <a:t>системи</a:t>
            </a:r>
            <a:r>
              <a:rPr lang="ru-RU" sz="1700" dirty="0">
                <a:solidFill>
                  <a:schemeClr val="tx1"/>
                </a:solidFill>
              </a:rPr>
              <a:t> (в </a:t>
            </a:r>
            <a:r>
              <a:rPr lang="ru-RU" sz="1700" dirty="0" err="1">
                <a:solidFill>
                  <a:schemeClr val="tx1"/>
                </a:solidFill>
              </a:rPr>
              <a:t>одноклітинних</a:t>
            </a:r>
            <a:r>
              <a:rPr lang="ru-RU" sz="1700" dirty="0">
                <a:solidFill>
                  <a:schemeClr val="tx1"/>
                </a:solidFill>
              </a:rPr>
              <a:t> </a:t>
            </a:r>
            <a:r>
              <a:rPr lang="ru-RU" sz="1700" dirty="0" err="1">
                <a:solidFill>
                  <a:schemeClr val="tx1"/>
                </a:solidFill>
              </a:rPr>
              <a:t>організмів</a:t>
            </a:r>
            <a:r>
              <a:rPr lang="ru-RU" sz="1700" dirty="0">
                <a:solidFill>
                  <a:schemeClr val="tx1"/>
                </a:solidFill>
              </a:rPr>
              <a:t> </a:t>
            </a:r>
            <a:r>
              <a:rPr lang="ru-RU" sz="1700" dirty="0" err="1">
                <a:solidFill>
                  <a:schemeClr val="tx1"/>
                </a:solidFill>
              </a:rPr>
              <a:t>організмовий</a:t>
            </a:r>
            <a:r>
              <a:rPr lang="ru-RU" sz="1700" dirty="0">
                <a:solidFill>
                  <a:schemeClr val="tx1"/>
                </a:solidFill>
              </a:rPr>
              <a:t> </a:t>
            </a:r>
            <a:r>
              <a:rPr lang="ru-RU" sz="1700" dirty="0" err="1">
                <a:solidFill>
                  <a:schemeClr val="tx1"/>
                </a:solidFill>
              </a:rPr>
              <a:t>рівень</a:t>
            </a:r>
            <a:r>
              <a:rPr lang="ru-RU" sz="1700" dirty="0">
                <a:solidFill>
                  <a:schemeClr val="tx1"/>
                </a:solidFill>
              </a:rPr>
              <a:t> </a:t>
            </a:r>
            <a:r>
              <a:rPr lang="ru-RU" sz="1700" dirty="0" err="1">
                <a:solidFill>
                  <a:schemeClr val="tx1"/>
                </a:solidFill>
              </a:rPr>
              <a:t>збігається</a:t>
            </a:r>
            <a:r>
              <a:rPr lang="ru-RU" sz="1700" dirty="0">
                <a:solidFill>
                  <a:schemeClr val="tx1"/>
                </a:solidFill>
              </a:rPr>
              <a:t> з </a:t>
            </a:r>
            <a:r>
              <a:rPr lang="ru-RU" sz="1700" dirty="0" err="1">
                <a:solidFill>
                  <a:schemeClr val="tx1"/>
                </a:solidFill>
              </a:rPr>
              <a:t>клітинним</a:t>
            </a:r>
            <a:r>
              <a:rPr lang="ru-RU" sz="1700" dirty="0">
                <a:solidFill>
                  <a:schemeClr val="tx1"/>
                </a:solidFill>
              </a:rPr>
              <a:t>). </a:t>
            </a:r>
            <a:endParaRPr lang="ru-RU" sz="1700" dirty="0" smtClean="0">
              <a:solidFill>
                <a:schemeClr val="tx1"/>
              </a:solidFill>
            </a:endParaRPr>
          </a:p>
          <a:p>
            <a:pPr algn="just"/>
            <a:r>
              <a:rPr lang="ru-RU" sz="1700" b="1" i="1" dirty="0">
                <a:solidFill>
                  <a:schemeClr val="tx1"/>
                </a:solidFill>
              </a:rPr>
              <a:t>д) </a:t>
            </a:r>
            <a:r>
              <a:rPr lang="ru-RU" sz="1700" b="1" i="1" dirty="0" err="1">
                <a:solidFill>
                  <a:schemeClr val="tx1"/>
                </a:solidFill>
              </a:rPr>
              <a:t>Популяційно-видовий</a:t>
            </a:r>
            <a:r>
              <a:rPr lang="ru-RU" sz="1700" b="1" i="1" dirty="0">
                <a:solidFill>
                  <a:schemeClr val="tx1"/>
                </a:solidFill>
              </a:rPr>
              <a:t>: </a:t>
            </a:r>
            <a:r>
              <a:rPr lang="ru-RU" sz="1700" dirty="0" err="1">
                <a:solidFill>
                  <a:schemeClr val="tx1"/>
                </a:solidFill>
              </a:rPr>
              <a:t>усі</a:t>
            </a:r>
            <a:r>
              <a:rPr lang="ru-RU" sz="1700" dirty="0">
                <a:solidFill>
                  <a:schemeClr val="tx1"/>
                </a:solidFill>
              </a:rPr>
              <a:t> </a:t>
            </a:r>
            <a:r>
              <a:rPr lang="ru-RU" sz="1700" dirty="0" err="1">
                <a:solidFill>
                  <a:schemeClr val="tx1"/>
                </a:solidFill>
              </a:rPr>
              <a:t>живі</a:t>
            </a:r>
            <a:r>
              <a:rPr lang="ru-RU" sz="1700" dirty="0">
                <a:solidFill>
                  <a:schemeClr val="tx1"/>
                </a:solidFill>
              </a:rPr>
              <a:t> </a:t>
            </a:r>
            <a:r>
              <a:rPr lang="ru-RU" sz="1700" dirty="0" err="1">
                <a:solidFill>
                  <a:schemeClr val="tx1"/>
                </a:solidFill>
              </a:rPr>
              <a:t>організми</a:t>
            </a:r>
            <a:r>
              <a:rPr lang="ru-RU" sz="1700" dirty="0">
                <a:solidFill>
                  <a:schemeClr val="tx1"/>
                </a:solidFill>
              </a:rPr>
              <a:t> належать до </a:t>
            </a:r>
            <a:r>
              <a:rPr lang="ru-RU" sz="1700" dirty="0" err="1">
                <a:solidFill>
                  <a:schemeClr val="tx1"/>
                </a:solidFill>
              </a:rPr>
              <a:t>певних</a:t>
            </a:r>
            <a:r>
              <a:rPr lang="ru-RU" sz="1700" dirty="0">
                <a:solidFill>
                  <a:schemeClr val="tx1"/>
                </a:solidFill>
              </a:rPr>
              <a:t> </a:t>
            </a:r>
            <a:r>
              <a:rPr lang="ru-RU" sz="1700" dirty="0" err="1">
                <a:solidFill>
                  <a:schemeClr val="tx1"/>
                </a:solidFill>
              </a:rPr>
              <a:t>біологічних</a:t>
            </a:r>
            <a:r>
              <a:rPr lang="ru-RU" sz="1700" dirty="0">
                <a:solidFill>
                  <a:schemeClr val="tx1"/>
                </a:solidFill>
              </a:rPr>
              <a:t> </a:t>
            </a:r>
            <a:r>
              <a:rPr lang="ru-RU" sz="1700" dirty="0" err="1">
                <a:solidFill>
                  <a:schemeClr val="tx1"/>
                </a:solidFill>
              </a:rPr>
              <a:t>видів</a:t>
            </a:r>
            <a:r>
              <a:rPr lang="ru-RU" sz="1700" dirty="0">
                <a:solidFill>
                  <a:schemeClr val="tx1"/>
                </a:solidFill>
              </a:rPr>
              <a:t>. </a:t>
            </a:r>
            <a:r>
              <a:rPr lang="ru-RU" sz="1700" dirty="0" err="1">
                <a:solidFill>
                  <a:schemeClr val="tx1"/>
                </a:solidFill>
              </a:rPr>
              <a:t>Організми</a:t>
            </a:r>
            <a:r>
              <a:rPr lang="ru-RU" sz="1700" dirty="0">
                <a:solidFill>
                  <a:schemeClr val="tx1"/>
                </a:solidFill>
              </a:rPr>
              <a:t> одного виду </a:t>
            </a:r>
            <a:r>
              <a:rPr lang="ru-RU" sz="1700" dirty="0" err="1">
                <a:solidFill>
                  <a:schemeClr val="tx1"/>
                </a:solidFill>
              </a:rPr>
              <a:t>мають</a:t>
            </a:r>
            <a:r>
              <a:rPr lang="ru-RU" sz="1700" dirty="0">
                <a:solidFill>
                  <a:schemeClr val="tx1"/>
                </a:solidFill>
              </a:rPr>
              <a:t> </a:t>
            </a:r>
            <a:r>
              <a:rPr lang="ru-RU" sz="1700" dirty="0" err="1">
                <a:solidFill>
                  <a:schemeClr val="tx1"/>
                </a:solidFill>
              </a:rPr>
              <a:t>спільні</a:t>
            </a:r>
            <a:r>
              <a:rPr lang="ru-RU" sz="1700" dirty="0">
                <a:solidFill>
                  <a:schemeClr val="tx1"/>
                </a:solidFill>
              </a:rPr>
              <a:t> </a:t>
            </a:r>
            <a:r>
              <a:rPr lang="ru-RU" sz="1700" dirty="0" err="1">
                <a:solidFill>
                  <a:schemeClr val="tx1"/>
                </a:solidFill>
              </a:rPr>
              <a:t>особливості</a:t>
            </a:r>
            <a:r>
              <a:rPr lang="ru-RU" sz="1700" dirty="0">
                <a:solidFill>
                  <a:schemeClr val="tx1"/>
                </a:solidFill>
              </a:rPr>
              <a:t> </a:t>
            </a:r>
            <a:r>
              <a:rPr lang="ru-RU" sz="1700" dirty="0" err="1">
                <a:solidFill>
                  <a:schemeClr val="tx1"/>
                </a:solidFill>
              </a:rPr>
              <a:t>будови</a:t>
            </a:r>
            <a:r>
              <a:rPr lang="ru-RU" sz="1700" dirty="0">
                <a:solidFill>
                  <a:schemeClr val="tx1"/>
                </a:solidFill>
              </a:rPr>
              <a:t> та </a:t>
            </a:r>
            <a:r>
              <a:rPr lang="ru-RU" sz="1700" dirty="0" err="1">
                <a:solidFill>
                  <a:schemeClr val="tx1"/>
                </a:solidFill>
              </a:rPr>
              <a:t>процесів</a:t>
            </a:r>
            <a:r>
              <a:rPr lang="ru-RU" sz="1700" dirty="0">
                <a:solidFill>
                  <a:schemeClr val="tx1"/>
                </a:solidFill>
              </a:rPr>
              <a:t> </a:t>
            </a:r>
            <a:r>
              <a:rPr lang="ru-RU" sz="1700" dirty="0" err="1">
                <a:solidFill>
                  <a:schemeClr val="tx1"/>
                </a:solidFill>
              </a:rPr>
              <a:t>життєдіяльності</a:t>
            </a:r>
            <a:r>
              <a:rPr lang="ru-RU" sz="1700" dirty="0">
                <a:solidFill>
                  <a:schemeClr val="tx1"/>
                </a:solidFill>
              </a:rPr>
              <a:t> </a:t>
            </a:r>
            <a:r>
              <a:rPr lang="ru-RU" sz="1700" dirty="0" err="1">
                <a:solidFill>
                  <a:schemeClr val="tx1"/>
                </a:solidFill>
              </a:rPr>
              <a:t>екологічні</a:t>
            </a:r>
            <a:r>
              <a:rPr lang="ru-RU" sz="1700" dirty="0">
                <a:solidFill>
                  <a:schemeClr val="tx1"/>
                </a:solidFill>
              </a:rPr>
              <a:t> </a:t>
            </a:r>
            <a:r>
              <a:rPr lang="ru-RU" sz="1700" dirty="0" err="1">
                <a:solidFill>
                  <a:schemeClr val="tx1"/>
                </a:solidFill>
              </a:rPr>
              <a:t>вимоги</a:t>
            </a:r>
            <a:r>
              <a:rPr lang="ru-RU" sz="1700" dirty="0">
                <a:solidFill>
                  <a:schemeClr val="tx1"/>
                </a:solidFill>
              </a:rPr>
              <a:t> до </a:t>
            </a:r>
            <a:r>
              <a:rPr lang="ru-RU" sz="1700" dirty="0" err="1">
                <a:solidFill>
                  <a:schemeClr val="tx1"/>
                </a:solidFill>
              </a:rPr>
              <a:t>середовища</a:t>
            </a:r>
            <a:r>
              <a:rPr lang="ru-RU" sz="1700" dirty="0">
                <a:solidFill>
                  <a:schemeClr val="tx1"/>
                </a:solidFill>
              </a:rPr>
              <a:t> </a:t>
            </a:r>
            <a:r>
              <a:rPr lang="ru-RU" sz="1700" dirty="0" err="1">
                <a:solidFill>
                  <a:schemeClr val="tx1"/>
                </a:solidFill>
              </a:rPr>
              <a:t>існування</a:t>
            </a:r>
            <a:r>
              <a:rPr lang="ru-RU" sz="1700" dirty="0">
                <a:solidFill>
                  <a:schemeClr val="tx1"/>
                </a:solidFill>
              </a:rPr>
              <a:t>. Вони </a:t>
            </a:r>
            <a:r>
              <a:rPr lang="ru-RU" sz="1700" dirty="0" err="1">
                <a:solidFill>
                  <a:schemeClr val="tx1"/>
                </a:solidFill>
              </a:rPr>
              <a:t>здатні</a:t>
            </a:r>
            <a:r>
              <a:rPr lang="ru-RU" sz="1700" dirty="0">
                <a:solidFill>
                  <a:schemeClr val="tx1"/>
                </a:solidFill>
              </a:rPr>
              <a:t> </a:t>
            </a:r>
            <a:r>
              <a:rPr lang="ru-RU" sz="1700" dirty="0" err="1">
                <a:solidFill>
                  <a:schemeClr val="tx1"/>
                </a:solidFill>
              </a:rPr>
              <a:t>залишати</a:t>
            </a:r>
            <a:r>
              <a:rPr lang="ru-RU" sz="1700" dirty="0">
                <a:solidFill>
                  <a:schemeClr val="tx1"/>
                </a:solidFill>
              </a:rPr>
              <a:t> </a:t>
            </a:r>
            <a:r>
              <a:rPr lang="ru-RU" sz="1700" dirty="0" err="1">
                <a:solidFill>
                  <a:schemeClr val="tx1"/>
                </a:solidFill>
              </a:rPr>
              <a:t>плодючих</a:t>
            </a:r>
            <a:r>
              <a:rPr lang="ru-RU" sz="1700" dirty="0">
                <a:solidFill>
                  <a:schemeClr val="tx1"/>
                </a:solidFill>
              </a:rPr>
              <a:t> </a:t>
            </a:r>
            <a:r>
              <a:rPr lang="ru-RU" sz="1700" dirty="0" err="1">
                <a:solidFill>
                  <a:schemeClr val="tx1"/>
                </a:solidFill>
              </a:rPr>
              <a:t>нащадків</a:t>
            </a:r>
            <a:r>
              <a:rPr lang="ru-RU" sz="1700" dirty="0">
                <a:solidFill>
                  <a:schemeClr val="tx1"/>
                </a:solidFill>
              </a:rPr>
              <a:t>. Особи  одного виду </a:t>
            </a:r>
            <a:r>
              <a:rPr lang="ru-RU" sz="1700" dirty="0" err="1">
                <a:solidFill>
                  <a:schemeClr val="tx1"/>
                </a:solidFill>
              </a:rPr>
              <a:t>об'єднують</a:t>
            </a:r>
            <a:r>
              <a:rPr lang="ru-RU" sz="1700" dirty="0">
                <a:solidFill>
                  <a:schemeClr val="tx1"/>
                </a:solidFill>
              </a:rPr>
              <a:t> у </a:t>
            </a:r>
            <a:r>
              <a:rPr lang="ru-RU" sz="1700" dirty="0" err="1">
                <a:solidFill>
                  <a:schemeClr val="tx1"/>
                </a:solidFill>
              </a:rPr>
              <a:t>групи</a:t>
            </a:r>
            <a:r>
              <a:rPr lang="ru-RU" sz="1700" dirty="0">
                <a:solidFill>
                  <a:schemeClr val="tx1"/>
                </a:solidFill>
              </a:rPr>
              <a:t> — </a:t>
            </a:r>
            <a:r>
              <a:rPr lang="ru-RU" sz="1700" dirty="0" err="1">
                <a:solidFill>
                  <a:schemeClr val="tx1"/>
                </a:solidFill>
              </a:rPr>
              <a:t>популяції</a:t>
            </a:r>
            <a:r>
              <a:rPr lang="ru-RU" sz="1700" dirty="0">
                <a:solidFill>
                  <a:schemeClr val="tx1"/>
                </a:solidFill>
              </a:rPr>
              <a:t>, </a:t>
            </a:r>
            <a:r>
              <a:rPr lang="ru-RU" sz="1700" dirty="0" err="1">
                <a:solidFill>
                  <a:schemeClr val="tx1"/>
                </a:solidFill>
              </a:rPr>
              <a:t>живуть</a:t>
            </a:r>
            <a:r>
              <a:rPr lang="ru-RU" sz="1700" dirty="0">
                <a:solidFill>
                  <a:schemeClr val="tx1"/>
                </a:solidFill>
              </a:rPr>
              <a:t> на </a:t>
            </a:r>
            <a:r>
              <a:rPr lang="ru-RU" sz="1700" dirty="0" err="1">
                <a:solidFill>
                  <a:schemeClr val="tx1"/>
                </a:solidFill>
              </a:rPr>
              <a:t>певних</a:t>
            </a:r>
            <a:r>
              <a:rPr lang="ru-RU" sz="1700" dirty="0">
                <a:solidFill>
                  <a:schemeClr val="tx1"/>
                </a:solidFill>
              </a:rPr>
              <a:t> </a:t>
            </a:r>
            <a:r>
              <a:rPr lang="ru-RU" sz="1700" dirty="0" err="1">
                <a:solidFill>
                  <a:schemeClr val="tx1"/>
                </a:solidFill>
              </a:rPr>
              <a:t>частинах</a:t>
            </a:r>
            <a:r>
              <a:rPr lang="ru-RU" sz="1700" dirty="0">
                <a:solidFill>
                  <a:schemeClr val="tx1"/>
                </a:solidFill>
              </a:rPr>
              <a:t> </a:t>
            </a:r>
            <a:r>
              <a:rPr lang="ru-RU" sz="1700" dirty="0" err="1">
                <a:solidFill>
                  <a:schemeClr val="tx1"/>
                </a:solidFill>
              </a:rPr>
              <a:t>території</a:t>
            </a:r>
            <a:r>
              <a:rPr lang="ru-RU" sz="1700" dirty="0">
                <a:solidFill>
                  <a:schemeClr val="tx1"/>
                </a:solidFill>
              </a:rPr>
              <a:t> </a:t>
            </a:r>
            <a:r>
              <a:rPr lang="ru-RU" sz="1700" dirty="0" err="1">
                <a:solidFill>
                  <a:schemeClr val="tx1"/>
                </a:solidFill>
              </a:rPr>
              <a:t>поширення</a:t>
            </a:r>
            <a:r>
              <a:rPr lang="ru-RU" sz="1700" dirty="0">
                <a:solidFill>
                  <a:schemeClr val="tx1"/>
                </a:solidFill>
              </a:rPr>
              <a:t>  </a:t>
            </a:r>
            <a:r>
              <a:rPr lang="ru-RU" sz="1700" dirty="0" err="1">
                <a:solidFill>
                  <a:schemeClr val="tx1"/>
                </a:solidFill>
              </a:rPr>
              <a:t>певного</a:t>
            </a:r>
            <a:r>
              <a:rPr lang="ru-RU" sz="1700" dirty="0">
                <a:solidFill>
                  <a:schemeClr val="tx1"/>
                </a:solidFill>
              </a:rPr>
              <a:t> виду. </a:t>
            </a:r>
            <a:endParaRPr lang="ru-RU" sz="1700" dirty="0" smtClean="0">
              <a:solidFill>
                <a:schemeClr val="tx1"/>
              </a:solidFill>
            </a:endParaRPr>
          </a:p>
          <a:p>
            <a:pPr algn="just"/>
            <a:r>
              <a:rPr lang="ru-RU" sz="1700" b="1" dirty="0" smtClean="0">
                <a:solidFill>
                  <a:schemeClr val="tx1"/>
                </a:solidFill>
              </a:rPr>
              <a:t>ґ</a:t>
            </a:r>
            <a:r>
              <a:rPr lang="ru-RU" sz="1700" b="1" dirty="0">
                <a:solidFill>
                  <a:schemeClr val="tx1"/>
                </a:solidFill>
              </a:rPr>
              <a:t>) </a:t>
            </a:r>
            <a:r>
              <a:rPr lang="ru-RU" sz="1700" b="1" i="1" dirty="0" err="1">
                <a:solidFill>
                  <a:schemeClr val="tx1"/>
                </a:solidFill>
              </a:rPr>
              <a:t>Екосистемний</a:t>
            </a:r>
            <a:r>
              <a:rPr lang="ru-RU" sz="1700" b="1" i="1" dirty="0">
                <a:solidFill>
                  <a:schemeClr val="tx1"/>
                </a:solidFill>
              </a:rPr>
              <a:t> </a:t>
            </a:r>
            <a:r>
              <a:rPr lang="ru-RU" sz="1700" b="1" i="1" dirty="0" err="1">
                <a:solidFill>
                  <a:schemeClr val="tx1"/>
                </a:solidFill>
              </a:rPr>
              <a:t>або</a:t>
            </a:r>
            <a:r>
              <a:rPr lang="ru-RU" sz="1700" b="1" i="1" dirty="0">
                <a:solidFill>
                  <a:schemeClr val="tx1"/>
                </a:solidFill>
              </a:rPr>
              <a:t> </a:t>
            </a:r>
            <a:r>
              <a:rPr lang="ru-RU" sz="1700" b="1" i="1" dirty="0" err="1">
                <a:solidFill>
                  <a:schemeClr val="tx1"/>
                </a:solidFill>
              </a:rPr>
              <a:t>біогеоценотичний</a:t>
            </a:r>
            <a:r>
              <a:rPr lang="ru-RU" sz="1700" b="1" i="1" dirty="0">
                <a:solidFill>
                  <a:schemeClr val="tx1"/>
                </a:solidFill>
              </a:rPr>
              <a:t>: </a:t>
            </a:r>
            <a:r>
              <a:rPr lang="ru-RU" sz="1700" dirty="0" err="1">
                <a:solidFill>
                  <a:schemeClr val="tx1"/>
                </a:solidFill>
              </a:rPr>
              <a:t>популяції</a:t>
            </a:r>
            <a:r>
              <a:rPr lang="ru-RU" sz="1700" dirty="0">
                <a:solidFill>
                  <a:schemeClr val="tx1"/>
                </a:solidFill>
              </a:rPr>
              <a:t> </a:t>
            </a:r>
            <a:r>
              <a:rPr lang="ru-RU" sz="1700" dirty="0" err="1">
                <a:solidFill>
                  <a:schemeClr val="tx1"/>
                </a:solidFill>
              </a:rPr>
              <a:t>різних</a:t>
            </a:r>
            <a:r>
              <a:rPr lang="ru-RU" sz="1700" dirty="0">
                <a:solidFill>
                  <a:schemeClr val="tx1"/>
                </a:solidFill>
              </a:rPr>
              <a:t> </a:t>
            </a:r>
            <a:r>
              <a:rPr lang="ru-RU" sz="1700" dirty="0" err="1">
                <a:solidFill>
                  <a:schemeClr val="tx1"/>
                </a:solidFill>
              </a:rPr>
              <a:t>видів</a:t>
            </a:r>
            <a:r>
              <a:rPr lang="ru-RU" sz="1700" dirty="0">
                <a:solidFill>
                  <a:schemeClr val="tx1"/>
                </a:solidFill>
              </a:rPr>
              <a:t>, </a:t>
            </a:r>
            <a:r>
              <a:rPr lang="ru-RU" sz="1700" dirty="0" err="1">
                <a:solidFill>
                  <a:schemeClr val="tx1"/>
                </a:solidFill>
              </a:rPr>
              <a:t>які</a:t>
            </a:r>
            <a:r>
              <a:rPr lang="ru-RU" sz="1700" dirty="0">
                <a:solidFill>
                  <a:schemeClr val="tx1"/>
                </a:solidFill>
              </a:rPr>
              <a:t> </a:t>
            </a:r>
            <a:r>
              <a:rPr lang="ru-RU" sz="1700" dirty="0" err="1">
                <a:solidFill>
                  <a:schemeClr val="tx1"/>
                </a:solidFill>
              </a:rPr>
              <a:t>населяють</a:t>
            </a:r>
            <a:r>
              <a:rPr lang="ru-RU" sz="1700" dirty="0">
                <a:solidFill>
                  <a:schemeClr val="tx1"/>
                </a:solidFill>
              </a:rPr>
              <a:t> </a:t>
            </a:r>
            <a:r>
              <a:rPr lang="ru-RU" sz="1700" dirty="0" err="1">
                <a:solidFill>
                  <a:schemeClr val="tx1"/>
                </a:solidFill>
              </a:rPr>
              <a:t>спільну</a:t>
            </a:r>
            <a:r>
              <a:rPr lang="ru-RU" sz="1700" dirty="0">
                <a:solidFill>
                  <a:schemeClr val="tx1"/>
                </a:solidFill>
              </a:rPr>
              <a:t> </a:t>
            </a:r>
            <a:r>
              <a:rPr lang="ru-RU" sz="1700" dirty="0" err="1">
                <a:solidFill>
                  <a:schemeClr val="tx1"/>
                </a:solidFill>
              </a:rPr>
              <a:t>територію</a:t>
            </a:r>
            <a:r>
              <a:rPr lang="ru-RU" sz="1700" dirty="0">
                <a:solidFill>
                  <a:schemeClr val="tx1"/>
                </a:solidFill>
              </a:rPr>
              <a:t>, </a:t>
            </a:r>
            <a:r>
              <a:rPr lang="ru-RU" sz="1700" dirty="0" err="1">
                <a:solidFill>
                  <a:schemeClr val="tx1"/>
                </a:solidFill>
              </a:rPr>
              <a:t>взаємодіють</a:t>
            </a:r>
            <a:r>
              <a:rPr lang="ru-RU" sz="1700" dirty="0">
                <a:solidFill>
                  <a:schemeClr val="tx1"/>
                </a:solidFill>
              </a:rPr>
              <a:t> </a:t>
            </a:r>
            <a:r>
              <a:rPr lang="ru-RU" sz="1700" dirty="0" err="1">
                <a:solidFill>
                  <a:schemeClr val="tx1"/>
                </a:solidFill>
              </a:rPr>
              <a:t>між</a:t>
            </a:r>
            <a:r>
              <a:rPr lang="ru-RU" sz="1700" dirty="0">
                <a:solidFill>
                  <a:schemeClr val="tx1"/>
                </a:solidFill>
              </a:rPr>
              <a:t> собою та з </a:t>
            </a:r>
            <a:r>
              <a:rPr lang="ru-RU" sz="1700" dirty="0" err="1">
                <a:solidFill>
                  <a:schemeClr val="tx1"/>
                </a:solidFill>
              </a:rPr>
              <a:t>чинника­ми</a:t>
            </a:r>
            <a:r>
              <a:rPr lang="ru-RU" sz="1700" dirty="0">
                <a:solidFill>
                  <a:schemeClr val="tx1"/>
                </a:solidFill>
              </a:rPr>
              <a:t> </a:t>
            </a:r>
            <a:r>
              <a:rPr lang="ru-RU" sz="1700" dirty="0" err="1">
                <a:solidFill>
                  <a:schemeClr val="tx1"/>
                </a:solidFill>
              </a:rPr>
              <a:t>неживої</a:t>
            </a:r>
            <a:r>
              <a:rPr lang="ru-RU" sz="1700" dirty="0">
                <a:solidFill>
                  <a:schemeClr val="tx1"/>
                </a:solidFill>
              </a:rPr>
              <a:t> </a:t>
            </a:r>
            <a:r>
              <a:rPr lang="ru-RU" sz="1700" dirty="0" err="1">
                <a:solidFill>
                  <a:schemeClr val="tx1"/>
                </a:solidFill>
              </a:rPr>
              <a:t>природи</a:t>
            </a:r>
            <a:r>
              <a:rPr lang="ru-RU" sz="1700" dirty="0">
                <a:solidFill>
                  <a:schemeClr val="tx1"/>
                </a:solidFill>
              </a:rPr>
              <a:t>, </a:t>
            </a:r>
            <a:r>
              <a:rPr lang="ru-RU" sz="1700" dirty="0" err="1">
                <a:solidFill>
                  <a:schemeClr val="tx1"/>
                </a:solidFill>
              </a:rPr>
              <a:t>входять</a:t>
            </a:r>
            <a:r>
              <a:rPr lang="ru-RU" sz="1700" dirty="0">
                <a:solidFill>
                  <a:schemeClr val="tx1"/>
                </a:solidFill>
              </a:rPr>
              <a:t> до складу </a:t>
            </a:r>
            <a:r>
              <a:rPr lang="ru-RU" sz="1700" dirty="0" err="1">
                <a:solidFill>
                  <a:schemeClr val="tx1"/>
                </a:solidFill>
              </a:rPr>
              <a:t>надвидових</a:t>
            </a:r>
            <a:r>
              <a:rPr lang="ru-RU" sz="1700" dirty="0">
                <a:solidFill>
                  <a:schemeClr val="tx1"/>
                </a:solidFill>
              </a:rPr>
              <a:t> </a:t>
            </a:r>
            <a:r>
              <a:rPr lang="ru-RU" sz="1700" dirty="0" err="1">
                <a:solidFill>
                  <a:schemeClr val="tx1"/>
                </a:solidFill>
              </a:rPr>
              <a:t>біологічних</a:t>
            </a:r>
            <a:r>
              <a:rPr lang="ru-RU" sz="1700" dirty="0">
                <a:solidFill>
                  <a:schemeClr val="tx1"/>
                </a:solidFill>
              </a:rPr>
              <a:t> систем — </a:t>
            </a:r>
            <a:r>
              <a:rPr lang="ru-RU" sz="1700" dirty="0" err="1">
                <a:solidFill>
                  <a:schemeClr val="tx1"/>
                </a:solidFill>
              </a:rPr>
              <a:t>екосистем</a:t>
            </a:r>
            <a:r>
              <a:rPr lang="ru-RU" sz="1700" dirty="0">
                <a:solidFill>
                  <a:schemeClr val="tx1"/>
                </a:solidFill>
              </a:rPr>
              <a:t>. </a:t>
            </a:r>
            <a:r>
              <a:rPr lang="ru-RU" sz="1700" dirty="0" err="1">
                <a:solidFill>
                  <a:schemeClr val="tx1"/>
                </a:solidFill>
              </a:rPr>
              <a:t>Екосистеми</a:t>
            </a:r>
            <a:r>
              <a:rPr lang="ru-RU" sz="1700" dirty="0">
                <a:solidFill>
                  <a:schemeClr val="tx1"/>
                </a:solidFill>
              </a:rPr>
              <a:t>, </a:t>
            </a:r>
            <a:r>
              <a:rPr lang="ru-RU" sz="1700" dirty="0" err="1">
                <a:solidFill>
                  <a:schemeClr val="tx1"/>
                </a:solidFill>
              </a:rPr>
              <a:t>які</a:t>
            </a:r>
            <a:r>
              <a:rPr lang="ru-RU" sz="1700" dirty="0">
                <a:solidFill>
                  <a:schemeClr val="tx1"/>
                </a:solidFill>
              </a:rPr>
              <a:t> </a:t>
            </a:r>
            <a:r>
              <a:rPr lang="ru-RU" sz="1700" dirty="0" err="1">
                <a:solidFill>
                  <a:schemeClr val="tx1"/>
                </a:solidFill>
              </a:rPr>
              <a:t>охоплюють</a:t>
            </a:r>
            <a:r>
              <a:rPr lang="ru-RU" sz="1700" dirty="0">
                <a:solidFill>
                  <a:schemeClr val="tx1"/>
                </a:solidFill>
              </a:rPr>
              <a:t> </a:t>
            </a:r>
            <a:r>
              <a:rPr lang="ru-RU" sz="1700" dirty="0" err="1">
                <a:solidFill>
                  <a:schemeClr val="tx1"/>
                </a:solidFill>
              </a:rPr>
              <a:t>територію</a:t>
            </a:r>
            <a:r>
              <a:rPr lang="ru-RU" sz="1700" dirty="0">
                <a:solidFill>
                  <a:schemeClr val="tx1"/>
                </a:solidFill>
              </a:rPr>
              <a:t> з </a:t>
            </a:r>
            <a:r>
              <a:rPr lang="ru-RU" sz="1700" dirty="0" err="1">
                <a:solidFill>
                  <a:schemeClr val="tx1"/>
                </a:solidFill>
              </a:rPr>
              <a:t>подібними</a:t>
            </a:r>
            <a:r>
              <a:rPr lang="ru-RU" sz="1700" dirty="0">
                <a:solidFill>
                  <a:schemeClr val="tx1"/>
                </a:solidFill>
              </a:rPr>
              <a:t> </a:t>
            </a:r>
            <a:r>
              <a:rPr lang="ru-RU" sz="1700" dirty="0" err="1">
                <a:solidFill>
                  <a:schemeClr val="tx1"/>
                </a:solidFill>
              </a:rPr>
              <a:t>фізико-кліматичними</a:t>
            </a:r>
            <a:r>
              <a:rPr lang="ru-RU" sz="1700" dirty="0">
                <a:solidFill>
                  <a:schemeClr val="tx1"/>
                </a:solidFill>
              </a:rPr>
              <a:t> </a:t>
            </a:r>
            <a:r>
              <a:rPr lang="ru-RU" sz="1700" dirty="0" err="1">
                <a:solidFill>
                  <a:schemeClr val="tx1"/>
                </a:solidFill>
              </a:rPr>
              <a:t>умовами</a:t>
            </a:r>
            <a:r>
              <a:rPr lang="ru-RU" sz="1700" dirty="0">
                <a:solidFill>
                  <a:schemeClr val="tx1"/>
                </a:solidFill>
              </a:rPr>
              <a:t>, </a:t>
            </a:r>
            <a:r>
              <a:rPr lang="ru-RU" sz="1700" dirty="0" err="1">
                <a:solidFill>
                  <a:schemeClr val="tx1"/>
                </a:solidFill>
              </a:rPr>
              <a:t>називають</a:t>
            </a:r>
            <a:r>
              <a:rPr lang="ru-RU" sz="1700" dirty="0">
                <a:solidFill>
                  <a:schemeClr val="tx1"/>
                </a:solidFill>
              </a:rPr>
              <a:t> </a:t>
            </a:r>
            <a:r>
              <a:rPr lang="ru-RU" sz="1700" dirty="0" err="1">
                <a:solidFill>
                  <a:schemeClr val="tx1"/>
                </a:solidFill>
              </a:rPr>
              <a:t>також</a:t>
            </a:r>
            <a:r>
              <a:rPr lang="ru-RU" sz="1700" dirty="0">
                <a:solidFill>
                  <a:schemeClr val="tx1"/>
                </a:solidFill>
              </a:rPr>
              <a:t> </a:t>
            </a:r>
            <a:r>
              <a:rPr lang="ru-RU" sz="1700" dirty="0" err="1">
                <a:solidFill>
                  <a:schemeClr val="tx1"/>
                </a:solidFill>
              </a:rPr>
              <a:t>біогеоценозами</a:t>
            </a:r>
            <a:r>
              <a:rPr lang="ru-RU" sz="1700" dirty="0">
                <a:solidFill>
                  <a:schemeClr val="tx1"/>
                </a:solidFill>
              </a:rPr>
              <a:t>. </a:t>
            </a:r>
            <a:endParaRPr lang="ru-RU" sz="1700" dirty="0" smtClean="0">
              <a:solidFill>
                <a:schemeClr val="tx1"/>
              </a:solidFill>
            </a:endParaRPr>
          </a:p>
          <a:p>
            <a:pPr algn="just"/>
            <a:r>
              <a:rPr lang="ru-RU" sz="1700" b="1" dirty="0">
                <a:solidFill>
                  <a:schemeClr val="tx1"/>
                </a:solidFill>
              </a:rPr>
              <a:t>е) </a:t>
            </a:r>
            <a:r>
              <a:rPr lang="ru-RU" sz="1700" b="1" i="1" dirty="0" err="1">
                <a:solidFill>
                  <a:schemeClr val="tx1"/>
                </a:solidFill>
              </a:rPr>
              <a:t>Біосферний</a:t>
            </a:r>
            <a:r>
              <a:rPr lang="ru-RU" sz="1700" b="1" i="1" dirty="0">
                <a:solidFill>
                  <a:schemeClr val="tx1"/>
                </a:solidFill>
              </a:rPr>
              <a:t>:</a:t>
            </a:r>
            <a:r>
              <a:rPr lang="ru-RU" sz="1700" dirty="0">
                <a:solidFill>
                  <a:schemeClr val="tx1"/>
                </a:solidFill>
              </a:rPr>
              <a:t> </a:t>
            </a:r>
            <a:r>
              <a:rPr lang="ru-RU" sz="1700" dirty="0" err="1">
                <a:solidFill>
                  <a:schemeClr val="tx1"/>
                </a:solidFill>
              </a:rPr>
              <a:t>окремі</a:t>
            </a:r>
            <a:r>
              <a:rPr lang="ru-RU" sz="1700" dirty="0">
                <a:solidFill>
                  <a:schemeClr val="tx1"/>
                </a:solidFill>
              </a:rPr>
              <a:t> </a:t>
            </a:r>
            <a:r>
              <a:rPr lang="ru-RU" sz="1700" dirty="0" err="1">
                <a:solidFill>
                  <a:schemeClr val="tx1"/>
                </a:solidFill>
              </a:rPr>
              <a:t>екосистеми</a:t>
            </a:r>
            <a:r>
              <a:rPr lang="ru-RU" sz="1700" dirty="0">
                <a:solidFill>
                  <a:schemeClr val="tx1"/>
                </a:solidFill>
              </a:rPr>
              <a:t> </a:t>
            </a:r>
            <a:r>
              <a:rPr lang="ru-RU" sz="1700" dirty="0" err="1">
                <a:solidFill>
                  <a:schemeClr val="tx1"/>
                </a:solidFill>
              </a:rPr>
              <a:t>нашої</a:t>
            </a:r>
            <a:r>
              <a:rPr lang="ru-RU" sz="1700" dirty="0">
                <a:solidFill>
                  <a:schemeClr val="tx1"/>
                </a:solidFill>
              </a:rPr>
              <a:t> </a:t>
            </a:r>
            <a:r>
              <a:rPr lang="ru-RU" sz="1700" dirty="0" err="1">
                <a:solidFill>
                  <a:schemeClr val="tx1"/>
                </a:solidFill>
              </a:rPr>
              <a:t>планети</a:t>
            </a:r>
            <a:r>
              <a:rPr lang="ru-RU" sz="1700" dirty="0">
                <a:solidFill>
                  <a:schemeClr val="tx1"/>
                </a:solidFill>
              </a:rPr>
              <a:t> разом </a:t>
            </a:r>
            <a:r>
              <a:rPr lang="ru-RU" sz="1700" dirty="0" err="1">
                <a:solidFill>
                  <a:schemeClr val="tx1"/>
                </a:solidFill>
              </a:rPr>
              <a:t>утво­рюють</a:t>
            </a:r>
            <a:r>
              <a:rPr lang="ru-RU" sz="1700" dirty="0">
                <a:solidFill>
                  <a:schemeClr val="tx1"/>
                </a:solidFill>
              </a:rPr>
              <a:t> </a:t>
            </a:r>
            <a:r>
              <a:rPr lang="ru-RU" sz="1700" dirty="0" err="1">
                <a:solidFill>
                  <a:schemeClr val="tx1"/>
                </a:solidFill>
              </a:rPr>
              <a:t>біосферу</a:t>
            </a:r>
            <a:r>
              <a:rPr lang="ru-RU" sz="1700" dirty="0">
                <a:solidFill>
                  <a:schemeClr val="tx1"/>
                </a:solidFill>
              </a:rPr>
              <a:t> — </a:t>
            </a:r>
            <a:r>
              <a:rPr lang="ru-RU" sz="1700" dirty="0" err="1">
                <a:solidFill>
                  <a:schemeClr val="tx1"/>
                </a:solidFill>
              </a:rPr>
              <a:t>частину</a:t>
            </a:r>
            <a:r>
              <a:rPr lang="ru-RU" sz="1700" dirty="0">
                <a:solidFill>
                  <a:schemeClr val="tx1"/>
                </a:solidFill>
              </a:rPr>
              <a:t> </a:t>
            </a:r>
            <a:r>
              <a:rPr lang="ru-RU" sz="1700" dirty="0" err="1">
                <a:solidFill>
                  <a:schemeClr val="tx1"/>
                </a:solidFill>
              </a:rPr>
              <a:t>оболонок</a:t>
            </a:r>
            <a:r>
              <a:rPr lang="ru-RU" sz="1700" dirty="0">
                <a:solidFill>
                  <a:schemeClr val="tx1"/>
                </a:solidFill>
              </a:rPr>
              <a:t> </a:t>
            </a:r>
            <a:r>
              <a:rPr lang="ru-RU" sz="1700" dirty="0" err="1">
                <a:solidFill>
                  <a:schemeClr val="tx1"/>
                </a:solidFill>
              </a:rPr>
              <a:t>Землі</a:t>
            </a:r>
            <a:r>
              <a:rPr lang="ru-RU" sz="1700" dirty="0">
                <a:solidFill>
                  <a:schemeClr val="tx1"/>
                </a:solidFill>
              </a:rPr>
              <a:t>, </a:t>
            </a:r>
            <a:r>
              <a:rPr lang="ru-RU" sz="1700" dirty="0" err="1">
                <a:solidFill>
                  <a:schemeClr val="tx1"/>
                </a:solidFill>
              </a:rPr>
              <a:t>на­селену</a:t>
            </a:r>
            <a:r>
              <a:rPr lang="ru-RU" sz="1700" dirty="0">
                <a:solidFill>
                  <a:schemeClr val="tx1"/>
                </a:solidFill>
              </a:rPr>
              <a:t> </a:t>
            </a:r>
            <a:r>
              <a:rPr lang="ru-RU" sz="1700" dirty="0" err="1">
                <a:solidFill>
                  <a:schemeClr val="tx1"/>
                </a:solidFill>
              </a:rPr>
              <a:t>живими</a:t>
            </a:r>
            <a:r>
              <a:rPr lang="ru-RU" sz="1700" dirty="0">
                <a:solidFill>
                  <a:schemeClr val="tx1"/>
                </a:solidFill>
              </a:rPr>
              <a:t> </a:t>
            </a:r>
            <a:r>
              <a:rPr lang="ru-RU" sz="1700" dirty="0" err="1">
                <a:solidFill>
                  <a:schemeClr val="tx1"/>
                </a:solidFill>
              </a:rPr>
              <a:t>організмами</a:t>
            </a:r>
            <a:r>
              <a:rPr lang="ru-RU" sz="1700" dirty="0">
                <a:solidFill>
                  <a:schemeClr val="tx1"/>
                </a:solidFill>
              </a:rPr>
              <a:t>. </a:t>
            </a:r>
            <a:r>
              <a:rPr lang="ru-RU" sz="1700" dirty="0" err="1">
                <a:solidFill>
                  <a:schemeClr val="tx1"/>
                </a:solidFill>
              </a:rPr>
              <a:t>Біосфера</a:t>
            </a:r>
            <a:r>
              <a:rPr lang="ru-RU" sz="1700" dirty="0">
                <a:solidFill>
                  <a:schemeClr val="tx1"/>
                </a:solidFill>
              </a:rPr>
              <a:t> становить </a:t>
            </a:r>
            <a:r>
              <a:rPr lang="ru-RU" sz="1700" dirty="0" err="1">
                <a:solidFill>
                  <a:schemeClr val="tx1"/>
                </a:solidFill>
              </a:rPr>
              <a:t>єдину</a:t>
            </a:r>
            <a:r>
              <a:rPr lang="ru-RU" sz="1700" dirty="0">
                <a:solidFill>
                  <a:schemeClr val="tx1"/>
                </a:solidFill>
              </a:rPr>
              <a:t> </a:t>
            </a:r>
            <a:r>
              <a:rPr lang="ru-RU" sz="1700" dirty="0" err="1">
                <a:solidFill>
                  <a:schemeClr val="tx1"/>
                </a:solidFill>
              </a:rPr>
              <a:t>глобальну</a:t>
            </a:r>
            <a:r>
              <a:rPr lang="ru-RU" sz="1700" dirty="0">
                <a:solidFill>
                  <a:schemeClr val="tx1"/>
                </a:solidFill>
              </a:rPr>
              <a:t> </a:t>
            </a:r>
            <a:r>
              <a:rPr lang="ru-RU" sz="1700" dirty="0" err="1">
                <a:solidFill>
                  <a:schemeClr val="tx1"/>
                </a:solidFill>
              </a:rPr>
              <a:t>екосистему</a:t>
            </a:r>
            <a:r>
              <a:rPr lang="ru-RU" sz="1700" dirty="0">
                <a:solidFill>
                  <a:schemeClr val="tx1"/>
                </a:solidFill>
              </a:rPr>
              <a:t> </a:t>
            </a:r>
            <a:r>
              <a:rPr lang="ru-RU" sz="1700" dirty="0" err="1">
                <a:solidFill>
                  <a:schemeClr val="tx1"/>
                </a:solidFill>
              </a:rPr>
              <a:t>нашої</a:t>
            </a:r>
            <a:r>
              <a:rPr lang="ru-RU" sz="1700" dirty="0">
                <a:solidFill>
                  <a:schemeClr val="tx1"/>
                </a:solidFill>
              </a:rPr>
              <a:t> </a:t>
            </a:r>
            <a:r>
              <a:rPr lang="ru-RU" sz="1700" dirty="0" err="1">
                <a:solidFill>
                  <a:schemeClr val="tx1"/>
                </a:solidFill>
              </a:rPr>
              <a:t>планети</a:t>
            </a:r>
            <a:r>
              <a:rPr lang="ru-RU" sz="1700" dirty="0">
                <a:solidFill>
                  <a:schemeClr val="tx1"/>
                </a:solidFill>
              </a:rPr>
              <a:t>. </a:t>
            </a:r>
            <a:r>
              <a:rPr lang="ru-RU" sz="1700" dirty="0" err="1">
                <a:solidFill>
                  <a:schemeClr val="tx1"/>
                </a:solidFill>
              </a:rPr>
              <a:t>Біосферний</a:t>
            </a:r>
            <a:r>
              <a:rPr lang="ru-RU" sz="1700" dirty="0">
                <a:solidFill>
                  <a:schemeClr val="tx1"/>
                </a:solidFill>
              </a:rPr>
              <a:t> </a:t>
            </a:r>
            <a:r>
              <a:rPr lang="ru-RU" sz="1700" dirty="0" err="1">
                <a:solidFill>
                  <a:schemeClr val="tx1"/>
                </a:solidFill>
              </a:rPr>
              <a:t>рівень</a:t>
            </a:r>
            <a:r>
              <a:rPr lang="ru-RU" sz="1700" dirty="0">
                <a:solidFill>
                  <a:schemeClr val="tx1"/>
                </a:solidFill>
              </a:rPr>
              <a:t> </a:t>
            </a:r>
            <a:r>
              <a:rPr lang="ru-RU" sz="1700" dirty="0" err="1">
                <a:solidFill>
                  <a:schemeClr val="tx1"/>
                </a:solidFill>
              </a:rPr>
              <a:t>організації</a:t>
            </a:r>
            <a:r>
              <a:rPr lang="ru-RU" sz="1700" dirty="0">
                <a:solidFill>
                  <a:schemeClr val="tx1"/>
                </a:solidFill>
              </a:rPr>
              <a:t> </a:t>
            </a:r>
            <a:r>
              <a:rPr lang="ru-RU" sz="1700" dirty="0" err="1">
                <a:solidFill>
                  <a:schemeClr val="tx1"/>
                </a:solidFill>
              </a:rPr>
              <a:t>живої</a:t>
            </a:r>
            <a:r>
              <a:rPr lang="ru-RU" sz="1700" dirty="0">
                <a:solidFill>
                  <a:schemeClr val="tx1"/>
                </a:solidFill>
              </a:rPr>
              <a:t> </a:t>
            </a:r>
            <a:r>
              <a:rPr lang="ru-RU" sz="1700" dirty="0" err="1">
                <a:solidFill>
                  <a:schemeClr val="tx1"/>
                </a:solidFill>
              </a:rPr>
              <a:t>матерії</a:t>
            </a:r>
            <a:r>
              <a:rPr lang="ru-RU" sz="1700" dirty="0">
                <a:solidFill>
                  <a:schemeClr val="tx1"/>
                </a:solidFill>
              </a:rPr>
              <a:t> </a:t>
            </a:r>
            <a:r>
              <a:rPr lang="ru-RU" sz="1700" dirty="0" err="1">
                <a:solidFill>
                  <a:schemeClr val="tx1"/>
                </a:solidFill>
              </a:rPr>
              <a:t>характе­ризується</a:t>
            </a:r>
            <a:r>
              <a:rPr lang="ru-RU" sz="1700" dirty="0">
                <a:solidFill>
                  <a:schemeClr val="tx1"/>
                </a:solidFill>
              </a:rPr>
              <a:t> </a:t>
            </a:r>
            <a:r>
              <a:rPr lang="ru-RU" sz="1700" dirty="0" err="1">
                <a:solidFill>
                  <a:schemeClr val="tx1"/>
                </a:solidFill>
              </a:rPr>
              <a:t>глобальним</a:t>
            </a:r>
            <a:r>
              <a:rPr lang="ru-RU" sz="1700" dirty="0">
                <a:solidFill>
                  <a:schemeClr val="tx1"/>
                </a:solidFill>
              </a:rPr>
              <a:t> </a:t>
            </a:r>
            <a:r>
              <a:rPr lang="ru-RU" sz="1700" dirty="0" err="1">
                <a:solidFill>
                  <a:schemeClr val="tx1"/>
                </a:solidFill>
              </a:rPr>
              <a:t>кругообігом</a:t>
            </a:r>
            <a:r>
              <a:rPr lang="ru-RU" sz="1700" dirty="0">
                <a:solidFill>
                  <a:schemeClr val="tx1"/>
                </a:solidFill>
              </a:rPr>
              <a:t> </a:t>
            </a:r>
            <a:r>
              <a:rPr lang="ru-RU" sz="1700" dirty="0" err="1">
                <a:solidFill>
                  <a:schemeClr val="tx1"/>
                </a:solidFill>
              </a:rPr>
              <a:t>речовин</a:t>
            </a:r>
            <a:r>
              <a:rPr lang="ru-RU" sz="1700" dirty="0">
                <a:solidFill>
                  <a:schemeClr val="tx1"/>
                </a:solidFill>
              </a:rPr>
              <a:t> і по­токами </a:t>
            </a:r>
            <a:r>
              <a:rPr lang="ru-RU" sz="1700" dirty="0" err="1">
                <a:solidFill>
                  <a:schemeClr val="tx1"/>
                </a:solidFill>
              </a:rPr>
              <a:t>енергії</a:t>
            </a:r>
            <a:r>
              <a:rPr lang="ru-RU" sz="1700" dirty="0">
                <a:solidFill>
                  <a:schemeClr val="tx1"/>
                </a:solidFill>
              </a:rPr>
              <a:t>, </a:t>
            </a:r>
            <a:r>
              <a:rPr lang="ru-RU" sz="1700" dirty="0" err="1">
                <a:solidFill>
                  <a:schemeClr val="tx1"/>
                </a:solidFill>
              </a:rPr>
              <a:t>які</a:t>
            </a:r>
            <a:r>
              <a:rPr lang="ru-RU" sz="1700" dirty="0">
                <a:solidFill>
                  <a:schemeClr val="tx1"/>
                </a:solidFill>
              </a:rPr>
              <a:t> </a:t>
            </a:r>
            <a:r>
              <a:rPr lang="ru-RU" sz="1700" dirty="0" err="1">
                <a:solidFill>
                  <a:schemeClr val="tx1"/>
                </a:solidFill>
              </a:rPr>
              <a:t>забезпечують</a:t>
            </a:r>
            <a:r>
              <a:rPr lang="ru-RU" sz="1700" dirty="0">
                <a:solidFill>
                  <a:schemeClr val="tx1"/>
                </a:solidFill>
              </a:rPr>
              <a:t> </a:t>
            </a:r>
            <a:r>
              <a:rPr lang="ru-RU" sz="1700" dirty="0" err="1">
                <a:solidFill>
                  <a:schemeClr val="tx1"/>
                </a:solidFill>
              </a:rPr>
              <a:t>функціонування</a:t>
            </a:r>
            <a:r>
              <a:rPr lang="ru-RU" sz="1700" dirty="0">
                <a:solidFill>
                  <a:schemeClr val="tx1"/>
                </a:solidFill>
              </a:rPr>
              <a:t> </a:t>
            </a:r>
            <a:r>
              <a:rPr lang="ru-RU" sz="1700" dirty="0" err="1">
                <a:solidFill>
                  <a:schemeClr val="tx1"/>
                </a:solidFill>
              </a:rPr>
              <a:t>біосфери</a:t>
            </a:r>
            <a:r>
              <a:rPr lang="ru-RU" sz="1700" dirty="0">
                <a:solidFill>
                  <a:schemeClr val="tx1"/>
                </a:solidFill>
              </a:rPr>
              <a:t>. </a:t>
            </a:r>
            <a:r>
              <a:rPr lang="ru-RU" sz="1700" dirty="0" err="1">
                <a:solidFill>
                  <a:schemeClr val="tx1"/>
                </a:solidFill>
              </a:rPr>
              <a:t>Надорганізмові</a:t>
            </a:r>
            <a:r>
              <a:rPr lang="ru-RU" sz="1700" dirty="0">
                <a:solidFill>
                  <a:schemeClr val="tx1"/>
                </a:solidFill>
              </a:rPr>
              <a:t> </a:t>
            </a:r>
            <a:r>
              <a:rPr lang="ru-RU" sz="1700" dirty="0" err="1">
                <a:solidFill>
                  <a:schemeClr val="tx1"/>
                </a:solidFill>
              </a:rPr>
              <a:t>рівні</a:t>
            </a:r>
            <a:r>
              <a:rPr lang="ru-RU" sz="1700" dirty="0">
                <a:solidFill>
                  <a:schemeClr val="tx1"/>
                </a:solidFill>
              </a:rPr>
              <a:t> </a:t>
            </a:r>
            <a:r>
              <a:rPr lang="ru-RU" sz="1700" dirty="0" err="1">
                <a:solidFill>
                  <a:schemeClr val="tx1"/>
                </a:solidFill>
              </a:rPr>
              <a:t>організації</a:t>
            </a:r>
            <a:r>
              <a:rPr lang="ru-RU" sz="1700" dirty="0">
                <a:solidFill>
                  <a:schemeClr val="tx1"/>
                </a:solidFill>
              </a:rPr>
              <a:t> </a:t>
            </a:r>
            <a:r>
              <a:rPr lang="ru-RU" sz="1700" dirty="0" err="1">
                <a:solidFill>
                  <a:schemeClr val="tx1"/>
                </a:solidFill>
              </a:rPr>
              <a:t>живої</a:t>
            </a:r>
            <a:r>
              <a:rPr lang="ru-RU" sz="1700" dirty="0">
                <a:solidFill>
                  <a:schemeClr val="tx1"/>
                </a:solidFill>
              </a:rPr>
              <a:t> </a:t>
            </a:r>
            <a:r>
              <a:rPr lang="ru-RU" sz="1700" dirty="0" err="1">
                <a:solidFill>
                  <a:schemeClr val="tx1"/>
                </a:solidFill>
              </a:rPr>
              <a:t>матерії</a:t>
            </a:r>
            <a:r>
              <a:rPr lang="ru-RU" sz="1700" dirty="0">
                <a:solidFill>
                  <a:schemeClr val="tx1"/>
                </a:solidFill>
              </a:rPr>
              <a:t> — </a:t>
            </a:r>
            <a:r>
              <a:rPr lang="ru-RU" sz="1700" dirty="0" err="1">
                <a:solidFill>
                  <a:schemeClr val="tx1"/>
                </a:solidFill>
              </a:rPr>
              <a:t>популяції</a:t>
            </a:r>
            <a:r>
              <a:rPr lang="ru-RU" sz="1700" dirty="0">
                <a:solidFill>
                  <a:schemeClr val="tx1"/>
                </a:solidFill>
              </a:rPr>
              <a:t>, </a:t>
            </a:r>
            <a:r>
              <a:rPr lang="ru-RU" sz="1700" dirty="0" err="1">
                <a:solidFill>
                  <a:schemeClr val="tx1"/>
                </a:solidFill>
              </a:rPr>
              <a:t>екосистеми</a:t>
            </a:r>
            <a:r>
              <a:rPr lang="ru-RU" sz="1700" dirty="0">
                <a:solidFill>
                  <a:schemeClr val="tx1"/>
                </a:solidFill>
              </a:rPr>
              <a:t> та </a:t>
            </a:r>
            <a:r>
              <a:rPr lang="ru-RU" sz="1700" dirty="0" err="1">
                <a:solidFill>
                  <a:schemeClr val="tx1"/>
                </a:solidFill>
              </a:rPr>
              <a:t>біосферу</a:t>
            </a:r>
            <a:r>
              <a:rPr lang="ru-RU" sz="1700" dirty="0">
                <a:solidFill>
                  <a:schemeClr val="tx1"/>
                </a:solidFill>
              </a:rPr>
              <a:t> в </a:t>
            </a:r>
            <a:r>
              <a:rPr lang="ru-RU" sz="1700" dirty="0" err="1">
                <a:solidFill>
                  <a:schemeClr val="tx1"/>
                </a:solidFill>
              </a:rPr>
              <a:t>ці­лому</a:t>
            </a:r>
            <a:r>
              <a:rPr lang="ru-RU" sz="1700" dirty="0">
                <a:solidFill>
                  <a:schemeClr val="tx1"/>
                </a:solidFill>
              </a:rPr>
              <a:t> — </a:t>
            </a:r>
            <a:r>
              <a:rPr lang="ru-RU" sz="1700" dirty="0" err="1">
                <a:solidFill>
                  <a:schemeClr val="tx1"/>
                </a:solidFill>
              </a:rPr>
              <a:t>вивчає</a:t>
            </a:r>
            <a:r>
              <a:rPr lang="ru-RU" sz="1700" dirty="0">
                <a:solidFill>
                  <a:schemeClr val="tx1"/>
                </a:solidFill>
              </a:rPr>
              <a:t> </a:t>
            </a:r>
            <a:r>
              <a:rPr lang="ru-RU" sz="1700" dirty="0" err="1">
                <a:solidFill>
                  <a:schemeClr val="tx1"/>
                </a:solidFill>
              </a:rPr>
              <a:t>екологія</a:t>
            </a:r>
            <a:r>
              <a:rPr lang="ru-RU" sz="1700" dirty="0">
                <a:solidFill>
                  <a:schemeClr val="tx1"/>
                </a:solidFill>
              </a:rPr>
              <a:t>.</a:t>
            </a:r>
            <a:endParaRPr lang="uk-UA" sz="1700" dirty="0">
              <a:solidFill>
                <a:schemeClr val="tx1"/>
              </a:solidFill>
            </a:endParaRPr>
          </a:p>
        </p:txBody>
      </p:sp>
    </p:spTree>
    <p:extLst>
      <p:ext uri="{BB962C8B-B14F-4D97-AF65-F5344CB8AC3E}">
        <p14:creationId xmlns:p14="http://schemas.microsoft.com/office/powerpoint/2010/main" val="3154880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1" y="116632"/>
            <a:ext cx="8028880" cy="6009531"/>
          </a:xfrm>
        </p:spPr>
        <p:txBody>
          <a:bodyPr>
            <a:noAutofit/>
          </a:bodyPr>
          <a:lstStyle/>
          <a:p>
            <a:r>
              <a:rPr lang="uk-UA" sz="1800" b="1" dirty="0">
                <a:solidFill>
                  <a:schemeClr val="tx1"/>
                </a:solidFill>
              </a:rPr>
              <a:t> Основні методи досліджень.</a:t>
            </a:r>
            <a:endParaRPr lang="uk-UA" sz="1800" dirty="0">
              <a:solidFill>
                <a:schemeClr val="tx1"/>
              </a:solidFill>
            </a:endParaRPr>
          </a:p>
          <a:p>
            <a:r>
              <a:rPr lang="uk-UA" sz="1800" dirty="0">
                <a:solidFill>
                  <a:schemeClr val="tx1"/>
                </a:solidFill>
              </a:rPr>
              <a:t>Біологія, як і будь-яка наука, має свої наукові методи досліджень. Тобто ці методи являють со­бою набір прийомів та операцій для побудови сис­теми наукових знань.</a:t>
            </a:r>
          </a:p>
          <a:p>
            <a:pPr lvl="0"/>
            <a:r>
              <a:rPr lang="uk-UA" sz="1800" i="1" dirty="0">
                <a:solidFill>
                  <a:schemeClr val="tx1"/>
                </a:solidFill>
              </a:rPr>
              <a:t>Описовий метод </a:t>
            </a:r>
            <a:r>
              <a:rPr lang="uk-UA" sz="1800" dirty="0">
                <a:solidFill>
                  <a:schemeClr val="tx1"/>
                </a:solidFill>
              </a:rPr>
              <a:t>— його використовували ще на перших етапах розвитку. Полягає у спостере­женні за біологічними об'єктами та явищами, їх детальному описуванні. Це первинний збір загальної інформації про об'єкт дослідження.</a:t>
            </a:r>
          </a:p>
          <a:p>
            <a:pPr lvl="0"/>
            <a:r>
              <a:rPr lang="uk-UA" sz="1800" i="1" dirty="0">
                <a:solidFill>
                  <a:schemeClr val="tx1"/>
                </a:solidFill>
              </a:rPr>
              <a:t>Моніторинг </a:t>
            </a:r>
            <a:r>
              <a:rPr lang="uk-UA" sz="1800" dirty="0">
                <a:solidFill>
                  <a:schemeClr val="tx1"/>
                </a:solidFill>
              </a:rPr>
              <a:t>— це система постійного спостере­ження за станом і перебігом процесів певного живого організму, екосистеми чи всієї біо­сфери.</a:t>
            </a:r>
          </a:p>
          <a:p>
            <a:pPr lvl="0"/>
            <a:r>
              <a:rPr lang="uk-UA" sz="1800" i="1" dirty="0">
                <a:solidFill>
                  <a:schemeClr val="tx1"/>
                </a:solidFill>
              </a:rPr>
              <a:t>Порівняльний метод </a:t>
            </a:r>
            <a:r>
              <a:rPr lang="uk-UA" sz="1800" dirty="0">
                <a:solidFill>
                  <a:schemeClr val="tx1"/>
                </a:solidFill>
              </a:rPr>
              <a:t>— виявляє відмінності та схожість між біологічними об'єктами та яви­щами.</a:t>
            </a:r>
          </a:p>
          <a:p>
            <a:pPr lvl="0"/>
            <a:r>
              <a:rPr lang="uk-UA" sz="1800" i="1" dirty="0">
                <a:solidFill>
                  <a:schemeClr val="tx1"/>
                </a:solidFill>
              </a:rPr>
              <a:t>Історичний метод </a:t>
            </a:r>
            <a:r>
              <a:rPr lang="uk-UA" sz="1800" dirty="0">
                <a:solidFill>
                  <a:schemeClr val="tx1"/>
                </a:solidFill>
              </a:rPr>
              <a:t>— дозволяє на основі даних про сучасний організм і його минуле відстежити процес його розвитку.</a:t>
            </a:r>
          </a:p>
          <a:p>
            <a:pPr lvl="0"/>
            <a:r>
              <a:rPr lang="uk-UA" sz="1800" i="1" dirty="0">
                <a:solidFill>
                  <a:schemeClr val="tx1"/>
                </a:solidFill>
              </a:rPr>
              <a:t>Експериментальний метод </a:t>
            </a:r>
            <a:r>
              <a:rPr lang="uk-UA" sz="1800" dirty="0">
                <a:solidFill>
                  <a:schemeClr val="tx1"/>
                </a:solidFill>
              </a:rPr>
              <a:t>— створення штуч­них ситуацій для виявлення певних власти­востей живих організмів. Експеримент може бути польовим, коли піддослідні організми чи явища перебувають у своїх природних умовах, і лабораторним. У наш час лабораторні дослі­дження та експерименти сягнули нових висот в усіх наукових галузях.</a:t>
            </a:r>
          </a:p>
          <a:p>
            <a:pPr lvl="0"/>
            <a:r>
              <a:rPr lang="uk-UA" sz="1800" i="1" dirty="0">
                <a:solidFill>
                  <a:schemeClr val="tx1"/>
                </a:solidFill>
              </a:rPr>
              <a:t>Моделювання </a:t>
            </a:r>
            <a:r>
              <a:rPr lang="uk-UA" sz="1800" dirty="0">
                <a:solidFill>
                  <a:schemeClr val="tx1"/>
                </a:solidFill>
              </a:rPr>
              <a:t>— вища форма експерименту. Полягає у відтворенні ознак досліджуваного об'єкта на моделі для подальших досліджень.</a:t>
            </a:r>
          </a:p>
          <a:p>
            <a:pPr lvl="0"/>
            <a:r>
              <a:rPr lang="uk-UA" sz="1800" i="1" dirty="0">
                <a:solidFill>
                  <a:schemeClr val="tx1"/>
                </a:solidFill>
              </a:rPr>
              <a:t>Статистичний метод </a:t>
            </a:r>
            <a:r>
              <a:rPr lang="uk-UA" sz="1800" dirty="0">
                <a:solidFill>
                  <a:schemeClr val="tx1"/>
                </a:solidFill>
              </a:rPr>
              <a:t>— математична обробка результатів дослідження для перевірки його вірогідності.</a:t>
            </a:r>
          </a:p>
          <a:p>
            <a:endParaRPr lang="uk-UA" sz="1800" dirty="0">
              <a:solidFill>
                <a:schemeClr val="tx1"/>
              </a:solidFill>
            </a:endParaRPr>
          </a:p>
        </p:txBody>
      </p:sp>
    </p:spTree>
    <p:extLst>
      <p:ext uri="{BB962C8B-B14F-4D97-AF65-F5344CB8AC3E}">
        <p14:creationId xmlns:p14="http://schemas.microsoft.com/office/powerpoint/2010/main" val="1868785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7" y="1844824"/>
            <a:ext cx="7524824" cy="4281339"/>
          </a:xfrm>
        </p:spPr>
        <p:txBody>
          <a:bodyPr>
            <a:noAutofit/>
          </a:bodyPr>
          <a:lstStyle/>
          <a:p>
            <a:pPr algn="just"/>
            <a:r>
              <a:rPr lang="uk-UA" sz="2000" dirty="0"/>
              <a:t>Усі біосистеми здатні зберігати своє існування в межах певного кінцевого періоду завдяки процесам самооновлення, що спрямовані на утворення нових чи відновлення пошкоджених складників (компонентів). Так, пошкоджена ДНК може бути відновлена через механізми репарації, нові мітохондрії чи пластиди утворюються шляхом поділу, відновлення клітин чи органів забезпечує регенерація, оновлення організмів здійснюється за допомогою стовбурових клітин, а само оновлення екосистем – у результаті сукцесій. </a:t>
            </a:r>
            <a:r>
              <a:rPr lang="uk-UA" sz="2000" i="1" dirty="0"/>
              <a:t>Отже, біологічні системи – це відкриті впорядковані системи,  здатні до саморегуляції, самовідтворення та самооновлення  внаслідок постійного потоку речовин, енергії та інформації.</a:t>
            </a:r>
            <a:r>
              <a:rPr lang="uk-UA" sz="2000" dirty="0"/>
              <a:t> </a:t>
            </a:r>
          </a:p>
          <a:p>
            <a:pPr algn="just"/>
            <a:endParaRPr lang="uk-UA" sz="2000" dirty="0"/>
          </a:p>
        </p:txBody>
      </p:sp>
      <p:sp>
        <p:nvSpPr>
          <p:cNvPr id="2" name="Заголовок 1"/>
          <p:cNvSpPr>
            <a:spLocks noGrp="1"/>
          </p:cNvSpPr>
          <p:nvPr>
            <p:ph type="title"/>
          </p:nvPr>
        </p:nvSpPr>
        <p:spPr>
          <a:xfrm>
            <a:off x="457200" y="338328"/>
            <a:ext cx="8229600" cy="1506496"/>
          </a:xfrm>
        </p:spPr>
        <p:txBody>
          <a:bodyPr>
            <a:normAutofit fontScale="90000"/>
          </a:bodyPr>
          <a:lstStyle/>
          <a:p>
            <a:r>
              <a:rPr lang="uk-UA" b="1" u="sng" dirty="0">
                <a:solidFill>
                  <a:schemeClr val="tx1"/>
                </a:solidFill>
              </a:rPr>
              <a:t>3.Фундаментальні  властивості живого.</a:t>
            </a:r>
            <a:r>
              <a:rPr lang="uk-UA" dirty="0"/>
              <a:t/>
            </a:r>
            <a:br>
              <a:rPr lang="uk-UA" dirty="0"/>
            </a:br>
            <a:endParaRPr lang="uk-UA" dirty="0"/>
          </a:p>
        </p:txBody>
      </p:sp>
    </p:spTree>
    <p:extLst>
      <p:ext uri="{BB962C8B-B14F-4D97-AF65-F5344CB8AC3E}">
        <p14:creationId xmlns:p14="http://schemas.microsoft.com/office/powerpoint/2010/main" val="19150959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81</TotalTime>
  <Words>1228</Words>
  <Application>Microsoft Office PowerPoint</Application>
  <PresentationFormat>Экран (4:3)</PresentationFormat>
  <Paragraphs>75</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Волна</vt:lpstr>
      <vt:lpstr>  Лекція 1  Біологія як частина генетики  1. Міждисциплінарні зв’язки біології та генетики.  2. Рівні організації біологічних систем та їхній взаємозв’язок.  3. Фундаментальні  властивості живого.  4. Стратегія сталого розвитку природи і суспільства. </vt:lpstr>
      <vt:lpstr>1. Міждисциплінарні зв’язки біології та генетики. </vt:lpstr>
      <vt:lpstr>Презентация PowerPoint</vt:lpstr>
      <vt:lpstr>Презентация PowerPoint</vt:lpstr>
      <vt:lpstr>2. Рівні організації біологічних систем та їхній взаємозв’язок. </vt:lpstr>
      <vt:lpstr>Презентация PowerPoint</vt:lpstr>
      <vt:lpstr>Презентация PowerPoint</vt:lpstr>
      <vt:lpstr>Презентация PowerPoint</vt:lpstr>
      <vt:lpstr>3.Фундаментальні  властивості живого. </vt:lpstr>
      <vt:lpstr>Презентация PowerPoint</vt:lpstr>
      <vt:lpstr>4. Стратегія сталого розвитку природи і суспільства.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Лекція 1  Біологія як частина генетики  1. Міждисциплінарні зв’язки біології та генетики.  2. Рівні організації біологічних систем та їхній взаємозв’язок.  3. Фундаментальні  властивості живого.  4. Стратегія сталого розвитку природи і суспільства. </dc:title>
  <dc:creator>D Koledg</dc:creator>
  <cp:lastModifiedBy>D Koledg</cp:lastModifiedBy>
  <cp:revision>4</cp:revision>
  <dcterms:created xsi:type="dcterms:W3CDTF">2023-02-23T08:19:50Z</dcterms:created>
  <dcterms:modified xsi:type="dcterms:W3CDTF">2023-02-23T09:51:38Z</dcterms:modified>
</cp:coreProperties>
</file>