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5694C9D-CFAB-438B-A6EA-D231AFB9A7B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62EE9EB-BCD3-4C0A-B5F3-1A43418D9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4C9D-CFAB-438B-A6EA-D231AFB9A7B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E9EB-BCD3-4C0A-B5F3-1A43418D9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4C9D-CFAB-438B-A6EA-D231AFB9A7B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E9EB-BCD3-4C0A-B5F3-1A43418D9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5694C9D-CFAB-438B-A6EA-D231AFB9A7B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E9EB-BCD3-4C0A-B5F3-1A43418D9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5694C9D-CFAB-438B-A6EA-D231AFB9A7B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62EE9EB-BCD3-4C0A-B5F3-1A43418D98A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5694C9D-CFAB-438B-A6EA-D231AFB9A7B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62EE9EB-BCD3-4C0A-B5F3-1A43418D9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5694C9D-CFAB-438B-A6EA-D231AFB9A7B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62EE9EB-BCD3-4C0A-B5F3-1A43418D9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4C9D-CFAB-438B-A6EA-D231AFB9A7B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E9EB-BCD3-4C0A-B5F3-1A43418D9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5694C9D-CFAB-438B-A6EA-D231AFB9A7B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62EE9EB-BCD3-4C0A-B5F3-1A43418D9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5694C9D-CFAB-438B-A6EA-D231AFB9A7B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62EE9EB-BCD3-4C0A-B5F3-1A43418D9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5694C9D-CFAB-438B-A6EA-D231AFB9A7B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62EE9EB-BCD3-4C0A-B5F3-1A43418D9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5694C9D-CFAB-438B-A6EA-D231AFB9A7BD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62EE9EB-BCD3-4C0A-B5F3-1A43418D9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062912" cy="5976664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uk-UA" sz="60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/>
                <a:ea typeface="Times New Roman"/>
              </a:rPr>
              <a:t>ЛЕКЦІЯ № 2 </a:t>
            </a:r>
            <a:r>
              <a:rPr lang="uk-UA" sz="60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МЕТОДОЛОГІЯ </a:t>
            </a:r>
            <a:r>
              <a:rPr lang="uk-UA" sz="60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І </a:t>
            </a:r>
            <a:r>
              <a:rPr lang="uk-UA" sz="60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МЕТОДИ </a:t>
            </a:r>
            <a:r>
              <a:rPr lang="uk-UA" sz="60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СОЦІАЛЬНОЇ ПСИХОЛОГІЇ</a:t>
            </a:r>
            <a:r>
              <a:rPr lang="ru-RU" sz="6000" dirty="0">
                <a:solidFill>
                  <a:schemeClr val="tx1">
                    <a:lumMod val="95000"/>
                  </a:schemeClr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6000" dirty="0">
                <a:solidFill>
                  <a:schemeClr val="tx1">
                    <a:lumMod val="95000"/>
                  </a:schemeClr>
                </a:solidFill>
                <a:effectLst/>
                <a:latin typeface="Times New Roman"/>
                <a:ea typeface="Times New Roman"/>
              </a:rPr>
            </a:br>
            <a:endParaRPr lang="ru-RU" sz="60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13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68560" y="620689"/>
            <a:ext cx="9505056" cy="1296143"/>
          </a:xfrm>
        </p:spPr>
        <p:txBody>
          <a:bodyPr>
            <a:normAutofit fontScale="90000"/>
          </a:bodyPr>
          <a:lstStyle/>
          <a:p>
            <a:pPr indent="540385" algn="just">
              <a:spcAft>
                <a:spcPts val="0"/>
              </a:spcAft>
            </a:pPr>
            <a:r>
              <a:rPr lang="uk-UA" sz="3600" b="1" dirty="0">
                <a:effectLst/>
                <a:latin typeface="Times New Roman"/>
                <a:ea typeface="Times New Roman"/>
              </a:rPr>
              <a:t>Якість соціально-психологічної інформації залежить від таких факторів</a:t>
            </a:r>
            <a:r>
              <a:rPr lang="ru-RU" sz="4000" dirty="0">
                <a:effectLst/>
                <a:latin typeface="Times New Roman"/>
                <a:ea typeface="Times New Roman"/>
              </a:rPr>
              <a:t/>
            </a:r>
            <a:br>
              <a:rPr lang="ru-RU" sz="4000" dirty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8784976" cy="4752528"/>
          </a:xfrm>
        </p:spPr>
        <p:txBody>
          <a:bodyPr/>
          <a:lstStyle/>
          <a:p>
            <a:pPr marL="457200" indent="-457200" algn="just">
              <a:spcAft>
                <a:spcPts val="0"/>
              </a:spcAft>
              <a:buFont typeface="Wingdings" pitchFamily="2" charset="2"/>
              <a:buChar char="v"/>
            </a:pPr>
            <a:r>
              <a:rPr lang="uk-UA" sz="36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репрезентитавність</a:t>
            </a:r>
            <a:r>
              <a:rPr lang="uk-UA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;</a:t>
            </a:r>
            <a:endParaRPr lang="ru-RU" sz="36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v"/>
            </a:pPr>
            <a:r>
              <a:rPr lang="uk-UA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надійність</a:t>
            </a:r>
            <a:r>
              <a:rPr lang="uk-UA" sz="3600" dirty="0" smtClean="0">
                <a:latin typeface="Times New Roman"/>
                <a:ea typeface="Times New Roman"/>
              </a:rPr>
              <a:t> </a:t>
            </a:r>
            <a:r>
              <a:rPr lang="uk-UA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(обґрунтованість (</a:t>
            </a:r>
            <a:r>
              <a:rPr lang="uk-UA" sz="36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валідність</a:t>
            </a:r>
            <a:r>
              <a:rPr lang="uk-UA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), стійкість, точність</a:t>
            </a:r>
            <a:r>
              <a:rPr lang="uk-UA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);</a:t>
            </a:r>
            <a:endParaRPr lang="ru-RU" sz="36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v"/>
            </a:pPr>
            <a:r>
              <a:rPr lang="uk-UA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співвідношення об'єктивного і суб'єктивного.</a:t>
            </a:r>
            <a:endParaRPr lang="ru-RU" sz="36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668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332657"/>
            <a:ext cx="8856984" cy="1728192"/>
          </a:xfrm>
        </p:spPr>
        <p:txBody>
          <a:bodyPr>
            <a:normAutofit fontScale="90000"/>
          </a:bodyPr>
          <a:lstStyle/>
          <a:p>
            <a:pPr marL="0" algn="just">
              <a:spcAft>
                <a:spcPts val="0"/>
              </a:spcAft>
            </a:pPr>
            <a:r>
              <a:rPr lang="uk-UA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3100" b="1" dirty="0" smtClean="0">
                <a:effectLst/>
                <a:latin typeface="Times New Roman"/>
                <a:ea typeface="Times New Roman"/>
              </a:rPr>
              <a:t>2</a:t>
            </a:r>
            <a:r>
              <a:rPr lang="uk-UA" sz="3100" b="1" dirty="0">
                <a:effectLst/>
                <a:latin typeface="Times New Roman"/>
                <a:ea typeface="Times New Roman"/>
              </a:rPr>
              <a:t>. Методи соціально-психологічного </a:t>
            </a:r>
            <a:r>
              <a:rPr lang="uk-UA" sz="3100" b="1" dirty="0" smtClean="0">
                <a:effectLst/>
                <a:latin typeface="Times New Roman"/>
                <a:ea typeface="Times New Roman"/>
              </a:rPr>
              <a:t>   дослідження</a:t>
            </a:r>
            <a:r>
              <a:rPr lang="uk-UA" sz="3100" b="1" dirty="0">
                <a:effectLst/>
                <a:latin typeface="Times New Roman"/>
                <a:ea typeface="Times New Roman"/>
              </a:rPr>
              <a:t>.</a:t>
            </a:r>
            <a:r>
              <a:rPr lang="ru-RU" sz="3100" dirty="0">
                <a:effectLst/>
                <a:latin typeface="Times New Roman"/>
                <a:ea typeface="Times New Roman"/>
              </a:rPr>
              <a:t/>
            </a:r>
            <a:br>
              <a:rPr lang="ru-RU" sz="3100" dirty="0">
                <a:effectLst/>
                <a:latin typeface="Times New Roman"/>
                <a:ea typeface="Times New Roman"/>
              </a:rPr>
            </a:br>
            <a:r>
              <a:rPr lang="ru-RU" sz="4000" dirty="0">
                <a:effectLst/>
                <a:latin typeface="Times New Roman"/>
                <a:ea typeface="Times New Roman"/>
              </a:rPr>
              <a:t/>
            </a:r>
            <a:br>
              <a:rPr lang="ru-RU" sz="4000" dirty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712968" cy="5328592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uk-UA" sz="2800" b="1" dirty="0">
                <a:ln w="6350">
                  <a:solidFill>
                    <a:srgbClr val="AD0101">
                      <a:shade val="43000"/>
                    </a:srgbClr>
                  </a:solidFill>
                </a:ln>
                <a:solidFill>
                  <a:srgbClr val="AD0101">
                    <a:tint val="83000"/>
                    <a:satMod val="150000"/>
                  </a:srgbClr>
                </a:solidFill>
                <a:latin typeface="Times New Roman"/>
                <a:ea typeface="Times New Roman"/>
                <a:cs typeface="+mj-cs"/>
              </a:rPr>
              <a:t>2.1 Основні (спостереження, експеримент, </a:t>
            </a:r>
            <a:r>
              <a:rPr lang="uk-UA" sz="2800" b="1" dirty="0" smtClean="0">
                <a:ln w="6350">
                  <a:solidFill>
                    <a:srgbClr val="AD0101">
                      <a:shade val="43000"/>
                    </a:srgbClr>
                  </a:solidFill>
                </a:ln>
                <a:solidFill>
                  <a:srgbClr val="AD0101">
                    <a:tint val="83000"/>
                    <a:satMod val="150000"/>
                  </a:srgbClr>
                </a:solidFill>
                <a:latin typeface="Times New Roman"/>
                <a:ea typeface="Times New Roman"/>
                <a:cs typeface="+mj-cs"/>
              </a:rPr>
              <a:t>    методи </a:t>
            </a:r>
            <a:r>
              <a:rPr lang="uk-UA" sz="2800" b="1" dirty="0">
                <a:ln w="6350">
                  <a:solidFill>
                    <a:srgbClr val="AD0101">
                      <a:shade val="43000"/>
                    </a:srgbClr>
                  </a:solidFill>
                </a:ln>
                <a:solidFill>
                  <a:srgbClr val="AD0101">
                    <a:tint val="83000"/>
                    <a:satMod val="150000"/>
                  </a:srgbClr>
                </a:solidFill>
                <a:latin typeface="Times New Roman"/>
                <a:ea typeface="Times New Roman"/>
                <a:cs typeface="+mj-cs"/>
              </a:rPr>
              <a:t>соціометрії і </a:t>
            </a:r>
            <a:r>
              <a:rPr lang="uk-UA" sz="2800" b="1" dirty="0" err="1">
                <a:ln w="6350">
                  <a:solidFill>
                    <a:srgbClr val="AD0101">
                      <a:shade val="43000"/>
                    </a:srgbClr>
                  </a:solidFill>
                </a:ln>
                <a:solidFill>
                  <a:srgbClr val="AD0101">
                    <a:tint val="83000"/>
                    <a:satMod val="150000"/>
                  </a:srgbClr>
                </a:solidFill>
                <a:latin typeface="Times New Roman"/>
                <a:ea typeface="Times New Roman"/>
                <a:cs typeface="+mj-cs"/>
              </a:rPr>
              <a:t>референтометрії</a:t>
            </a:r>
            <a:r>
              <a:rPr lang="uk-UA" sz="2800" b="1" dirty="0" smtClean="0">
                <a:ln w="6350">
                  <a:solidFill>
                    <a:srgbClr val="AD0101">
                      <a:shade val="43000"/>
                    </a:srgbClr>
                  </a:solidFill>
                </a:ln>
                <a:solidFill>
                  <a:srgbClr val="AD0101">
                    <a:tint val="83000"/>
                    <a:satMod val="150000"/>
                  </a:srgbClr>
                </a:solidFill>
                <a:latin typeface="Times New Roman"/>
                <a:ea typeface="Times New Roman"/>
                <a:cs typeface="+mj-cs"/>
              </a:rPr>
              <a:t>).</a:t>
            </a:r>
            <a:endParaRPr lang="ru-RU" sz="2800" dirty="0" smtClean="0">
              <a:ln w="6350">
                <a:solidFill>
                  <a:srgbClr val="AD0101">
                    <a:shade val="43000"/>
                  </a:srgbClr>
                </a:solidFill>
              </a:ln>
              <a:solidFill>
                <a:srgbClr val="AD0101">
                  <a:tint val="83000"/>
                  <a:satMod val="150000"/>
                </a:srgbClr>
              </a:solidFill>
              <a:latin typeface="Times New Roman"/>
              <a:ea typeface="Times New Roman"/>
              <a:cs typeface="+mj-cs"/>
            </a:endParaRPr>
          </a:p>
          <a:p>
            <a:pPr indent="540385" algn="just">
              <a:spcAft>
                <a:spcPts val="0"/>
              </a:spcAft>
            </a:pPr>
            <a:endParaRPr lang="uk-UA" sz="4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Методи</a:t>
            </a:r>
            <a:r>
              <a:rPr lang="uk-UA" sz="4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:</a:t>
            </a:r>
            <a:endParaRPr lang="ru-RU" sz="4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4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1  - методи </a:t>
            </a:r>
            <a:r>
              <a:rPr lang="uk-UA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дослідження</a:t>
            </a:r>
            <a:r>
              <a:rPr lang="uk-UA" sz="4400" b="1" dirty="0">
                <a:latin typeface="Times New Roman"/>
                <a:ea typeface="Times New Roman"/>
              </a:rPr>
              <a:t>;</a:t>
            </a:r>
            <a:endParaRPr lang="ru-RU" sz="4400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4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2 - методи </a:t>
            </a:r>
            <a:r>
              <a:rPr lang="uk-UA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впливу.</a:t>
            </a:r>
            <a:r>
              <a:rPr lang="uk-UA" sz="4400" dirty="0">
                <a:latin typeface="Times New Roman"/>
                <a:ea typeface="Times New Roman"/>
              </a:rPr>
              <a:t> </a:t>
            </a:r>
            <a:endParaRPr lang="ru-RU" sz="4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767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5888" y="548680"/>
            <a:ext cx="885698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uk-UA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Методи дослідження:</a:t>
            </a:r>
            <a:endParaRPr lang="ru-RU" sz="36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3200" dirty="0" smtClean="0">
                <a:effectLst/>
                <a:latin typeface="Times New Roman"/>
                <a:ea typeface="Times New Roman"/>
              </a:rPr>
              <a:t>- 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методи</a:t>
            </a:r>
            <a:r>
              <a:rPr lang="uk-UA" sz="32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збору інформації</a:t>
            </a:r>
            <a:r>
              <a:rPr lang="uk-UA" sz="3200" dirty="0" smtClean="0">
                <a:effectLst/>
                <a:latin typeface="Times New Roman"/>
                <a:ea typeface="Times New Roman"/>
              </a:rPr>
              <a:t>,</a:t>
            </a:r>
            <a:endParaRPr lang="ru-RU" sz="3200" dirty="0" smtClean="0">
              <a:effectLst/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3200" dirty="0" smtClean="0">
                <a:effectLst/>
                <a:latin typeface="Times New Roman"/>
                <a:ea typeface="Times New Roman"/>
              </a:rPr>
              <a:t>- 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методи</a:t>
            </a:r>
            <a:r>
              <a:rPr lang="uk-UA" sz="32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3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обробки інформації</a:t>
            </a:r>
            <a:r>
              <a:rPr lang="uk-UA" sz="3200" dirty="0" smtClean="0">
                <a:effectLst/>
                <a:latin typeface="Times New Roman"/>
                <a:ea typeface="Times New Roman"/>
              </a:rPr>
              <a:t>.</a:t>
            </a:r>
            <a:endParaRPr lang="ru-RU" sz="3200" dirty="0" smtClean="0">
              <a:effectLst/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Методи</a:t>
            </a:r>
            <a:r>
              <a:rPr lang="uk-UA" sz="32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збору інформації</a:t>
            </a:r>
            <a:r>
              <a:rPr lang="uk-UA" sz="3200" b="1" dirty="0" smtClean="0">
                <a:effectLst/>
                <a:latin typeface="Times New Roman"/>
                <a:ea typeface="Times New Roman"/>
              </a:rPr>
              <a:t>:</a:t>
            </a:r>
            <a:endParaRPr lang="ru-RU" sz="3200" dirty="0" smtClean="0">
              <a:effectLst/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спостереження;</a:t>
            </a:r>
            <a:endParaRPr lang="ru-RU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вивчення документів (контент-аналіз);</a:t>
            </a:r>
            <a:endParaRPr lang="ru-RU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опитування (анкета, інтерв'ю);</a:t>
            </a:r>
            <a:endParaRPr lang="ru-RU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тести (соціометрія):</a:t>
            </a:r>
            <a:endParaRPr lang="ru-RU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експеримент (лабораторний, природний).</a:t>
            </a:r>
            <a:endParaRPr lang="ru-RU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932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8964488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Спостереження</a:t>
            </a:r>
            <a:r>
              <a:rPr lang="uk-UA" sz="2400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один із якісних методів (збір даних про відкриту поведінку).</a:t>
            </a:r>
            <a:endParaRPr lang="ru-RU" sz="2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Риси:</a:t>
            </a:r>
            <a:endParaRPr lang="ru-RU" sz="24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dirty="0" smtClean="0">
                <a:effectLst/>
                <a:latin typeface="Times New Roman"/>
                <a:ea typeface="Times New Roman"/>
              </a:rPr>
              <a:t>-   </a:t>
            </a: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структурування</a:t>
            </a: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uk-UA" sz="2400" dirty="0" smtClean="0">
                <a:effectLst/>
                <a:latin typeface="Times New Roman"/>
                <a:ea typeface="Times New Roman"/>
              </a:rPr>
              <a:t>  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даних   спостереження   (Що   спостерігати?   Як   фіксувати результати?);</a:t>
            </a:r>
            <a:endParaRPr lang="ru-RU" sz="2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dirty="0" smtClean="0">
                <a:effectLst/>
                <a:latin typeface="Times New Roman"/>
                <a:ea typeface="Times New Roman"/>
              </a:rPr>
              <a:t>- </a:t>
            </a: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часовий інтервал </a:t>
            </a:r>
            <a:r>
              <a:rPr lang="uk-UA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(достатній для фіксації елементів спостереження).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Цінним є </a:t>
            </a: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включене спостереження </a:t>
            </a:r>
            <a:r>
              <a:rPr lang="uk-UA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(інкогніто).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/>
            <a:r>
              <a:rPr lang="uk-UA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Спостереження дає змогу отримати цікаві дані про людину, манери її поведінки, характер взаємовідносин, особливості спілкування.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Необхідно вибрати </a:t>
            </a: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одиниці спостереження </a:t>
            </a:r>
            <a:r>
              <a:rPr lang="uk-UA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(аплодисменти, кількість запитань, сміх, вихід із залу).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Варіантом спостереження </a:t>
            </a:r>
            <a:r>
              <a:rPr lang="uk-UA" sz="2400" dirty="0" smtClean="0">
                <a:effectLst/>
                <a:latin typeface="Times New Roman"/>
                <a:ea typeface="Times New Roman"/>
              </a:rPr>
              <a:t>є </a:t>
            </a: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опис значущих ситуацій</a:t>
            </a:r>
            <a:r>
              <a:rPr lang="uk-UA" sz="2400" dirty="0" smtClean="0">
                <a:effectLst/>
                <a:latin typeface="Times New Roman"/>
                <a:ea typeface="Times New Roman"/>
              </a:rPr>
              <a:t>.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Серед</a:t>
            </a:r>
            <a:r>
              <a:rPr lang="uk-UA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недоліків</a:t>
            </a:r>
            <a:r>
              <a:rPr lang="uk-UA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спостереження виділяють: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dirty="0" smtClean="0">
                <a:effectLst/>
                <a:latin typeface="Times New Roman"/>
                <a:ea typeface="Times New Roman"/>
              </a:rPr>
              <a:t>-    </a:t>
            </a:r>
            <a:r>
              <a:rPr lang="uk-UA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вплив</a:t>
            </a:r>
            <a:r>
              <a:rPr lang="uk-UA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суб'єктивного чинника</a:t>
            </a:r>
            <a:r>
              <a:rPr lang="uk-UA" sz="2400" dirty="0" smtClean="0">
                <a:effectLst/>
                <a:latin typeface="Times New Roman"/>
                <a:ea typeface="Times New Roman"/>
              </a:rPr>
              <a:t>;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dirty="0" smtClean="0">
                <a:effectLst/>
                <a:latin typeface="Times New Roman"/>
                <a:ea typeface="Times New Roman"/>
              </a:rPr>
              <a:t>-    </a:t>
            </a: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обмеженість</a:t>
            </a:r>
            <a:r>
              <a:rPr lang="uk-UA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сфери застосування</a:t>
            </a:r>
            <a:r>
              <a:rPr lang="uk-UA" sz="2400" dirty="0" smtClean="0">
                <a:effectLst/>
                <a:latin typeface="Times New Roman"/>
                <a:ea typeface="Times New Roman"/>
              </a:rPr>
              <a:t>;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</a:rPr>
              <a:t>-    </a:t>
            </a: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фактор часу</a:t>
            </a:r>
            <a:r>
              <a:rPr lang="uk-UA" sz="2400" dirty="0" smtClean="0">
                <a:effectLst/>
                <a:latin typeface="Times New Roman"/>
                <a:ea typeface="Times New Roman"/>
              </a:rPr>
              <a:t>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194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8847"/>
            <a:ext cx="89289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Експеримент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 - організована дослідником </a:t>
            </a: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взаємодія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 між респондентом або групою піддослідних і </a:t>
            </a: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експериментальною ситуацією 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з метою встановлення закономірностей цієї взаємодії та змінних, від яких вона залежить.</a:t>
            </a:r>
            <a:endParaRPr lang="ru-RU" sz="2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Особливості експерименту.</a:t>
            </a:r>
            <a:endParaRPr lang="ru-RU" sz="24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- особливості </a:t>
            </a: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експериментальних умов;</a:t>
            </a:r>
            <a:endParaRPr lang="ru-RU" sz="24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- </a:t>
            </a: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точність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 реєстрації;</a:t>
            </a:r>
            <a:endParaRPr lang="ru-RU" sz="2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- </a:t>
            </a: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зв'язок з теорією.</a:t>
            </a:r>
            <a:endParaRPr lang="ru-RU" sz="24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/>
              <a:ea typeface="Times New Roman"/>
            </a:endParaRPr>
          </a:p>
          <a:p>
            <a:pPr indent="540385" algn="just"/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Етапи самого експерименту: </a:t>
            </a:r>
            <a:endParaRPr lang="ru-RU" sz="24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- </a:t>
            </a: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теоретичний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 (постановка проблеми);</a:t>
            </a:r>
            <a:endParaRPr lang="ru-RU" sz="2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- </a:t>
            </a: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методичний 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(розробляється методика);</a:t>
            </a:r>
            <a:endParaRPr lang="ru-RU" sz="2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- </a:t>
            </a: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експериментальний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 (збір даних); </a:t>
            </a:r>
            <a:endParaRPr lang="ru-RU" sz="2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- </a:t>
            </a: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аналітичний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 (кількісний аналіз та інтерпретація).</a:t>
            </a:r>
            <a:endParaRPr lang="ru-RU" sz="2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 </a:t>
            </a:r>
            <a:r>
              <a:rPr lang="uk-UA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Види експерименту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: </a:t>
            </a: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природний, лабораторний.</a:t>
            </a:r>
            <a:endParaRPr lang="ru-RU" sz="24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Вимогою під час проведення експерименту є виокремлення </a:t>
            </a: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експериментальної і контрольної </a:t>
            </a:r>
            <a:r>
              <a:rPr lang="uk-UA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груп</a:t>
            </a:r>
            <a:r>
              <a:rPr lang="uk-UA" sz="2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  <a:endParaRPr lang="ru-RU" sz="24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619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776288"/>
            <a:ext cx="8784976" cy="1470025"/>
          </a:xfrm>
        </p:spPr>
        <p:txBody>
          <a:bodyPr>
            <a:normAutofit fontScale="90000"/>
          </a:bodyPr>
          <a:lstStyle/>
          <a:p>
            <a:pPr marL="0" algn="just">
              <a:spcAft>
                <a:spcPts val="0"/>
              </a:spcAft>
            </a:pPr>
            <a:r>
              <a:rPr lang="uk-UA" sz="3100" b="1" dirty="0">
                <a:effectLst/>
                <a:latin typeface="Times New Roman"/>
                <a:ea typeface="Times New Roman"/>
              </a:rPr>
              <a:t>2.2. Додаткові </a:t>
            </a:r>
            <a:r>
              <a:rPr lang="uk-UA" sz="3100" b="1" dirty="0" smtClean="0">
                <a:effectLst/>
                <a:latin typeface="Times New Roman"/>
                <a:ea typeface="Times New Roman"/>
              </a:rPr>
              <a:t>методи (опитування</a:t>
            </a:r>
            <a:r>
              <a:rPr lang="uk-UA" sz="3100" b="1" dirty="0">
                <a:effectLst/>
                <a:latin typeface="Times New Roman"/>
                <a:ea typeface="Times New Roman"/>
              </a:rPr>
              <a:t>, тестування, контент-аналіз, метод вивчення документів, метод групової оцінки особистості, метод «</a:t>
            </a:r>
            <a:r>
              <a:rPr lang="en-US" sz="3100" b="1" dirty="0">
                <a:effectLst/>
                <a:latin typeface="Times New Roman"/>
                <a:ea typeface="Times New Roman"/>
              </a:rPr>
              <a:t>case study</a:t>
            </a:r>
            <a:r>
              <a:rPr lang="uk-UA" sz="3100" b="1" dirty="0">
                <a:effectLst/>
                <a:latin typeface="Times New Roman"/>
                <a:ea typeface="Times New Roman"/>
              </a:rPr>
              <a:t>»).</a:t>
            </a:r>
            <a:r>
              <a:rPr lang="ru-RU" sz="4000" dirty="0">
                <a:effectLst/>
                <a:latin typeface="Times New Roman"/>
                <a:ea typeface="Times New Roman"/>
              </a:rPr>
              <a:t/>
            </a:r>
            <a:br>
              <a:rPr lang="ru-RU" sz="4000" dirty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856984" cy="4896544"/>
          </a:xfrm>
        </p:spPr>
        <p:txBody>
          <a:bodyPr>
            <a:normAutofit fontScale="85000" lnSpcReduction="20000"/>
          </a:bodyPr>
          <a:lstStyle/>
          <a:p>
            <a:pPr indent="540385" algn="just">
              <a:spcAft>
                <a:spcPts val="0"/>
              </a:spcAft>
            </a:pPr>
            <a:r>
              <a:rPr lang="uk-UA" sz="31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Опитування</a:t>
            </a:r>
            <a:r>
              <a:rPr lang="uk-UA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 – самозвіт піддослідних: </a:t>
            </a:r>
            <a:r>
              <a:rPr lang="uk-UA" sz="31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анкета, інтерв'ю </a:t>
            </a:r>
            <a:r>
              <a:rPr lang="uk-UA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(спостерігається взаємовплив – відкритий, закритий).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Найскладніше – конструювання опитувальника. Є вимоги до </a:t>
            </a:r>
            <a:r>
              <a:rPr lang="uk-UA" sz="31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логіки побудови опитувальника </a:t>
            </a:r>
            <a:r>
              <a:rPr lang="uk-UA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(порядок 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питань, </a:t>
            </a:r>
            <a:r>
              <a:rPr lang="uk-UA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групування в 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певні </a:t>
            </a:r>
            <a:r>
              <a:rPr lang="uk-UA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блоки).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31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Види опитування:</a:t>
            </a:r>
            <a:endParaRPr lang="ru-RU" sz="31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1</a:t>
            </a:r>
            <a:r>
              <a:rPr lang="uk-UA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) групове, індивідуальне;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2) очне, заочне;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3) усне, письмове.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31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Інтерв'ю: </a:t>
            </a:r>
            <a:endParaRPr lang="ru-RU" sz="31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стандартизоване </a:t>
            </a:r>
            <a:r>
              <a:rPr lang="uk-UA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(питання однакові для всіх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);</a:t>
            </a:r>
            <a:endParaRPr lang="ru-RU" sz="28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uk-UA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нестандартизоване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 </a:t>
            </a:r>
            <a:r>
              <a:rPr lang="uk-UA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(формулювання і порядок питань змінюється).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921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6"/>
            <a:ext cx="878497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uk-UA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Тестування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  не є специфічним  методом соціально-психологічного дослідження.</a:t>
            </a:r>
            <a:endParaRPr lang="ru-RU" sz="32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Застосовується тестування для:</a:t>
            </a:r>
            <a:endParaRPr lang="ru-RU" sz="32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1) вимірювання    </a:t>
            </a:r>
            <a:r>
              <a:rPr lang="uk-UA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соціально-психологічних    особливостей     груп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,    </a:t>
            </a:r>
            <a:r>
              <a:rPr lang="uk-UA" sz="3200" b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міри прояву 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групових феноменів;</a:t>
            </a:r>
            <a:endParaRPr lang="ru-RU" sz="32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2)  </a:t>
            </a:r>
            <a:r>
              <a:rPr lang="uk-UA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диференціації    груп     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на    підставі    їхніх    соціально-психологічних характеристик.</a:t>
            </a:r>
            <a:endParaRPr lang="ru-RU" sz="32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Найпоширенішими є </a:t>
            </a:r>
            <a:r>
              <a:rPr lang="uk-UA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особистісні тести 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(застосування в розділі соціальної психології - </a:t>
            </a:r>
            <a:r>
              <a:rPr lang="uk-UA" sz="36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психології</a:t>
            </a:r>
            <a:r>
              <a:rPr lang="uk-UA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 особистості).</a:t>
            </a:r>
            <a:endParaRPr lang="ru-RU" sz="36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18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892899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uk-UA" sz="2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Вивчення документів 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– вивчаються результати людської діяльності. </a:t>
            </a:r>
            <a:endParaRPr lang="ru-RU" sz="2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Складність: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 документ інтерпретує суб’єкт із притаманними йому індивідуальними психологічними особливостями. </a:t>
            </a:r>
            <a:r>
              <a:rPr lang="uk-UA" sz="2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Різновидом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 вивчення документів є </a:t>
            </a:r>
            <a:r>
              <a:rPr lang="uk-UA" sz="28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„контент-аналіз</a:t>
            </a:r>
            <a:r>
              <a:rPr lang="uk-UA" sz="2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" (</a:t>
            </a:r>
            <a:r>
              <a:rPr lang="uk-UA" sz="28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„аналіз</a:t>
            </a:r>
            <a:r>
              <a:rPr lang="uk-UA" sz="2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 змісту") 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– в тексті виділяються спеціальні </a:t>
            </a:r>
            <a:r>
              <a:rPr lang="uk-UA" sz="2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структурні </a:t>
            </a:r>
            <a:r>
              <a:rPr lang="uk-UA" sz="28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„одиниці</a:t>
            </a:r>
            <a:r>
              <a:rPr lang="uk-UA" sz="2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" 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і підраховується частота їх повторень (дослідження розуміння смислу життя студентам). </a:t>
            </a:r>
            <a:endParaRPr lang="ru-RU" sz="2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Документи:</a:t>
            </a:r>
            <a:endParaRPr lang="ru-RU" sz="28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а) за способом </a:t>
            </a:r>
            <a:r>
              <a:rPr lang="uk-UA" sz="2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фіксації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 (письмові, друковані);</a:t>
            </a:r>
            <a:endParaRPr lang="ru-RU" sz="2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б) за мірою </a:t>
            </a:r>
            <a:r>
              <a:rPr lang="uk-UA" sz="2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персоніфікації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:</a:t>
            </a:r>
            <a:endParaRPr lang="ru-RU" sz="2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-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 </a:t>
            </a:r>
            <a:r>
              <a:rPr lang="uk-UA" sz="2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особисті (листи);</a:t>
            </a:r>
            <a:endParaRPr lang="ru-RU" sz="28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- безособові (преса, дані статистики) залежно від статусу.</a:t>
            </a:r>
            <a:endParaRPr lang="ru-RU" sz="28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989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pPr algn="ctr"/>
            <a:r>
              <a:rPr lang="uk-UA" sz="4400" b="1" dirty="0">
                <a:effectLst/>
                <a:latin typeface="Times New Roman"/>
                <a:ea typeface="Times New Roman"/>
                <a:cs typeface="Times New Roman"/>
              </a:rPr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784976" cy="5184576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uk-UA" sz="2800" dirty="0">
                <a:latin typeface="Times New Roman"/>
                <a:ea typeface="Times New Roman"/>
              </a:rPr>
              <a:t>1. Методологічні проблеми в соціальній психології. Специфіка наукового дослідження в соціальній психології. </a:t>
            </a:r>
            <a:endParaRPr lang="ru-RU" sz="28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2800" dirty="0">
                <a:latin typeface="Times New Roman"/>
                <a:ea typeface="Times New Roman"/>
              </a:rPr>
              <a:t>2. Методи соціально-психологічного дослідження.</a:t>
            </a:r>
            <a:endParaRPr lang="ru-RU" sz="28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2800" dirty="0">
                <a:latin typeface="Times New Roman"/>
                <a:ea typeface="Times New Roman"/>
              </a:rPr>
              <a:t>2.1 Основні (спостереження, експеримент, методи соціометрії і </a:t>
            </a:r>
            <a:r>
              <a:rPr lang="uk-UA" sz="2800" dirty="0" err="1">
                <a:latin typeface="Times New Roman"/>
                <a:ea typeface="Times New Roman"/>
              </a:rPr>
              <a:t>референтометрії</a:t>
            </a:r>
            <a:r>
              <a:rPr lang="uk-UA" sz="2800" dirty="0">
                <a:latin typeface="Times New Roman"/>
                <a:ea typeface="Times New Roman"/>
              </a:rPr>
              <a:t>).</a:t>
            </a:r>
            <a:endParaRPr lang="ru-RU" sz="28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2800" dirty="0">
                <a:latin typeface="Times New Roman"/>
                <a:ea typeface="Times New Roman"/>
              </a:rPr>
              <a:t>2.2. Додаткові (опитування, тестування, контент-аналіз, метод вивчення документів, метод групової оцінки особистості, метод «</a:t>
            </a:r>
            <a:r>
              <a:rPr lang="en-US" sz="2800" dirty="0">
                <a:latin typeface="Times New Roman"/>
                <a:ea typeface="Times New Roman"/>
              </a:rPr>
              <a:t>case study</a:t>
            </a:r>
            <a:r>
              <a:rPr lang="uk-UA" sz="2800" dirty="0">
                <a:latin typeface="Times New Roman"/>
                <a:ea typeface="Times New Roman"/>
              </a:rPr>
              <a:t>»). 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189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332657"/>
            <a:ext cx="8856984" cy="1512168"/>
          </a:xfrm>
        </p:spPr>
        <p:txBody>
          <a:bodyPr>
            <a:normAutofit fontScale="90000"/>
          </a:bodyPr>
          <a:lstStyle/>
          <a:p>
            <a:pPr indent="540385" algn="just">
              <a:spcAft>
                <a:spcPts val="0"/>
              </a:spcAft>
            </a:pPr>
            <a:r>
              <a:rPr lang="uk-UA" sz="27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1. Методологічні проблеми в соціальній психології. Специфіка наукового дослідження в соціальній психології</a:t>
            </a:r>
            <a:r>
              <a:rPr lang="ru-RU" sz="4000" dirty="0">
                <a:effectLst/>
                <a:latin typeface="Times New Roman"/>
                <a:ea typeface="Times New Roman"/>
              </a:rPr>
              <a:t/>
            </a:r>
            <a:br>
              <a:rPr lang="ru-RU" sz="4000" dirty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5184576"/>
          </a:xfrm>
        </p:spPr>
        <p:txBody>
          <a:bodyPr>
            <a:normAutofit/>
          </a:bodyPr>
          <a:lstStyle/>
          <a:p>
            <a:pPr indent="540385" algn="just">
              <a:spcAft>
                <a:spcPts val="0"/>
              </a:spcAft>
            </a:pPr>
            <a:r>
              <a:rPr lang="uk-UA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Психологія використовує методологічні принципи одночасно двох різних дисциплін: психології і соціології. Спостерігається </a:t>
            </a:r>
            <a:r>
              <a:rPr lang="uk-UA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„накладення</a:t>
            </a:r>
            <a:r>
              <a:rPr lang="uk-UA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” двох рядів закономірностей: суспільного розвитку і </a:t>
            </a:r>
            <a:r>
              <a:rPr lang="uk-UA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розвитку психіки людини.</a:t>
            </a:r>
            <a:endParaRPr lang="ru-RU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Терміном </a:t>
            </a:r>
            <a:r>
              <a:rPr lang="uk-UA" sz="20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„методологія</a:t>
            </a:r>
            <a:r>
              <a:rPr lang="uk-UA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” </a:t>
            </a:r>
            <a:r>
              <a:rPr lang="uk-UA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позначається три рівні </a:t>
            </a:r>
            <a:r>
              <a:rPr lang="uk-UA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наукового </a:t>
            </a:r>
            <a:r>
              <a:rPr lang="uk-UA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підходу:</a:t>
            </a:r>
            <a:endParaRPr lang="ru-RU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1 – </a:t>
            </a:r>
            <a:r>
              <a:rPr lang="uk-UA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загальна методологія </a:t>
            </a:r>
            <a:r>
              <a:rPr lang="uk-UA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– загальний філософський підхід, загальний спосіб пізнання</a:t>
            </a:r>
            <a:r>
              <a:rPr lang="uk-UA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, який використовується </a:t>
            </a:r>
            <a:r>
              <a:rPr lang="uk-UA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дослідником</a:t>
            </a:r>
            <a:r>
              <a:rPr lang="uk-UA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;</a:t>
            </a:r>
            <a:endParaRPr lang="ru-RU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2 – </a:t>
            </a:r>
            <a:r>
              <a:rPr lang="uk-UA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спеціальна методологія </a:t>
            </a:r>
            <a:r>
              <a:rPr lang="uk-UA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– сукупність методологічних принципів,   які застосовуються в певній галузі знань;</a:t>
            </a:r>
            <a:endParaRPr lang="ru-RU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algn="just"/>
            <a:r>
              <a:rPr lang="uk-UA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       3 </a:t>
            </a:r>
            <a:r>
              <a:rPr lang="uk-UA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– </a:t>
            </a:r>
            <a:r>
              <a:rPr lang="uk-UA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методологія</a:t>
            </a:r>
            <a:r>
              <a:rPr lang="uk-UA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 – як сукупність конкретних прийомів дослідження, яка деколи ділиться на метод </a:t>
            </a:r>
            <a:r>
              <a:rPr lang="uk-UA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(стратегію </a:t>
            </a:r>
            <a:r>
              <a:rPr lang="uk-UA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дослідження) і методику (способи фіксації емпіричних даних, які деколи називаються технікою дослідження).</a:t>
            </a:r>
            <a:endParaRPr lang="ru-RU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64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579296" cy="792088"/>
          </a:xfrm>
        </p:spPr>
        <p:txBody>
          <a:bodyPr>
            <a:normAutofit fontScale="90000"/>
          </a:bodyPr>
          <a:lstStyle/>
          <a:p>
            <a:pPr indent="540385" algn="just">
              <a:spcAft>
                <a:spcPts val="0"/>
              </a:spcAft>
            </a:pPr>
            <a:r>
              <a:rPr lang="uk-UA" sz="4400" b="1" dirty="0">
                <a:effectLst/>
                <a:latin typeface="Times New Roman"/>
                <a:ea typeface="Times New Roman"/>
              </a:rPr>
              <a:t>Риси наукового </a:t>
            </a:r>
            <a:r>
              <a:rPr lang="uk-UA" sz="4400" b="1" dirty="0" smtClean="0">
                <a:effectLst/>
                <a:latin typeface="Times New Roman"/>
                <a:ea typeface="Times New Roman"/>
              </a:rPr>
              <a:t>дослідження</a:t>
            </a:r>
            <a:r>
              <a:rPr lang="ru-RU" sz="4000" dirty="0">
                <a:effectLst/>
                <a:latin typeface="Times New Roman"/>
                <a:ea typeface="Times New Roman"/>
              </a:rPr>
              <a:t/>
            </a:r>
            <a:br>
              <a:rPr lang="ru-RU" sz="4000" dirty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784976" cy="5472608"/>
          </a:xfrm>
        </p:spPr>
        <p:txBody>
          <a:bodyPr>
            <a:normAutofit/>
          </a:bodyPr>
          <a:lstStyle/>
          <a:p>
            <a:pPr indent="540385" algn="just">
              <a:spcAft>
                <a:spcPts val="0"/>
              </a:spcAft>
            </a:pPr>
            <a:r>
              <a:rPr lang="uk-UA" sz="2800" dirty="0" smtClean="0">
                <a:latin typeface="Times New Roman"/>
                <a:ea typeface="Times New Roman"/>
              </a:rPr>
              <a:t>має </a:t>
            </a:r>
            <a:r>
              <a:rPr lang="uk-UA" sz="2800" dirty="0">
                <a:latin typeface="Times New Roman"/>
                <a:ea typeface="Times New Roman"/>
              </a:rPr>
              <a:t>справу з конкретними об'єктами дослідження, з об'ємом емпіричних даних, які можна зібрати особами, що є в розпорядженні науки;</a:t>
            </a:r>
            <a:endParaRPr lang="ru-RU" sz="2800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800" dirty="0" smtClean="0">
                <a:latin typeface="Times New Roman"/>
                <a:ea typeface="Times New Roman"/>
              </a:rPr>
              <a:t>в ньому диференційовано  розв'язуються   емпіричні,  логічні,  теоретичні  і </a:t>
            </a:r>
            <a:r>
              <a:rPr lang="uk-UA" sz="2800" dirty="0">
                <a:latin typeface="Times New Roman"/>
                <a:ea typeface="Times New Roman"/>
              </a:rPr>
              <a:t>пізнавальні задачі</a:t>
            </a:r>
            <a:r>
              <a:rPr lang="uk-UA" sz="2800" dirty="0" smtClean="0">
                <a:latin typeface="Times New Roman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800" dirty="0" smtClean="0">
                <a:latin typeface="Times New Roman"/>
                <a:ea typeface="Times New Roman"/>
              </a:rPr>
              <a:t>чітке </a:t>
            </a:r>
            <a:r>
              <a:rPr lang="uk-UA" sz="2800" dirty="0">
                <a:latin typeface="Times New Roman"/>
                <a:ea typeface="Times New Roman"/>
              </a:rPr>
              <a:t>розмежування між встановленими фактами і гіпотетичними припущеннями;</a:t>
            </a:r>
            <a:endParaRPr lang="ru-RU" sz="2800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800" dirty="0" smtClean="0">
                <a:latin typeface="Times New Roman"/>
                <a:ea typeface="Times New Roman"/>
              </a:rPr>
              <a:t>його </a:t>
            </a:r>
            <a:r>
              <a:rPr lang="uk-UA" sz="2800" dirty="0">
                <a:latin typeface="Times New Roman"/>
                <a:ea typeface="Times New Roman"/>
              </a:rPr>
              <a:t>мета – не тільки пояснення фактів і процесів, але й їх передбачення</a:t>
            </a:r>
            <a:r>
              <a:rPr lang="uk-UA" sz="2800" dirty="0" smtClean="0">
                <a:latin typeface="Times New Roman"/>
                <a:ea typeface="Times New Roman"/>
              </a:rPr>
              <a:t>.</a:t>
            </a:r>
          </a:p>
          <a:p>
            <a:pPr lvl="0" indent="0" algn="just">
              <a:buClr>
                <a:srgbClr val="AD0101"/>
              </a:buClr>
              <a:buNone/>
            </a:pPr>
            <a:r>
              <a:rPr lang="uk-UA" sz="2800" dirty="0" smtClean="0">
                <a:latin typeface="Times New Roman"/>
                <a:ea typeface="Times New Roman"/>
              </a:rPr>
              <a:t> </a:t>
            </a:r>
            <a:endParaRPr lang="uk-UA" sz="32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46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964488" cy="1080120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uk-UA" sz="3600" b="1" dirty="0">
                <a:effectLst/>
                <a:latin typeface="Times New Roman"/>
                <a:ea typeface="Times New Roman"/>
              </a:rPr>
              <a:t>Відповідно до гіпотези формулюються залежні та незалежні змінні</a:t>
            </a:r>
            <a:r>
              <a:rPr lang="uk-UA" sz="3600" dirty="0">
                <a:effectLst/>
                <a:latin typeface="Times New Roman"/>
                <a:ea typeface="Times New Roman"/>
              </a:rPr>
              <a:t>.</a:t>
            </a:r>
            <a:endParaRPr lang="ru-RU" sz="3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72816"/>
            <a:ext cx="9036496" cy="4968552"/>
          </a:xfrm>
        </p:spPr>
        <p:txBody>
          <a:bodyPr/>
          <a:lstStyle/>
          <a:p>
            <a:pPr indent="540385" algn="just">
              <a:spcAft>
                <a:spcPts val="0"/>
              </a:spcAft>
            </a:pPr>
            <a:r>
              <a:rPr lang="uk-UA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Незалежні змінні </a:t>
            </a:r>
            <a:r>
              <a:rPr lang="uk-UA" sz="3600" dirty="0">
                <a:latin typeface="Times New Roman"/>
                <a:ea typeface="Times New Roman"/>
              </a:rPr>
              <a:t>– конкретні ситуації, спеціально організовані </a:t>
            </a:r>
            <a:r>
              <a:rPr lang="uk-UA" sz="3600" dirty="0" smtClean="0">
                <a:latin typeface="Times New Roman"/>
                <a:ea typeface="Times New Roman"/>
              </a:rPr>
              <a:t>дослідником. </a:t>
            </a:r>
          </a:p>
          <a:p>
            <a:pPr indent="540385" algn="just">
              <a:spcAft>
                <a:spcPts val="0"/>
              </a:spcAft>
            </a:pPr>
            <a:r>
              <a:rPr lang="uk-UA" sz="3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Залежні змінні </a:t>
            </a:r>
            <a:r>
              <a:rPr lang="uk-UA" sz="3600" dirty="0" smtClean="0">
                <a:latin typeface="Times New Roman"/>
                <a:ea typeface="Times New Roman"/>
              </a:rPr>
              <a:t>– зміни, які очікуються.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3600" dirty="0" smtClean="0">
                <a:latin typeface="Times New Roman"/>
                <a:ea typeface="Times New Roman"/>
              </a:rPr>
              <a:t> Наприклад, залежність між рівнем етнічної </a:t>
            </a:r>
            <a:r>
              <a:rPr lang="uk-UA" sz="3600" dirty="0" err="1" smtClean="0">
                <a:latin typeface="Times New Roman"/>
                <a:ea typeface="Times New Roman"/>
              </a:rPr>
              <a:t>самоідентифікації</a:t>
            </a:r>
            <a:r>
              <a:rPr lang="uk-UA" sz="3600" dirty="0" smtClean="0">
                <a:latin typeface="Times New Roman"/>
                <a:ea typeface="Times New Roman"/>
              </a:rPr>
              <a:t>, (незалежна змінна) </a:t>
            </a:r>
            <a:r>
              <a:rPr lang="uk-UA" sz="3600" dirty="0">
                <a:latin typeface="Times New Roman"/>
                <a:ea typeface="Times New Roman"/>
              </a:rPr>
              <a:t>та рівнем </a:t>
            </a:r>
            <a:r>
              <a:rPr lang="uk-UA" sz="3600" dirty="0" err="1">
                <a:latin typeface="Times New Roman"/>
                <a:ea typeface="Times New Roman"/>
              </a:rPr>
              <a:t>самоактуалізації</a:t>
            </a:r>
            <a:r>
              <a:rPr lang="uk-UA" sz="3600" dirty="0">
                <a:latin typeface="Times New Roman"/>
                <a:ea typeface="Times New Roman"/>
              </a:rPr>
              <a:t> (залежна змінна).</a:t>
            </a:r>
            <a:endParaRPr lang="ru-RU" sz="36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9300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888" y="476672"/>
            <a:ext cx="88569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uk-UA" sz="3600" dirty="0" smtClean="0">
                <a:effectLst/>
                <a:latin typeface="Times New Roman"/>
                <a:ea typeface="Times New Roman"/>
              </a:rPr>
              <a:t>Вибірка – </a:t>
            </a:r>
            <a:r>
              <a:rPr lang="uk-UA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вибіркова сукупність індивідів</a:t>
            </a:r>
            <a:r>
              <a:rPr lang="uk-UA" sz="3600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uk-UA" sz="3600" dirty="0" err="1" smtClean="0">
                <a:effectLst/>
                <a:latin typeface="Times New Roman"/>
                <a:ea typeface="Times New Roman"/>
              </a:rPr>
              <a:t>„генеральна</a:t>
            </a:r>
            <a:r>
              <a:rPr lang="uk-UA" sz="3600" dirty="0" smtClean="0">
                <a:effectLst/>
                <a:latin typeface="Times New Roman"/>
                <a:ea typeface="Times New Roman"/>
              </a:rPr>
              <a:t> сукупність” (те, що має вивчатися).</a:t>
            </a:r>
          </a:p>
          <a:p>
            <a:pPr indent="540385" algn="just">
              <a:spcAft>
                <a:spcPts val="0"/>
              </a:spcAft>
            </a:pPr>
            <a:r>
              <a:rPr lang="uk-UA" sz="3600" dirty="0" err="1" smtClean="0">
                <a:effectLst/>
                <a:latin typeface="Times New Roman"/>
                <a:ea typeface="Times New Roman"/>
              </a:rPr>
              <a:t>„Вибіркова</a:t>
            </a:r>
            <a:r>
              <a:rPr lang="uk-UA" sz="3600" dirty="0" smtClean="0">
                <a:effectLst/>
                <a:latin typeface="Times New Roman"/>
                <a:ea typeface="Times New Roman"/>
              </a:rPr>
              <a:t> сукупність” – те, що реально досліджується (вибірка повинна бути </a:t>
            </a:r>
            <a:r>
              <a:rPr lang="uk-UA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репрезентативною</a:t>
            </a:r>
            <a:r>
              <a:rPr lang="uk-UA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(представницькою</a:t>
            </a:r>
            <a:r>
              <a:rPr lang="uk-UA" sz="3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).</a:t>
            </a:r>
          </a:p>
          <a:p>
            <a:pPr indent="540385" algn="just">
              <a:spcAft>
                <a:spcPts val="0"/>
              </a:spcAft>
            </a:pPr>
            <a:r>
              <a:rPr lang="uk-UA" sz="3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uk-UA" sz="3600" dirty="0" smtClean="0">
                <a:effectLst/>
                <a:latin typeface="Times New Roman"/>
                <a:ea typeface="Times New Roman"/>
              </a:rPr>
              <a:t>Щоб вибірка була репрезентативною, не обов'язково повинна бути велика кількість піддослідних.</a:t>
            </a:r>
            <a:endParaRPr lang="ru-RU" sz="3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323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52536" y="332657"/>
            <a:ext cx="9289032" cy="1152128"/>
          </a:xfrm>
        </p:spPr>
        <p:txBody>
          <a:bodyPr>
            <a:normAutofit fontScale="90000"/>
          </a:bodyPr>
          <a:lstStyle/>
          <a:p>
            <a:pPr indent="540385" algn="just">
              <a:spcAft>
                <a:spcPts val="0"/>
              </a:spcAft>
            </a:pPr>
            <a:r>
              <a:rPr lang="uk-UA" sz="3600" b="1" dirty="0">
                <a:effectLst/>
                <a:latin typeface="Times New Roman"/>
                <a:ea typeface="Times New Roman"/>
              </a:rPr>
              <a:t>Одержана інформація повинна відповідати</a:t>
            </a:r>
            <a:r>
              <a:rPr lang="ru-RU" sz="4000" dirty="0">
                <a:effectLst/>
                <a:latin typeface="Times New Roman"/>
                <a:ea typeface="Times New Roman"/>
              </a:rPr>
              <a:t/>
            </a:r>
            <a:br>
              <a:rPr lang="ru-RU" sz="4000" dirty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712968" cy="5184576"/>
          </a:xfrm>
        </p:spPr>
        <p:txBody>
          <a:bodyPr/>
          <a:lstStyle/>
          <a:p>
            <a:pPr marL="457200" indent="-457200" algn="just">
              <a:spcAft>
                <a:spcPts val="0"/>
              </a:spcAft>
              <a:buFont typeface="Wingdings" pitchFamily="2" charset="2"/>
              <a:buChar char="v"/>
            </a:pPr>
            <a:r>
              <a:rPr lang="uk-UA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точності</a:t>
            </a:r>
            <a:r>
              <a:rPr lang="uk-UA" sz="3200" dirty="0">
                <a:latin typeface="Times New Roman"/>
                <a:ea typeface="Times New Roman"/>
              </a:rPr>
              <a:t> </a:t>
            </a:r>
            <a:r>
              <a:rPr lang="uk-UA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(залежить від чутливості використаних методик до вимірювання досліджуваних якостей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);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v"/>
            </a:pPr>
            <a:r>
              <a:rPr lang="uk-UA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обґрунтованості (</a:t>
            </a:r>
            <a:r>
              <a:rPr lang="uk-UA" sz="36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валідності</a:t>
            </a:r>
            <a:r>
              <a:rPr lang="uk-UA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) </a:t>
            </a:r>
            <a:r>
              <a:rPr lang="uk-UA" sz="3200" dirty="0">
                <a:latin typeface="Times New Roman"/>
                <a:ea typeface="Times New Roman"/>
              </a:rPr>
              <a:t>– </a:t>
            </a:r>
            <a:r>
              <a:rPr lang="uk-UA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придатності методу дослідження вимірювати саме ті якості, які 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вивчаються;</a:t>
            </a:r>
            <a:endParaRPr lang="ru-RU" sz="28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v"/>
            </a:pPr>
            <a:r>
              <a:rPr lang="uk-UA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надійності інформації (вірогідності) </a:t>
            </a:r>
            <a:r>
              <a:rPr lang="uk-UA" sz="3200" dirty="0">
                <a:latin typeface="Times New Roman"/>
                <a:ea typeface="Times New Roman"/>
              </a:rPr>
              <a:t>– </a:t>
            </a:r>
            <a:r>
              <a:rPr lang="uk-UA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ea typeface="Times New Roman"/>
              </a:rPr>
              <a:t>стабільність результатів при повторних експериментах.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210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964488" cy="1289298"/>
          </a:xfrm>
        </p:spPr>
        <p:txBody>
          <a:bodyPr>
            <a:normAutofit/>
          </a:bodyPr>
          <a:lstStyle/>
          <a:p>
            <a:pPr algn="just"/>
            <a:r>
              <a:rPr lang="uk-UA" sz="3600" b="1" dirty="0">
                <a:effectLst/>
                <a:latin typeface="Times New Roman"/>
                <a:ea typeface="Times New Roman"/>
              </a:rPr>
              <a:t>Специфіка наукового дослідження в соціальній психології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808"/>
            <a:ext cx="8964488" cy="5040560"/>
          </a:xfrm>
        </p:spPr>
        <p:txBody>
          <a:bodyPr>
            <a:normAutofit fontScale="62500" lnSpcReduction="20000"/>
          </a:bodyPr>
          <a:lstStyle/>
          <a:p>
            <a:pPr indent="540385" algn="just">
              <a:spcAft>
                <a:spcPts val="0"/>
              </a:spcAft>
            </a:pPr>
            <a:r>
              <a:rPr lang="uk-UA" sz="3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Проблема </a:t>
            </a:r>
            <a:r>
              <a:rPr lang="uk-UA" sz="3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емпіричних даних.</a:t>
            </a:r>
            <a:endParaRPr lang="ru-RU" sz="38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3200" dirty="0">
                <a:latin typeface="Times New Roman"/>
                <a:ea typeface="Times New Roman"/>
              </a:rPr>
              <a:t>Даними в соціальній психології можуть бути </a:t>
            </a:r>
            <a:r>
              <a:rPr lang="uk-UA" sz="3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дані про відкриту поведінку індивідів у групі;</a:t>
            </a:r>
            <a:r>
              <a:rPr lang="uk-UA" sz="3200" dirty="0">
                <a:latin typeface="Times New Roman"/>
                <a:ea typeface="Times New Roman"/>
              </a:rPr>
              <a:t> дані, що характеризують свідомість цих індивідів; психологічні характеристики самої групи (так, біхевіоризм досліджує лише вияви поведінки, </a:t>
            </a:r>
            <a:r>
              <a:rPr lang="uk-UA" sz="3200" dirty="0" err="1">
                <a:latin typeface="Times New Roman"/>
                <a:ea typeface="Times New Roman"/>
              </a:rPr>
              <a:t>когнітивізм</a:t>
            </a:r>
            <a:r>
              <a:rPr lang="uk-UA" sz="3200" dirty="0">
                <a:latin typeface="Times New Roman"/>
                <a:ea typeface="Times New Roman"/>
              </a:rPr>
              <a:t> вивчає образи, цінності, установки).</a:t>
            </a:r>
            <a:endParaRPr lang="ru-RU" sz="28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3200" dirty="0">
                <a:latin typeface="Times New Roman"/>
                <a:ea typeface="Times New Roman"/>
              </a:rPr>
              <a:t>За об'ємом даних види досліджень бувають:</a:t>
            </a:r>
            <a:endParaRPr lang="ru-RU" sz="28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3200" dirty="0">
                <a:latin typeface="Times New Roman"/>
                <a:ea typeface="Times New Roman"/>
              </a:rPr>
              <a:t>- </a:t>
            </a:r>
            <a:r>
              <a:rPr lang="uk-UA" sz="3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кореляційні</a:t>
            </a:r>
            <a:r>
              <a:rPr lang="uk-UA" sz="3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uk-UA" sz="3200" dirty="0">
                <a:latin typeface="Times New Roman"/>
                <a:ea typeface="Times New Roman"/>
              </a:rPr>
              <a:t>   (базуються    на    великій     кількості    даних,    серед    яких встановлюються різноманітні кореляції);</a:t>
            </a:r>
            <a:endParaRPr lang="ru-RU" sz="28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3200" dirty="0" smtClean="0">
                <a:latin typeface="Times New Roman"/>
                <a:ea typeface="Times New Roman"/>
              </a:rPr>
              <a:t>- </a:t>
            </a:r>
            <a:r>
              <a:rPr lang="uk-UA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експериментальні</a:t>
            </a:r>
            <a:r>
              <a:rPr lang="uk-UA" sz="3200" b="1" dirty="0" smtClean="0">
                <a:latin typeface="Times New Roman"/>
                <a:ea typeface="Times New Roman"/>
              </a:rPr>
              <a:t> </a:t>
            </a:r>
            <a:r>
              <a:rPr lang="uk-UA" sz="3200" dirty="0">
                <a:latin typeface="Times New Roman"/>
                <a:ea typeface="Times New Roman"/>
              </a:rPr>
              <a:t>(введення нових змінних і контроль за ними</a:t>
            </a:r>
            <a:r>
              <a:rPr lang="uk-UA" sz="3200" dirty="0" smtClean="0">
                <a:latin typeface="Times New Roman"/>
                <a:ea typeface="Times New Roman"/>
              </a:rPr>
              <a:t>).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3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Інтеграція </a:t>
            </a:r>
            <a:r>
              <a:rPr lang="uk-UA" sz="3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даних в принципи, побудова гіпотез і теорій.</a:t>
            </a:r>
            <a:endParaRPr lang="ru-RU" sz="38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3200" dirty="0" smtClean="0">
                <a:latin typeface="Times New Roman"/>
                <a:ea typeface="Times New Roman"/>
              </a:rPr>
              <a:t>Найважливіша </a:t>
            </a:r>
            <a:r>
              <a:rPr lang="uk-UA" sz="3200" dirty="0">
                <a:latin typeface="Times New Roman"/>
                <a:ea typeface="Times New Roman"/>
              </a:rPr>
              <a:t>ланка в соціально-психологічному дослідженні – формулювання </a:t>
            </a:r>
            <a:r>
              <a:rPr lang="uk-UA" sz="3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гіпотези</a:t>
            </a:r>
            <a:r>
              <a:rPr lang="uk-UA" sz="3200" b="1" dirty="0">
                <a:latin typeface="Times New Roman"/>
                <a:ea typeface="Times New Roman"/>
              </a:rPr>
              <a:t> (</a:t>
            </a:r>
            <a:r>
              <a:rPr lang="uk-UA" sz="3200" dirty="0">
                <a:latin typeface="Times New Roman"/>
                <a:ea typeface="Times New Roman"/>
              </a:rPr>
              <a:t>без грамотної   гіпотези   накопичення емпіричного   матеріалу не є цінністю і не сприяє побудові прогнозів соціальної поведінки).</a:t>
            </a:r>
            <a:endParaRPr lang="ru-RU" sz="2800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3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Можливість   перевірки   гіпотези   і   побудова   на   цій   базі   обґрунтованих передбачень.</a:t>
            </a:r>
            <a:endParaRPr lang="ru-RU" sz="38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055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892899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uk-UA" sz="2800" dirty="0" smtClean="0">
                <a:effectLst/>
                <a:latin typeface="Times New Roman"/>
                <a:ea typeface="Times New Roman"/>
              </a:rPr>
              <a:t>В соціальній психології особлива увага звертається на </a:t>
            </a:r>
            <a:r>
              <a:rPr lang="uk-UA" sz="3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якісні методи </a:t>
            </a:r>
            <a:r>
              <a:rPr lang="uk-UA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дослідження,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які не передбачають застосування статистичних процедур, стандартизації даних, використовуються для максимального опису об'єкта дослідження, розкриття причинно-наслідкових зв'язків (наприклад, </a:t>
            </a:r>
            <a:r>
              <a:rPr lang="uk-UA" sz="3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дослідження окремого випадку – </a:t>
            </a:r>
            <a:r>
              <a:rPr lang="en-US" sz="3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case </a:t>
            </a:r>
            <a:r>
              <a:rPr lang="en-US" sz="32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stady</a:t>
            </a:r>
            <a:r>
              <a:rPr lang="uk-UA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).</a:t>
            </a:r>
          </a:p>
          <a:p>
            <a:pPr indent="540385" algn="just">
              <a:spcAft>
                <a:spcPts val="0"/>
              </a:spcAft>
            </a:pPr>
            <a:r>
              <a:rPr lang="uk-UA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Особливої популярності набув метод </a:t>
            </a:r>
            <a:r>
              <a:rPr lang="uk-UA" sz="3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фокус </a:t>
            </a:r>
            <a:r>
              <a:rPr lang="ru-RU" sz="3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–</a:t>
            </a:r>
            <a:r>
              <a:rPr lang="uk-UA" sz="3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uk-UA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груп.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Якісні методи застосовуються в соціальній психології тому, що використання експериментальних точних методик, які піддаються верифікації (перевірці), в цій науці не завжди можливе.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926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176</TotalTime>
  <Words>1127</Words>
  <Application>Microsoft Office PowerPoint</Application>
  <PresentationFormat>Экран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Яркая</vt:lpstr>
      <vt:lpstr>ЛЕКЦІЯ № 2 МЕТОДОЛОГІЯ І МЕТОДИ СОЦІАЛЬНОЇ ПСИХОЛОГІЇ </vt:lpstr>
      <vt:lpstr>ПЛАН</vt:lpstr>
      <vt:lpstr>1. Методологічні проблеми в соціальній психології. Специфіка наукового дослідження в соціальній психології </vt:lpstr>
      <vt:lpstr>Риси наукового дослідження </vt:lpstr>
      <vt:lpstr>Відповідно до гіпотези формулюються залежні та незалежні змінні.</vt:lpstr>
      <vt:lpstr>Слайд 6</vt:lpstr>
      <vt:lpstr>Одержана інформація повинна відповідати </vt:lpstr>
      <vt:lpstr>Специфіка наукового дослідження в соціальній психології</vt:lpstr>
      <vt:lpstr>Слайд 9</vt:lpstr>
      <vt:lpstr>Якість соціально-психологічної інформації залежить від таких факторів </vt:lpstr>
      <vt:lpstr> 2. Методи соціально-психологічного    дослідження.  </vt:lpstr>
      <vt:lpstr>Слайд 12</vt:lpstr>
      <vt:lpstr>Слайд 13</vt:lpstr>
      <vt:lpstr>Слайд 14</vt:lpstr>
      <vt:lpstr>2.2. Додаткові методи (опитування, тестування, контент-аналіз, метод вивчення документів, метод групової оцінки особистості, метод «case study»). </vt:lpstr>
      <vt:lpstr>Слайд 16</vt:lpstr>
      <vt:lpstr>Слайд 17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2 МЕТОДОЛОГІЯ І МЕТОДИ СОЦІАЛЬНОЇ ПСИХОЛОГІЇ</dc:title>
  <dc:creator>Admin</dc:creator>
  <cp:lastModifiedBy>user</cp:lastModifiedBy>
  <cp:revision>36</cp:revision>
  <dcterms:created xsi:type="dcterms:W3CDTF">2016-09-26T12:24:36Z</dcterms:created>
  <dcterms:modified xsi:type="dcterms:W3CDTF">2024-02-22T07:53:55Z</dcterms:modified>
</cp:coreProperties>
</file>