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7"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0" name="Прямокутний трикут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grpSp>
        <p:nvGrpSpPr>
          <p:cNvPr id="2" name="Групувати 1"/>
          <p:cNvGrpSpPr/>
          <p:nvPr/>
        </p:nvGrpSpPr>
        <p:grpSpPr>
          <a:xfrm>
            <a:off x="-3765" y="4953000"/>
            <a:ext cx="9147765" cy="1912088"/>
            <a:chOff x="-3765" y="4832896"/>
            <a:chExt cx="9147765" cy="2032192"/>
          </a:xfrm>
        </p:grpSpPr>
        <p:sp>
          <p:nvSpPr>
            <p:cNvPr id="7" name="Поліліні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іліні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іліні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 сполучна ліні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Місце для дати 29"/>
          <p:cNvSpPr>
            <a:spLocks noGrp="1"/>
          </p:cNvSpPr>
          <p:nvPr>
            <p:ph type="dt" sz="half" idx="10"/>
          </p:nvPr>
        </p:nvSpPr>
        <p:spPr/>
        <p:txBody>
          <a:bodyPr/>
          <a:lstStyle>
            <a:lvl1pPr>
              <a:defRPr>
                <a:solidFill>
                  <a:srgbClr val="FFFFFF"/>
                </a:solidFill>
              </a:defRPr>
            </a:lvl1pPr>
            <a:extLst/>
          </a:lstStyle>
          <a:p>
            <a:fld id="{893959E6-847B-4937-8C3D-49CDB5BA4EF3}" type="datetimeFigureOut">
              <a:rPr lang="uk-UA" smtClean="0"/>
              <a:pPr/>
              <a:t>15.02.2018</a:t>
            </a:fld>
            <a:endParaRPr lang="uk-UA"/>
          </a:p>
        </p:txBody>
      </p:sp>
      <p:sp>
        <p:nvSpPr>
          <p:cNvPr id="19" name="Місце для нижнього колонтитула 18"/>
          <p:cNvSpPr>
            <a:spLocks noGrp="1"/>
          </p:cNvSpPr>
          <p:nvPr>
            <p:ph type="ftr" sz="quarter" idx="11"/>
          </p:nvPr>
        </p:nvSpPr>
        <p:spPr/>
        <p:txBody>
          <a:bodyPr/>
          <a:lstStyle>
            <a:lvl1pPr>
              <a:defRPr>
                <a:solidFill>
                  <a:schemeClr val="accent1">
                    <a:tint val="20000"/>
                  </a:schemeClr>
                </a:solidFill>
              </a:defRPr>
            </a:lvl1pPr>
            <a:extLst/>
          </a:lstStyle>
          <a:p>
            <a:endParaRPr lang="uk-UA"/>
          </a:p>
        </p:txBody>
      </p:sp>
      <p:sp>
        <p:nvSpPr>
          <p:cNvPr id="27" name="Місце для номера слайда 26"/>
          <p:cNvSpPr>
            <a:spLocks noGrp="1"/>
          </p:cNvSpPr>
          <p:nvPr>
            <p:ph type="sldNum" sz="quarter" idx="12"/>
          </p:nvPr>
        </p:nvSpPr>
        <p:spPr/>
        <p:txBody>
          <a:bodyPr/>
          <a:lstStyle>
            <a:lvl1pPr>
              <a:defRPr>
                <a:solidFill>
                  <a:srgbClr val="FFFFFF"/>
                </a:solidFill>
              </a:defRPr>
            </a:lvl1pPr>
            <a:extLst/>
          </a:lstStyle>
          <a:p>
            <a:fld id="{C9BD255C-740D-4BFE-A60D-37750E3706AB}"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1481329"/>
            <a:ext cx="8229600" cy="4386071"/>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15.02.2018</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844013" y="274640"/>
            <a:ext cx="1777470" cy="5592761"/>
          </a:xfrm>
        </p:spPr>
        <p:txBody>
          <a:bodyPr vert="eaVe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41"/>
            <a:ext cx="6324600" cy="5592760"/>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15.02.2018</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15.02.2018</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7" name="Заголовок 6"/>
          <p:cNvSpPr>
            <a:spLocks noGrp="1"/>
          </p:cNvSpPr>
          <p:nvPr>
            <p:ph type="title"/>
          </p:nvPr>
        </p:nvSpPr>
        <p:spPr/>
        <p:txBody>
          <a:bodyPr rtlCol="0"/>
          <a:lstStyle>
            <a:extLst/>
          </a:lstStyle>
          <a:p>
            <a:r>
              <a:rPr kumimoji="0" lang="uk-UA" smtClean="0"/>
              <a:t>Зразок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extLst/>
          </a:lstStyle>
          <a:p>
            <a:fld id="{893959E6-847B-4937-8C3D-49CDB5BA4EF3}" type="datetimeFigureOut">
              <a:rPr lang="uk-UA" smtClean="0"/>
              <a:pPr/>
              <a:t>15.02.2018</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bg>
      <p:bgRef idx="1002">
        <a:schemeClr val="bg1"/>
      </p:bgRef>
    </p:bg>
    <p:spTree>
      <p:nvGrpSpPr>
        <p:cNvPr id="1" name=""/>
        <p:cNvGrpSpPr/>
        <p:nvPr/>
      </p:nvGrpSpPr>
      <p:grpSpPr>
        <a:xfrm>
          <a:off x="0" y="0"/>
          <a:ext cx="0" cy="0"/>
          <a:chOff x="0" y="0"/>
          <a:chExt cx="0" cy="0"/>
        </a:xfrm>
      </p:grpSpPr>
      <p:sp>
        <p:nvSpPr>
          <p:cNvPr id="3" name="Місце для вмісту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893959E6-847B-4937-8C3D-49CDB5BA4EF3}" type="datetimeFigureOut">
              <a:rPr lang="uk-UA" smtClean="0"/>
              <a:pPr/>
              <a:t>15.02.2018</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8" name="Заголовок 7"/>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fld id="{893959E6-847B-4937-8C3D-49CDB5BA4EF3}" type="datetimeFigureOut">
              <a:rPr lang="uk-UA" smtClean="0"/>
              <a:pPr/>
              <a:t>15.02.2018</a:t>
            </a:fld>
            <a:endParaRPr lang="uk-UA"/>
          </a:p>
        </p:txBody>
      </p:sp>
      <p:sp>
        <p:nvSpPr>
          <p:cNvPr id="8" name="Місце для нижнього колонтитула 7"/>
          <p:cNvSpPr>
            <a:spLocks noGrp="1"/>
          </p:cNvSpPr>
          <p:nvPr>
            <p:ph type="ftr" sz="quarter" idx="11"/>
          </p:nvPr>
        </p:nvSpPr>
        <p:spPr/>
        <p:txBody>
          <a:bodyPr/>
          <a:lstStyle>
            <a:extLst/>
          </a:lstStyle>
          <a:p>
            <a:endParaRPr lang="uk-UA"/>
          </a:p>
        </p:txBody>
      </p:sp>
      <p:sp>
        <p:nvSpPr>
          <p:cNvPr id="9" name="Місце для номера слайда 8"/>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bg>
      <p:bgRef idx="1002">
        <a:schemeClr val="bg1"/>
      </p:bgRef>
    </p:bg>
    <p:spTree>
      <p:nvGrpSpPr>
        <p:cNvPr id="1" name=""/>
        <p:cNvGrpSpPr/>
        <p:nvPr/>
      </p:nvGrpSpPr>
      <p:grpSpPr>
        <a:xfrm>
          <a:off x="0" y="0"/>
          <a:ext cx="0" cy="0"/>
          <a:chOff x="0" y="0"/>
          <a:chExt cx="0" cy="0"/>
        </a:xfrm>
      </p:grpSpPr>
      <p:sp>
        <p:nvSpPr>
          <p:cNvPr id="3" name="Місце для дати 2"/>
          <p:cNvSpPr>
            <a:spLocks noGrp="1"/>
          </p:cNvSpPr>
          <p:nvPr>
            <p:ph type="dt" sz="half" idx="10"/>
          </p:nvPr>
        </p:nvSpPr>
        <p:spPr/>
        <p:txBody>
          <a:bodyPr/>
          <a:lstStyle>
            <a:extLst/>
          </a:lstStyle>
          <a:p>
            <a:fld id="{893959E6-847B-4937-8C3D-49CDB5BA4EF3}" type="datetimeFigureOut">
              <a:rPr lang="uk-UA" smtClean="0"/>
              <a:pPr/>
              <a:t>15.02.2018</a:t>
            </a:fld>
            <a:endParaRPr lang="uk-UA"/>
          </a:p>
        </p:txBody>
      </p:sp>
      <p:sp>
        <p:nvSpPr>
          <p:cNvPr id="4" name="Місце для нижнього колонтитула 3"/>
          <p:cNvSpPr>
            <a:spLocks noGrp="1"/>
          </p:cNvSpPr>
          <p:nvPr>
            <p:ph type="ftr" sz="quarter" idx="11"/>
          </p:nvPr>
        </p:nvSpPr>
        <p:spPr/>
        <p:txBody>
          <a:bodyPr/>
          <a:lstStyle>
            <a:extLst/>
          </a:lstStyle>
          <a:p>
            <a:endParaRPr lang="uk-UA"/>
          </a:p>
        </p:txBody>
      </p:sp>
      <p:sp>
        <p:nvSpPr>
          <p:cNvPr id="5" name="Місце для номера слайда 4"/>
          <p:cNvSpPr>
            <a:spLocks noGrp="1"/>
          </p:cNvSpPr>
          <p:nvPr>
            <p:ph type="sldNum" sz="quarter" idx="12"/>
          </p:nvPr>
        </p:nvSpPr>
        <p:spPr/>
        <p:txBody>
          <a:bodyPr/>
          <a:lstStyle>
            <a:extLst/>
          </a:lstStyle>
          <a:p>
            <a:fld id="{C9BD255C-740D-4BFE-A60D-37750E3706AB}" type="slidenum">
              <a:rPr lang="uk-UA" smtClean="0"/>
              <a:pPr/>
              <a:t>‹#›</a:t>
            </a:fld>
            <a:endParaRPr lang="uk-UA"/>
          </a:p>
        </p:txBody>
      </p:sp>
      <p:sp>
        <p:nvSpPr>
          <p:cNvPr id="6" name="Заголовок 5"/>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extLst/>
          </a:lstStyle>
          <a:p>
            <a:fld id="{893959E6-847B-4937-8C3D-49CDB5BA4EF3}" type="datetimeFigureOut">
              <a:rPr lang="uk-UA" smtClean="0"/>
              <a:pPr/>
              <a:t>15.02.2018</a:t>
            </a:fld>
            <a:endParaRPr lang="uk-UA"/>
          </a:p>
        </p:txBody>
      </p:sp>
      <p:sp>
        <p:nvSpPr>
          <p:cNvPr id="3" name="Місце для нижнього колонтитула 2"/>
          <p:cNvSpPr>
            <a:spLocks noGrp="1"/>
          </p:cNvSpPr>
          <p:nvPr>
            <p:ph type="ftr" sz="quarter" idx="11"/>
          </p:nvPr>
        </p:nvSpPr>
        <p:spPr/>
        <p:txBody>
          <a:bodyPr/>
          <a:lstStyle>
            <a:extLst/>
          </a:lstStyle>
          <a:p>
            <a:endParaRPr lang="uk-UA"/>
          </a:p>
        </p:txBody>
      </p:sp>
      <p:sp>
        <p:nvSpPr>
          <p:cNvPr id="4" name="Місце для номера слайда 3"/>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a:xfrm>
            <a:off x="6727032" y="6407944"/>
            <a:ext cx="1920240" cy="365760"/>
          </a:xfrm>
        </p:spPr>
        <p:txBody>
          <a:bodyPr/>
          <a:lstStyle>
            <a:extLst/>
          </a:lstStyle>
          <a:p>
            <a:fld id="{893959E6-847B-4937-8C3D-49CDB5BA4EF3}" type="datetimeFigureOut">
              <a:rPr lang="uk-UA" smtClean="0"/>
              <a:pPr/>
              <a:t>15.02.2018</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C9BD255C-740D-4BFE-A60D-37750E3706AB}"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2">
        <a:schemeClr val="bg1"/>
      </p:bgRef>
    </p:bg>
    <p:spTree>
      <p:nvGrpSpPr>
        <p:cNvPr id="1" name=""/>
        <p:cNvGrpSpPr/>
        <p:nvPr/>
      </p:nvGrpSpPr>
      <p:grpSpPr>
        <a:xfrm>
          <a:off x="0" y="0"/>
          <a:ext cx="0" cy="0"/>
          <a:chOff x="0" y="0"/>
          <a:chExt cx="0" cy="0"/>
        </a:xfrm>
      </p:grpSpPr>
      <p:sp>
        <p:nvSpPr>
          <p:cNvPr id="4" name="Місце для тексту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uk-UA" smtClean="0"/>
              <a:t>Зразок тексту</a:t>
            </a:r>
          </a:p>
        </p:txBody>
      </p:sp>
      <p:sp>
        <p:nvSpPr>
          <p:cNvPr id="3" name="Місце для зображення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uk-UA" smtClean="0"/>
              <a:t>Клацніть піктограму, щоб додати зображення</a:t>
            </a:r>
            <a:endParaRPr kumimoji="0" lang="en-US" dirty="0"/>
          </a:p>
        </p:txBody>
      </p:sp>
      <p:sp>
        <p:nvSpPr>
          <p:cNvPr id="5" name="Місце для дати 4"/>
          <p:cNvSpPr>
            <a:spLocks noGrp="1"/>
          </p:cNvSpPr>
          <p:nvPr>
            <p:ph type="dt" sz="half" idx="10"/>
          </p:nvPr>
        </p:nvSpPr>
        <p:spPr/>
        <p:txBody>
          <a:bodyPr/>
          <a:lstStyle>
            <a:lvl1pPr>
              <a:defRPr>
                <a:solidFill>
                  <a:schemeClr val="tx1"/>
                </a:solidFill>
              </a:defRPr>
            </a:lvl1pPr>
            <a:extLst/>
          </a:lstStyle>
          <a:p>
            <a:fld id="{893959E6-847B-4937-8C3D-49CDB5BA4EF3}" type="datetimeFigureOut">
              <a:rPr lang="uk-UA" smtClean="0"/>
              <a:pPr/>
              <a:t>15.02.2018</a:t>
            </a:fld>
            <a:endParaRPr lang="uk-UA"/>
          </a:p>
        </p:txBody>
      </p:sp>
      <p:sp>
        <p:nvSpPr>
          <p:cNvPr id="6" name="Місце для нижнього колонтитула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p>
        </p:txBody>
      </p:sp>
      <p:sp>
        <p:nvSpPr>
          <p:cNvPr id="7" name="Місце для номера слайда 6"/>
          <p:cNvSpPr>
            <a:spLocks noGrp="1"/>
          </p:cNvSpPr>
          <p:nvPr>
            <p:ph type="sldNum" sz="quarter" idx="12"/>
          </p:nvPr>
        </p:nvSpPr>
        <p:spPr/>
        <p:txBody>
          <a:bodyPr/>
          <a:lstStyle>
            <a:lvl1pPr>
              <a:defRPr>
                <a:solidFill>
                  <a:schemeClr val="tx1"/>
                </a:solidFill>
              </a:defRPr>
            </a:lvl1pPr>
            <a:extLst/>
          </a:lstStyle>
          <a:p>
            <a:fld id="{C9BD255C-740D-4BFE-A60D-37750E3706AB}" type="slidenum">
              <a:rPr lang="uk-UA" smtClean="0"/>
              <a:pPr/>
              <a:t>‹#›</a:t>
            </a:fld>
            <a:endParaRPr lang="uk-UA"/>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uk-UA" smtClean="0"/>
              <a:t>Зразок заголовка</a:t>
            </a:r>
            <a:endParaRPr kumimoji="0" lang="en-US"/>
          </a:p>
        </p:txBody>
      </p:sp>
      <p:sp>
        <p:nvSpPr>
          <p:cNvPr id="8" name="Поліліні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іліні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кутний трикут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 сполучна ліні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іліні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іліні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кутний трикут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 сполучна ліні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Місце для заголовка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3959E6-847B-4937-8C3D-49CDB5BA4EF3}" type="datetimeFigureOut">
              <a:rPr lang="uk-UA" smtClean="0"/>
              <a:pPr/>
              <a:t>15.02.2018</a:t>
            </a:fld>
            <a:endParaRPr lang="uk-UA"/>
          </a:p>
        </p:txBody>
      </p:sp>
      <p:sp>
        <p:nvSpPr>
          <p:cNvPr id="22" name="Місце для нижнього колонтитула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p>
        </p:txBody>
      </p:sp>
      <p:sp>
        <p:nvSpPr>
          <p:cNvPr id="18" name="Місце для номера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BD255C-740D-4BFE-A60D-37750E3706AB}"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Місце для вмісту 5" descr="Avatarka, networking.jpg"/>
          <p:cNvPicPr>
            <a:picLocks noGrp="1" noChangeAspect="1"/>
          </p:cNvPicPr>
          <p:nvPr>
            <p:ph idx="1"/>
          </p:nvPr>
        </p:nvPicPr>
        <p:blipFill>
          <a:blip r:embed="rId2"/>
          <a:stretch>
            <a:fillRect/>
          </a:stretch>
        </p:blipFill>
        <p:spPr>
          <a:xfrm>
            <a:off x="1142976" y="1600200"/>
            <a:ext cx="6715172" cy="4525963"/>
          </a:xfrm>
        </p:spPr>
      </p:pic>
      <p:sp>
        <p:nvSpPr>
          <p:cNvPr id="4" name="Заголовок 3"/>
          <p:cNvSpPr>
            <a:spLocks noGrp="1"/>
          </p:cNvSpPr>
          <p:nvPr>
            <p:ph type="title"/>
          </p:nvPr>
        </p:nvSpPr>
        <p:spPr/>
        <p:txBody>
          <a:bodyPr>
            <a:noAutofit/>
          </a:bodyPr>
          <a:lstStyle/>
          <a:p>
            <a:r>
              <a:rPr lang="uk-UA" i="1" dirty="0" smtClean="0">
                <a:solidFill>
                  <a:schemeClr val="accent1"/>
                </a:solidFill>
                <a:latin typeface="Arial Black" pitchFamily="34" charset="0"/>
              </a:rPr>
              <a:t>Теоретичні аспекти процесу спілкування</a:t>
            </a:r>
            <a:endParaRPr lang="uk-UA" i="1" dirty="0">
              <a:solidFill>
                <a:schemeClr val="accent1"/>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857488" y="214290"/>
            <a:ext cx="5929338" cy="3108543"/>
          </a:xfrm>
          <a:prstGeom prst="rect">
            <a:avLst/>
          </a:prstGeom>
        </p:spPr>
        <p:txBody>
          <a:bodyPr wrap="square">
            <a:spAutoFit/>
          </a:bodyPr>
          <a:lstStyle/>
          <a:p>
            <a:r>
              <a:rPr lang="uk-UA" sz="1400" dirty="0" smtClean="0">
                <a:solidFill>
                  <a:schemeClr val="accent1">
                    <a:lumMod val="75000"/>
                  </a:schemeClr>
                </a:solidFill>
              </a:rPr>
              <a:t>До процесу спілкування є різні наукові підходи. Зокрема, згідно з концепцією Б. Ананьєва, людина є суб'єктом трьох основних видів діяльності: праці, пізнання та спілкування. На думку Б. Ломова та його послідовників, спілкування і діяльність — аспекти соціального буття людини. Згідно з їхнім підходом, спілкування вивчається з позиції притаманної йому власної самостійності як процес, що необов'язково зумовлюється потребами в спільній діяльності, оскільки може бути й </a:t>
            </a:r>
            <a:r>
              <a:rPr lang="uk-UA" sz="1400" dirty="0" err="1" smtClean="0">
                <a:solidFill>
                  <a:schemeClr val="accent1">
                    <a:lumMod val="75000"/>
                  </a:schemeClr>
                </a:solidFill>
              </a:rPr>
              <a:t>самовмотивованим</a:t>
            </a:r>
            <a:r>
              <a:rPr lang="uk-UA" sz="1400" dirty="0" smtClean="0">
                <a:solidFill>
                  <a:schemeClr val="accent1">
                    <a:lumMod val="75000"/>
                  </a:schemeClr>
                </a:solidFill>
              </a:rPr>
              <a:t>.</a:t>
            </a:r>
          </a:p>
          <a:p>
            <a:r>
              <a:rPr lang="uk-UA" sz="1400" dirty="0" smtClean="0">
                <a:solidFill>
                  <a:schemeClr val="accent1">
                    <a:lumMod val="75000"/>
                  </a:schemeClr>
                </a:solidFill>
              </a:rPr>
              <a:t>У цьому разі спілкування для людини є не лише засобом, а й метою. Можна пригадати безліч ситуацій, коли спілкування відбувалося (розповіді про літній відпочинок, прочитані книги, спогади про минуле тощо), хоча й не було вмотивоване потребою у спільній діяльності.</a:t>
            </a:r>
            <a:endParaRPr lang="uk-UA" sz="1400" dirty="0">
              <a:solidFill>
                <a:schemeClr val="accent1">
                  <a:lumMod val="75000"/>
                </a:schemeClr>
              </a:solidFill>
            </a:endParaRPr>
          </a:p>
        </p:txBody>
      </p:sp>
      <p:pic>
        <p:nvPicPr>
          <p:cNvPr id="3" name="Рисунок 2" descr="1468316071_4.jpg"/>
          <p:cNvPicPr>
            <a:picLocks noChangeAspect="1"/>
          </p:cNvPicPr>
          <p:nvPr/>
        </p:nvPicPr>
        <p:blipFill>
          <a:blip r:embed="rId2"/>
          <a:stretch>
            <a:fillRect/>
          </a:stretch>
        </p:blipFill>
        <p:spPr>
          <a:xfrm>
            <a:off x="0" y="2571744"/>
            <a:ext cx="2571768" cy="1807362"/>
          </a:xfrm>
          <a:prstGeom prst="rect">
            <a:avLst/>
          </a:prstGeom>
        </p:spPr>
      </p:pic>
      <p:pic>
        <p:nvPicPr>
          <p:cNvPr id="4" name="Рисунок 3" descr="6e7f58062ed8cf3737dc5aeb0a4926b8.jpg"/>
          <p:cNvPicPr>
            <a:picLocks noChangeAspect="1"/>
          </p:cNvPicPr>
          <p:nvPr/>
        </p:nvPicPr>
        <p:blipFill>
          <a:blip r:embed="rId3"/>
          <a:stretch>
            <a:fillRect/>
          </a:stretch>
        </p:blipFill>
        <p:spPr>
          <a:xfrm>
            <a:off x="3428992" y="3357562"/>
            <a:ext cx="5214974" cy="3143272"/>
          </a:xfrm>
          <a:prstGeom prst="rect">
            <a:avLst/>
          </a:prstGeom>
        </p:spPr>
      </p:pic>
      <p:pic>
        <p:nvPicPr>
          <p:cNvPr id="5" name="Рисунок 4" descr="gLHQYijJ7w8.jpg"/>
          <p:cNvPicPr>
            <a:picLocks noChangeAspect="1"/>
          </p:cNvPicPr>
          <p:nvPr/>
        </p:nvPicPr>
        <p:blipFill>
          <a:blip r:embed="rId4"/>
          <a:stretch>
            <a:fillRect/>
          </a:stretch>
        </p:blipFill>
        <p:spPr>
          <a:xfrm>
            <a:off x="0" y="0"/>
            <a:ext cx="2786018" cy="2347916"/>
          </a:xfrm>
          <a:prstGeom prst="rect">
            <a:avLst/>
          </a:prstGeom>
        </p:spPr>
      </p:pic>
      <p:pic>
        <p:nvPicPr>
          <p:cNvPr id="6" name="Рисунок 5" descr="6_2_3_10_threepeople.jpg"/>
          <p:cNvPicPr>
            <a:picLocks noChangeAspect="1"/>
          </p:cNvPicPr>
          <p:nvPr/>
        </p:nvPicPr>
        <p:blipFill>
          <a:blip r:embed="rId5"/>
          <a:stretch>
            <a:fillRect/>
          </a:stretch>
        </p:blipFill>
        <p:spPr>
          <a:xfrm>
            <a:off x="0" y="4429132"/>
            <a:ext cx="3250429" cy="20002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00034" y="357166"/>
            <a:ext cx="5786462" cy="2585323"/>
          </a:xfrm>
          <a:prstGeom prst="rect">
            <a:avLst/>
          </a:prstGeom>
        </p:spPr>
        <p:txBody>
          <a:bodyPr wrap="square">
            <a:spAutoFit/>
          </a:bodyPr>
          <a:lstStyle/>
          <a:p>
            <a:r>
              <a:rPr lang="uk-UA" dirty="0" smtClean="0">
                <a:solidFill>
                  <a:schemeClr val="accent1">
                    <a:lumMod val="75000"/>
                  </a:schemeClr>
                </a:solidFill>
              </a:rPr>
              <a:t>Спілкування — це універсальна потреба людського буття, яка виникає і функціонує в різних формах людських відносини.</a:t>
            </a:r>
          </a:p>
          <a:p>
            <a:r>
              <a:rPr lang="uk-UA" dirty="0" smtClean="0">
                <a:solidFill>
                  <a:schemeClr val="accent1">
                    <a:lumMod val="75000"/>
                  </a:schemeClr>
                </a:solidFill>
              </a:rPr>
              <a:t>Спілкування є дуже важливим для життя будь-якого повноцінного індивіда,адже завдяки цьому ми обмінюємося інформацією різного роду,дізнаємося про щось нове,і насамперед задовольняємо свою людську потребу в спілкуванні.</a:t>
            </a:r>
          </a:p>
        </p:txBody>
      </p:sp>
      <p:sp>
        <p:nvSpPr>
          <p:cNvPr id="4" name="Прямокутник 3"/>
          <p:cNvSpPr/>
          <p:nvPr/>
        </p:nvSpPr>
        <p:spPr>
          <a:xfrm>
            <a:off x="571472" y="3286124"/>
            <a:ext cx="7715304" cy="1446550"/>
          </a:xfrm>
          <a:prstGeom prst="rect">
            <a:avLst/>
          </a:prstGeom>
        </p:spPr>
        <p:txBody>
          <a:bodyPr wrap="square">
            <a:spAutoFit/>
          </a:bodyPr>
          <a:lstStyle/>
          <a:p>
            <a:r>
              <a:rPr lang="uk-UA" sz="4400" dirty="0" smtClean="0">
                <a:solidFill>
                  <a:schemeClr val="accent1">
                    <a:lumMod val="75000"/>
                  </a:schemeClr>
                </a:solidFill>
              </a:rPr>
              <a:t>Спілкуйтеся,розвивайтеся і будьте щасливими </a:t>
            </a:r>
            <a:r>
              <a:rPr lang="uk-UA" sz="4400" dirty="0" smtClean="0">
                <a:solidFill>
                  <a:srgbClr val="FFC000"/>
                </a:solidFill>
                <a:sym typeface="Wingdings" pitchFamily="2" charset="2"/>
              </a:rPr>
              <a:t></a:t>
            </a:r>
            <a:endParaRPr lang="uk-UA" sz="4400" dirty="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86050" y="1500174"/>
            <a:ext cx="4572000" cy="3785652"/>
          </a:xfrm>
          <a:prstGeom prst="rect">
            <a:avLst/>
          </a:prstGeom>
        </p:spPr>
        <p:txBody>
          <a:bodyPr>
            <a:spAutoFit/>
          </a:bodyPr>
          <a:lstStyle/>
          <a:p>
            <a:pPr algn="ctr"/>
            <a:r>
              <a:rPr lang="uk-UA" sz="8000" i="1" dirty="0" smtClean="0">
                <a:solidFill>
                  <a:schemeClr val="bg2">
                    <a:lumMod val="50000"/>
                  </a:schemeClr>
                </a:solidFill>
                <a:latin typeface="Arial Black" pitchFamily="34" charset="0"/>
              </a:rPr>
              <a:t>Дякую за увагу!</a:t>
            </a:r>
            <a:endParaRPr lang="uk-UA" sz="8000" i="1" dirty="0">
              <a:solidFill>
                <a:schemeClr val="bg2">
                  <a:lumMod val="50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4282" y="642918"/>
            <a:ext cx="2928942" cy="3754874"/>
          </a:xfrm>
          <a:prstGeom prst="rect">
            <a:avLst/>
          </a:prstGeom>
        </p:spPr>
        <p:txBody>
          <a:bodyPr wrap="square">
            <a:spAutoFit/>
          </a:bodyPr>
          <a:lstStyle/>
          <a:p>
            <a:r>
              <a:rPr lang="ru-RU" sz="1400" dirty="0" err="1" smtClean="0">
                <a:solidFill>
                  <a:schemeClr val="tx2"/>
                </a:solidFill>
              </a:rPr>
              <a:t>Ознайомлення</a:t>
            </a:r>
            <a:r>
              <a:rPr lang="ru-RU" sz="1400" dirty="0" smtClean="0">
                <a:solidFill>
                  <a:schemeClr val="tx2"/>
                </a:solidFill>
              </a:rPr>
              <a:t> </a:t>
            </a:r>
            <a:r>
              <a:rPr lang="ru-RU" sz="1400" dirty="0" err="1" smtClean="0">
                <a:solidFill>
                  <a:schemeClr val="tx2"/>
                </a:solidFill>
              </a:rPr>
              <a:t>з</a:t>
            </a:r>
            <a:r>
              <a:rPr lang="ru-RU" sz="1400" dirty="0" smtClean="0">
                <a:solidFill>
                  <a:schemeClr val="tx2"/>
                </a:solidFill>
              </a:rPr>
              <a:t> таким </a:t>
            </a:r>
            <a:r>
              <a:rPr lang="ru-RU" sz="1400" dirty="0" err="1" smtClean="0">
                <a:solidFill>
                  <a:schemeClr val="tx2"/>
                </a:solidFill>
              </a:rPr>
              <a:t>психологічним</a:t>
            </a:r>
            <a:r>
              <a:rPr lang="ru-RU" sz="1400" dirty="0" smtClean="0">
                <a:solidFill>
                  <a:schemeClr val="tx2"/>
                </a:solidFill>
              </a:rPr>
              <a:t> феноменом, як </a:t>
            </a:r>
            <a:r>
              <a:rPr lang="ru-RU" sz="1400" dirty="0" err="1" smtClean="0">
                <a:solidFill>
                  <a:schemeClr val="tx2"/>
                </a:solidFill>
              </a:rPr>
              <a:t>спілкування</a:t>
            </a:r>
            <a:r>
              <a:rPr lang="ru-RU" sz="1400" dirty="0" smtClean="0">
                <a:solidFill>
                  <a:schemeClr val="tx2"/>
                </a:solidFill>
              </a:rPr>
              <a:t>, </a:t>
            </a:r>
            <a:r>
              <a:rPr lang="ru-RU" sz="1400" dirty="0" err="1" smtClean="0">
                <a:solidFill>
                  <a:schemeClr val="tx2"/>
                </a:solidFill>
              </a:rPr>
              <a:t>розпочнемо</a:t>
            </a:r>
            <a:r>
              <a:rPr lang="ru-RU" sz="1400" dirty="0" smtClean="0">
                <a:solidFill>
                  <a:schemeClr val="tx2"/>
                </a:solidFill>
              </a:rPr>
              <a:t> </a:t>
            </a:r>
            <a:r>
              <a:rPr lang="ru-RU" sz="1400" dirty="0" err="1" smtClean="0">
                <a:solidFill>
                  <a:schemeClr val="tx2"/>
                </a:solidFill>
              </a:rPr>
              <a:t>зі</a:t>
            </a:r>
            <a:r>
              <a:rPr lang="ru-RU" sz="1400" dirty="0" smtClean="0">
                <a:solidFill>
                  <a:schemeClr val="tx2"/>
                </a:solidFill>
              </a:rPr>
              <a:t> </a:t>
            </a:r>
            <a:r>
              <a:rPr lang="ru-RU" sz="1400" dirty="0" err="1" smtClean="0">
                <a:solidFill>
                  <a:schemeClr val="tx2"/>
                </a:solidFill>
              </a:rPr>
              <a:t>стародавньої</a:t>
            </a:r>
            <a:r>
              <a:rPr lang="ru-RU" sz="1400" dirty="0" smtClean="0">
                <a:solidFill>
                  <a:schemeClr val="tx2"/>
                </a:solidFill>
              </a:rPr>
              <a:t> </a:t>
            </a:r>
            <a:r>
              <a:rPr lang="ru-RU" sz="1400" dirty="0" err="1" smtClean="0">
                <a:solidFill>
                  <a:schemeClr val="tx2"/>
                </a:solidFill>
              </a:rPr>
              <a:t>притчі</a:t>
            </a:r>
            <a:r>
              <a:rPr lang="ru-RU" sz="1400" dirty="0" smtClean="0">
                <a:solidFill>
                  <a:schemeClr val="tx2"/>
                </a:solidFill>
              </a:rPr>
              <a:t>. </a:t>
            </a:r>
            <a:r>
              <a:rPr lang="ru-RU" sz="1400" dirty="0" err="1" smtClean="0">
                <a:solidFill>
                  <a:schemeClr val="tx2"/>
                </a:solidFill>
              </a:rPr>
              <a:t>Посеред</a:t>
            </a:r>
            <a:r>
              <a:rPr lang="ru-RU" sz="1400" dirty="0" smtClean="0">
                <a:solidFill>
                  <a:schemeClr val="tx2"/>
                </a:solidFill>
              </a:rPr>
              <a:t> шляху лежав пес, </a:t>
            </a:r>
            <a:r>
              <a:rPr lang="ru-RU" sz="1400" dirty="0" err="1" smtClean="0">
                <a:solidFill>
                  <a:schemeClr val="tx2"/>
                </a:solidFill>
              </a:rPr>
              <a:t>повз</a:t>
            </a:r>
            <a:r>
              <a:rPr lang="ru-RU" sz="1400" dirty="0" smtClean="0">
                <a:solidFill>
                  <a:schemeClr val="tx2"/>
                </a:solidFill>
              </a:rPr>
              <a:t> </a:t>
            </a:r>
            <a:r>
              <a:rPr lang="ru-RU" sz="1400" dirty="0" err="1" smtClean="0">
                <a:solidFill>
                  <a:schemeClr val="tx2"/>
                </a:solidFill>
              </a:rPr>
              <a:t>нього</a:t>
            </a:r>
            <a:r>
              <a:rPr lang="ru-RU" sz="1400" dirty="0" smtClean="0">
                <a:solidFill>
                  <a:schemeClr val="tx2"/>
                </a:solidFill>
              </a:rPr>
              <a:t> проходило </a:t>
            </a:r>
            <a:r>
              <a:rPr lang="ru-RU" sz="1400" dirty="0" err="1" smtClean="0">
                <a:solidFill>
                  <a:schemeClr val="tx2"/>
                </a:solidFill>
              </a:rPr>
              <a:t>безліч</a:t>
            </a:r>
            <a:r>
              <a:rPr lang="ru-RU" sz="1400" dirty="0" smtClean="0">
                <a:solidFill>
                  <a:schemeClr val="tx2"/>
                </a:solidFill>
              </a:rPr>
              <a:t> людей, </a:t>
            </a:r>
            <a:r>
              <a:rPr lang="ru-RU" sz="1400" dirty="0" err="1" smtClean="0">
                <a:solidFill>
                  <a:schemeClr val="tx2"/>
                </a:solidFill>
              </a:rPr>
              <a:t>і</a:t>
            </a:r>
            <a:r>
              <a:rPr lang="ru-RU" sz="1400" dirty="0" smtClean="0">
                <a:solidFill>
                  <a:schemeClr val="tx2"/>
                </a:solidFill>
              </a:rPr>
              <a:t> </a:t>
            </a:r>
            <a:r>
              <a:rPr lang="ru-RU" sz="1400" dirty="0" err="1" smtClean="0">
                <a:solidFill>
                  <a:schemeClr val="tx2"/>
                </a:solidFill>
              </a:rPr>
              <a:t>кожен</a:t>
            </a:r>
            <a:r>
              <a:rPr lang="ru-RU" sz="1400" dirty="0" smtClean="0">
                <a:solidFill>
                  <a:schemeClr val="tx2"/>
                </a:solidFill>
              </a:rPr>
              <a:t> </a:t>
            </a:r>
            <a:r>
              <a:rPr lang="ru-RU" sz="1400" dirty="0" err="1" smtClean="0">
                <a:solidFill>
                  <a:schemeClr val="tx2"/>
                </a:solidFill>
              </a:rPr>
              <a:t>з</a:t>
            </a:r>
            <a:r>
              <a:rPr lang="ru-RU" sz="1400" dirty="0" smtClean="0">
                <a:solidFill>
                  <a:schemeClr val="tx2"/>
                </a:solidFill>
              </a:rPr>
              <a:t> них, </a:t>
            </a:r>
            <a:r>
              <a:rPr lang="ru-RU" sz="1400" dirty="0" err="1" smtClean="0">
                <a:solidFill>
                  <a:schemeClr val="tx2"/>
                </a:solidFill>
              </a:rPr>
              <a:t>проходячи</a:t>
            </a:r>
            <a:r>
              <a:rPr lang="ru-RU" sz="1400" dirty="0" smtClean="0">
                <a:solidFill>
                  <a:schemeClr val="tx2"/>
                </a:solidFill>
              </a:rPr>
              <a:t> поводив себе </a:t>
            </a:r>
            <a:r>
              <a:rPr lang="ru-RU" sz="1400" dirty="0" err="1" smtClean="0">
                <a:solidFill>
                  <a:schemeClr val="tx2"/>
                </a:solidFill>
              </a:rPr>
              <a:t>по-різному</a:t>
            </a:r>
            <a:r>
              <a:rPr lang="ru-RU" sz="1400" dirty="0" smtClean="0">
                <a:solidFill>
                  <a:schemeClr val="tx2"/>
                </a:solidFill>
              </a:rPr>
              <a:t>. </a:t>
            </a:r>
            <a:r>
              <a:rPr lang="ru-RU" sz="1400" dirty="0" err="1" smtClean="0">
                <a:solidFill>
                  <a:schemeClr val="tx2"/>
                </a:solidFill>
              </a:rPr>
              <a:t>Одні</a:t>
            </a:r>
            <a:r>
              <a:rPr lang="ru-RU" sz="1400" dirty="0" smtClean="0">
                <a:solidFill>
                  <a:schemeClr val="tx2"/>
                </a:solidFill>
              </a:rPr>
              <a:t> </a:t>
            </a:r>
            <a:r>
              <a:rPr lang="ru-RU" sz="1400" dirty="0" err="1" smtClean="0">
                <a:solidFill>
                  <a:schemeClr val="tx2"/>
                </a:solidFill>
              </a:rPr>
              <a:t>обережно</a:t>
            </a:r>
            <a:r>
              <a:rPr lang="ru-RU" sz="1400" dirty="0" smtClean="0">
                <a:solidFill>
                  <a:schemeClr val="tx2"/>
                </a:solidFill>
              </a:rPr>
              <a:t> обходили боком, </a:t>
            </a:r>
            <a:r>
              <a:rPr lang="ru-RU" sz="1400" dirty="0" err="1" smtClean="0">
                <a:solidFill>
                  <a:schemeClr val="tx2"/>
                </a:solidFill>
              </a:rPr>
              <a:t>щоб</a:t>
            </a:r>
            <a:r>
              <a:rPr lang="ru-RU" sz="1400" dirty="0" smtClean="0">
                <a:solidFill>
                  <a:schemeClr val="tx2"/>
                </a:solidFill>
              </a:rPr>
              <a:t> не </a:t>
            </a:r>
            <a:r>
              <a:rPr lang="ru-RU" sz="1400" dirty="0" err="1" smtClean="0">
                <a:solidFill>
                  <a:schemeClr val="tx2"/>
                </a:solidFill>
              </a:rPr>
              <a:t>наступити</a:t>
            </a:r>
            <a:r>
              <a:rPr lang="ru-RU" sz="1400" dirty="0" smtClean="0">
                <a:solidFill>
                  <a:schemeClr val="tx2"/>
                </a:solidFill>
              </a:rPr>
              <a:t> на </a:t>
            </a:r>
            <a:r>
              <a:rPr lang="ru-RU" sz="1400" dirty="0" err="1" smtClean="0">
                <a:solidFill>
                  <a:schemeClr val="tx2"/>
                </a:solidFill>
              </a:rPr>
              <a:t>нього</a:t>
            </a:r>
            <a:r>
              <a:rPr lang="ru-RU" sz="1400" dirty="0" smtClean="0">
                <a:solidFill>
                  <a:schemeClr val="tx2"/>
                </a:solidFill>
              </a:rPr>
              <a:t>, </a:t>
            </a:r>
            <a:r>
              <a:rPr lang="ru-RU" sz="1400" dirty="0" err="1" smtClean="0">
                <a:solidFill>
                  <a:schemeClr val="tx2"/>
                </a:solidFill>
              </a:rPr>
              <a:t>інші</a:t>
            </a:r>
            <a:r>
              <a:rPr lang="ru-RU" sz="1400" dirty="0" smtClean="0">
                <a:solidFill>
                  <a:schemeClr val="tx2"/>
                </a:solidFill>
              </a:rPr>
              <a:t> </a:t>
            </a:r>
            <a:r>
              <a:rPr lang="ru-RU" sz="1400" dirty="0" err="1" smtClean="0">
                <a:solidFill>
                  <a:schemeClr val="tx2"/>
                </a:solidFill>
              </a:rPr>
              <a:t>боляче</a:t>
            </a:r>
            <a:r>
              <a:rPr lang="ru-RU" sz="1400" dirty="0" smtClean="0">
                <a:solidFill>
                  <a:schemeClr val="tx2"/>
                </a:solidFill>
              </a:rPr>
              <a:t> </a:t>
            </a:r>
            <a:r>
              <a:rPr lang="ru-RU" sz="1400" dirty="0" err="1" smtClean="0">
                <a:solidFill>
                  <a:schemeClr val="tx2"/>
                </a:solidFill>
              </a:rPr>
              <a:t>штовхали</a:t>
            </a:r>
            <a:r>
              <a:rPr lang="ru-RU" sz="1400" dirty="0" smtClean="0">
                <a:solidFill>
                  <a:schemeClr val="tx2"/>
                </a:solidFill>
              </a:rPr>
              <a:t>, </a:t>
            </a:r>
            <a:r>
              <a:rPr lang="ru-RU" sz="1400" dirty="0" err="1" smtClean="0">
                <a:solidFill>
                  <a:schemeClr val="tx2"/>
                </a:solidFill>
              </a:rPr>
              <a:t>щоб</a:t>
            </a:r>
            <a:r>
              <a:rPr lang="ru-RU" sz="1400" dirty="0" smtClean="0">
                <a:solidFill>
                  <a:schemeClr val="tx2"/>
                </a:solidFill>
              </a:rPr>
              <a:t> не </a:t>
            </a:r>
            <a:r>
              <a:rPr lang="ru-RU" sz="1400" dirty="0" err="1" smtClean="0">
                <a:solidFill>
                  <a:schemeClr val="tx2"/>
                </a:solidFill>
              </a:rPr>
              <a:t>заважав</a:t>
            </a:r>
            <a:r>
              <a:rPr lang="ru-RU" sz="1400" dirty="0" smtClean="0">
                <a:solidFill>
                  <a:schemeClr val="tx2"/>
                </a:solidFill>
              </a:rPr>
              <a:t>, </a:t>
            </a:r>
            <a:r>
              <a:rPr lang="ru-RU" sz="1400" dirty="0" err="1" smtClean="0">
                <a:solidFill>
                  <a:schemeClr val="tx2"/>
                </a:solidFill>
              </a:rPr>
              <a:t>ще</a:t>
            </a:r>
            <a:r>
              <a:rPr lang="ru-RU" sz="1400" dirty="0" smtClean="0">
                <a:solidFill>
                  <a:schemeClr val="tx2"/>
                </a:solidFill>
              </a:rPr>
              <a:t> </a:t>
            </a:r>
            <a:r>
              <a:rPr lang="ru-RU" sz="1400" dirty="0" err="1" smtClean="0">
                <a:solidFill>
                  <a:schemeClr val="tx2"/>
                </a:solidFill>
              </a:rPr>
              <a:t>одні</a:t>
            </a:r>
            <a:r>
              <a:rPr lang="ru-RU" sz="1400" dirty="0" smtClean="0">
                <a:solidFill>
                  <a:schemeClr val="tx2"/>
                </a:solidFill>
              </a:rPr>
              <a:t> охоче </a:t>
            </a:r>
            <a:r>
              <a:rPr lang="ru-RU" sz="1400" dirty="0" err="1" smtClean="0">
                <a:solidFill>
                  <a:schemeClr val="tx2"/>
                </a:solidFill>
              </a:rPr>
              <a:t>жбурляли</a:t>
            </a:r>
            <a:r>
              <a:rPr lang="ru-RU" sz="1400" dirty="0" smtClean="0">
                <a:solidFill>
                  <a:schemeClr val="tx2"/>
                </a:solidFill>
              </a:rPr>
              <a:t> </a:t>
            </a:r>
            <a:r>
              <a:rPr lang="ru-RU" sz="1400" dirty="0" err="1" smtClean="0">
                <a:solidFill>
                  <a:schemeClr val="tx2"/>
                </a:solidFill>
              </a:rPr>
              <a:t>камінням</a:t>
            </a:r>
            <a:r>
              <a:rPr lang="ru-RU" sz="1400" dirty="0" smtClean="0">
                <a:solidFill>
                  <a:schemeClr val="tx2"/>
                </a:solidFill>
              </a:rPr>
              <a:t> </a:t>
            </a:r>
            <a:r>
              <a:rPr lang="ru-RU" sz="1400" dirty="0" err="1" smtClean="0">
                <a:solidFill>
                  <a:schemeClr val="tx2"/>
                </a:solidFill>
              </a:rPr>
              <a:t>або</a:t>
            </a:r>
            <a:r>
              <a:rPr lang="ru-RU" sz="1400" dirty="0" smtClean="0">
                <a:solidFill>
                  <a:schemeClr val="tx2"/>
                </a:solidFill>
              </a:rPr>
              <a:t> </a:t>
            </a:r>
            <a:r>
              <a:rPr lang="ru-RU" sz="1400" dirty="0" err="1" smtClean="0">
                <a:solidFill>
                  <a:schemeClr val="tx2"/>
                </a:solidFill>
              </a:rPr>
              <a:t>голосно</a:t>
            </a:r>
            <a:r>
              <a:rPr lang="ru-RU" sz="1400" dirty="0" smtClean="0">
                <a:solidFill>
                  <a:schemeClr val="tx2"/>
                </a:solidFill>
              </a:rPr>
              <a:t> на </a:t>
            </a:r>
            <a:r>
              <a:rPr lang="ru-RU" sz="1400" dirty="0" err="1" smtClean="0">
                <a:solidFill>
                  <a:schemeClr val="tx2"/>
                </a:solidFill>
              </a:rPr>
              <a:t>нього</a:t>
            </a:r>
            <a:r>
              <a:rPr lang="ru-RU" sz="1400" dirty="0" smtClean="0">
                <a:solidFill>
                  <a:schemeClr val="tx2"/>
                </a:solidFill>
              </a:rPr>
              <a:t> кричали. А </a:t>
            </a:r>
            <a:r>
              <a:rPr lang="ru-RU" sz="1400" dirty="0" err="1" smtClean="0">
                <a:solidFill>
                  <a:schemeClr val="tx2"/>
                </a:solidFill>
              </a:rPr>
              <a:t>неподалік</a:t>
            </a:r>
            <a:r>
              <a:rPr lang="ru-RU" sz="1400" dirty="0" smtClean="0">
                <a:solidFill>
                  <a:schemeClr val="tx2"/>
                </a:solidFill>
              </a:rPr>
              <a:t> </a:t>
            </a:r>
            <a:r>
              <a:rPr lang="ru-RU" sz="1400" dirty="0" err="1" smtClean="0">
                <a:solidFill>
                  <a:schemeClr val="tx2"/>
                </a:solidFill>
              </a:rPr>
              <a:t>сидів</a:t>
            </a:r>
            <a:r>
              <a:rPr lang="ru-RU" sz="1400" dirty="0" smtClean="0">
                <a:solidFill>
                  <a:schemeClr val="tx2"/>
                </a:solidFill>
              </a:rPr>
              <a:t> </a:t>
            </a:r>
            <a:r>
              <a:rPr lang="ru-RU" sz="1400" dirty="0" err="1" smtClean="0">
                <a:solidFill>
                  <a:schemeClr val="tx2"/>
                </a:solidFill>
              </a:rPr>
              <a:t>старий</a:t>
            </a:r>
            <a:r>
              <a:rPr lang="ru-RU" sz="1400" dirty="0" smtClean="0">
                <a:solidFill>
                  <a:schemeClr val="tx2"/>
                </a:solidFill>
              </a:rPr>
              <a:t> </a:t>
            </a:r>
            <a:r>
              <a:rPr lang="ru-RU" sz="1400" dirty="0" err="1" smtClean="0">
                <a:solidFill>
                  <a:schemeClr val="tx2"/>
                </a:solidFill>
              </a:rPr>
              <a:t>жебрак</a:t>
            </a:r>
            <a:r>
              <a:rPr lang="ru-RU" sz="1400" dirty="0" smtClean="0">
                <a:solidFill>
                  <a:schemeClr val="tx2"/>
                </a:solidFill>
              </a:rPr>
              <a:t>. </a:t>
            </a:r>
            <a:r>
              <a:rPr lang="ru-RU" sz="1400" dirty="0" err="1" smtClean="0">
                <a:solidFill>
                  <a:schemeClr val="tx2"/>
                </a:solidFill>
              </a:rPr>
              <a:t>Дивився</a:t>
            </a:r>
            <a:r>
              <a:rPr lang="ru-RU" sz="1400" dirty="0" smtClean="0">
                <a:solidFill>
                  <a:schemeClr val="tx2"/>
                </a:solidFill>
              </a:rPr>
              <a:t> </a:t>
            </a:r>
            <a:r>
              <a:rPr lang="ru-RU" sz="1400" dirty="0" err="1" smtClean="0">
                <a:solidFill>
                  <a:schemeClr val="tx2"/>
                </a:solidFill>
              </a:rPr>
              <a:t>він</a:t>
            </a:r>
            <a:r>
              <a:rPr lang="ru-RU" sz="1400" dirty="0" smtClean="0">
                <a:solidFill>
                  <a:schemeClr val="tx2"/>
                </a:solidFill>
              </a:rPr>
              <a:t> на все </a:t>
            </a:r>
            <a:r>
              <a:rPr lang="ru-RU" sz="1400" dirty="0" err="1" smtClean="0">
                <a:solidFill>
                  <a:schemeClr val="tx2"/>
                </a:solidFill>
              </a:rPr>
              <a:t>це</a:t>
            </a:r>
            <a:r>
              <a:rPr lang="ru-RU" sz="1400" dirty="0" smtClean="0">
                <a:solidFill>
                  <a:schemeClr val="tx2"/>
                </a:solidFill>
              </a:rPr>
              <a:t> та </a:t>
            </a:r>
            <a:r>
              <a:rPr lang="ru-RU" sz="1400" dirty="0" err="1" smtClean="0">
                <a:solidFill>
                  <a:schemeClr val="tx2"/>
                </a:solidFill>
              </a:rPr>
              <a:t>й</a:t>
            </a:r>
            <a:r>
              <a:rPr lang="ru-RU" sz="1400" dirty="0" smtClean="0">
                <a:solidFill>
                  <a:schemeClr val="tx2"/>
                </a:solidFill>
              </a:rPr>
              <a:t> запитав у пса: "</a:t>
            </a:r>
            <a:r>
              <a:rPr lang="ru-RU" sz="1400" dirty="0" err="1" smtClean="0">
                <a:solidFill>
                  <a:schemeClr val="tx2"/>
                </a:solidFill>
              </a:rPr>
              <a:t>Чому</a:t>
            </a:r>
            <a:r>
              <a:rPr lang="ru-RU" sz="1400" dirty="0" smtClean="0">
                <a:solidFill>
                  <a:schemeClr val="tx2"/>
                </a:solidFill>
              </a:rPr>
              <a:t> </a:t>
            </a:r>
            <a:r>
              <a:rPr lang="ru-RU" sz="1400" dirty="0" err="1" smtClean="0">
                <a:solidFill>
                  <a:schemeClr val="tx2"/>
                </a:solidFill>
              </a:rPr>
              <a:t>ти</a:t>
            </a:r>
            <a:r>
              <a:rPr lang="ru-RU" sz="1400" dirty="0" smtClean="0">
                <a:solidFill>
                  <a:schemeClr val="tx2"/>
                </a:solidFill>
              </a:rPr>
              <a:t> тут </a:t>
            </a:r>
            <a:r>
              <a:rPr lang="ru-RU" sz="1400" dirty="0" err="1" smtClean="0">
                <a:solidFill>
                  <a:schemeClr val="tx2"/>
                </a:solidFill>
              </a:rPr>
              <a:t>лежиш</a:t>
            </a:r>
            <a:r>
              <a:rPr lang="ru-RU" sz="1400" dirty="0" smtClean="0">
                <a:solidFill>
                  <a:schemeClr val="tx2"/>
                </a:solidFill>
              </a:rPr>
              <a:t>?", на </a:t>
            </a:r>
            <a:r>
              <a:rPr lang="ru-RU" sz="1400" dirty="0" err="1" smtClean="0">
                <a:solidFill>
                  <a:schemeClr val="tx2"/>
                </a:solidFill>
              </a:rPr>
              <a:t>що</a:t>
            </a:r>
            <a:r>
              <a:rPr lang="ru-RU" sz="1400" dirty="0" smtClean="0">
                <a:solidFill>
                  <a:schemeClr val="tx2"/>
                </a:solidFill>
              </a:rPr>
              <a:t> той </a:t>
            </a:r>
            <a:r>
              <a:rPr lang="ru-RU" sz="1400" dirty="0" err="1" smtClean="0">
                <a:solidFill>
                  <a:schemeClr val="tx2"/>
                </a:solidFill>
              </a:rPr>
              <a:t>відповів</a:t>
            </a:r>
            <a:r>
              <a:rPr lang="ru-RU" sz="1400" dirty="0" smtClean="0">
                <a:solidFill>
                  <a:schemeClr val="tx2"/>
                </a:solidFill>
              </a:rPr>
              <a:t>: "Я </a:t>
            </a:r>
            <a:r>
              <a:rPr lang="ru-RU" sz="1400" dirty="0" err="1" smtClean="0">
                <a:solidFill>
                  <a:schemeClr val="tx2"/>
                </a:solidFill>
              </a:rPr>
              <a:t>шукаю</a:t>
            </a:r>
            <a:r>
              <a:rPr lang="ru-RU" sz="1400" dirty="0" smtClean="0">
                <a:solidFill>
                  <a:schemeClr val="tx2"/>
                </a:solidFill>
              </a:rPr>
              <a:t> </a:t>
            </a:r>
            <a:r>
              <a:rPr lang="ru-RU" sz="1400" dirty="0" err="1" smtClean="0">
                <a:solidFill>
                  <a:schemeClr val="tx2"/>
                </a:solidFill>
              </a:rPr>
              <a:t>собі</a:t>
            </a:r>
            <a:r>
              <a:rPr lang="ru-RU" sz="1400" dirty="0" smtClean="0">
                <a:solidFill>
                  <a:schemeClr val="tx2"/>
                </a:solidFill>
              </a:rPr>
              <a:t> доброго </a:t>
            </a:r>
            <a:r>
              <a:rPr lang="ru-RU" sz="1400" dirty="0" err="1" smtClean="0">
                <a:solidFill>
                  <a:schemeClr val="tx2"/>
                </a:solidFill>
              </a:rPr>
              <a:t>хазяїна</a:t>
            </a:r>
            <a:r>
              <a:rPr lang="ru-RU" sz="1400" dirty="0" smtClean="0">
                <a:solidFill>
                  <a:schemeClr val="tx2"/>
                </a:solidFill>
              </a:rPr>
              <a:t>".</a:t>
            </a:r>
            <a:endParaRPr lang="uk-UA" sz="1400" dirty="0">
              <a:solidFill>
                <a:schemeClr val="tx2"/>
              </a:solidFill>
            </a:endParaRPr>
          </a:p>
        </p:txBody>
      </p:sp>
      <p:pic>
        <p:nvPicPr>
          <p:cNvPr id="3" name="Рисунок 2" descr="6BrTjw2PRUM4-620x413.jpg"/>
          <p:cNvPicPr>
            <a:picLocks noChangeAspect="1"/>
          </p:cNvPicPr>
          <p:nvPr/>
        </p:nvPicPr>
        <p:blipFill>
          <a:blip r:embed="rId2"/>
          <a:stretch>
            <a:fillRect/>
          </a:stretch>
        </p:blipFill>
        <p:spPr>
          <a:xfrm>
            <a:off x="3714744" y="4643446"/>
            <a:ext cx="3929090" cy="2062086"/>
          </a:xfrm>
          <a:prstGeom prst="rect">
            <a:avLst/>
          </a:prstGeom>
        </p:spPr>
      </p:pic>
      <p:sp>
        <p:nvSpPr>
          <p:cNvPr id="4" name="Прямокутник 3"/>
          <p:cNvSpPr/>
          <p:nvPr/>
        </p:nvSpPr>
        <p:spPr>
          <a:xfrm>
            <a:off x="3571868" y="428604"/>
            <a:ext cx="3929090" cy="3539430"/>
          </a:xfrm>
          <a:prstGeom prst="rect">
            <a:avLst/>
          </a:prstGeom>
        </p:spPr>
        <p:txBody>
          <a:bodyPr wrap="square">
            <a:spAutoFit/>
          </a:bodyPr>
          <a:lstStyle/>
          <a:p>
            <a:r>
              <a:rPr lang="ru-RU" sz="1400" dirty="0" err="1" smtClean="0">
                <a:solidFill>
                  <a:schemeClr val="tx2"/>
                </a:solidFill>
              </a:rPr>
              <a:t>Якщо</a:t>
            </a:r>
            <a:r>
              <a:rPr lang="ru-RU" sz="1400" dirty="0" smtClean="0">
                <a:solidFill>
                  <a:schemeClr val="tx2"/>
                </a:solidFill>
              </a:rPr>
              <a:t> </a:t>
            </a:r>
            <a:r>
              <a:rPr lang="ru-RU" sz="1400" dirty="0" err="1" smtClean="0">
                <a:solidFill>
                  <a:schemeClr val="tx2"/>
                </a:solidFill>
              </a:rPr>
              <a:t>цю</a:t>
            </a:r>
            <a:r>
              <a:rPr lang="ru-RU" sz="1400" dirty="0" smtClean="0">
                <a:solidFill>
                  <a:schemeClr val="tx2"/>
                </a:solidFill>
              </a:rPr>
              <a:t> притчу </a:t>
            </a:r>
            <a:r>
              <a:rPr lang="ru-RU" sz="1400" dirty="0" err="1" smtClean="0">
                <a:solidFill>
                  <a:schemeClr val="tx2"/>
                </a:solidFill>
              </a:rPr>
              <a:t>перекласти</a:t>
            </a:r>
            <a:r>
              <a:rPr lang="ru-RU" sz="1400" dirty="0" smtClean="0">
                <a:solidFill>
                  <a:schemeClr val="tx2"/>
                </a:solidFill>
              </a:rPr>
              <a:t> </a:t>
            </a:r>
            <a:r>
              <a:rPr lang="ru-RU" sz="1400" dirty="0" err="1" smtClean="0">
                <a:solidFill>
                  <a:schemeClr val="tx2"/>
                </a:solidFill>
              </a:rPr>
              <a:t>мовою</a:t>
            </a:r>
            <a:r>
              <a:rPr lang="ru-RU" sz="1400" dirty="0" smtClean="0">
                <a:solidFill>
                  <a:schemeClr val="tx2"/>
                </a:solidFill>
              </a:rPr>
              <a:t> </a:t>
            </a:r>
            <a:r>
              <a:rPr lang="ru-RU" sz="1400" dirty="0" err="1" smtClean="0">
                <a:solidFill>
                  <a:schemeClr val="tx2"/>
                </a:solidFill>
              </a:rPr>
              <a:t>сьогодення</a:t>
            </a:r>
            <a:r>
              <a:rPr lang="ru-RU" sz="1400" dirty="0" smtClean="0">
                <a:solidFill>
                  <a:schemeClr val="tx2"/>
                </a:solidFill>
              </a:rPr>
              <a:t>, то </a:t>
            </a:r>
            <a:r>
              <a:rPr lang="ru-RU" sz="1400" dirty="0" err="1" smtClean="0">
                <a:solidFill>
                  <a:schemeClr val="tx2"/>
                </a:solidFill>
              </a:rPr>
              <a:t>можна</a:t>
            </a:r>
            <a:r>
              <a:rPr lang="ru-RU" sz="1400" dirty="0" smtClean="0">
                <a:solidFill>
                  <a:schemeClr val="tx2"/>
                </a:solidFill>
              </a:rPr>
              <a:t> </a:t>
            </a:r>
            <a:r>
              <a:rPr lang="ru-RU" sz="1400" dirty="0" err="1" smtClean="0">
                <a:solidFill>
                  <a:schemeClr val="tx2"/>
                </a:solidFill>
              </a:rPr>
              <a:t>сказати</a:t>
            </a:r>
            <a:r>
              <a:rPr lang="ru-RU" sz="1400" dirty="0" smtClean="0">
                <a:solidFill>
                  <a:schemeClr val="tx2"/>
                </a:solidFill>
              </a:rPr>
              <a:t>, </a:t>
            </a:r>
            <a:r>
              <a:rPr lang="ru-RU" sz="1400" dirty="0" err="1" smtClean="0">
                <a:solidFill>
                  <a:schemeClr val="tx2"/>
                </a:solidFill>
              </a:rPr>
              <a:t>що</a:t>
            </a:r>
            <a:r>
              <a:rPr lang="ru-RU" sz="1400" dirty="0" smtClean="0">
                <a:solidFill>
                  <a:schemeClr val="tx2"/>
                </a:solidFill>
              </a:rPr>
              <a:t> наше </a:t>
            </a:r>
            <a:r>
              <a:rPr lang="ru-RU" sz="1400" dirty="0" err="1" smtClean="0">
                <a:solidFill>
                  <a:schemeClr val="tx2"/>
                </a:solidFill>
              </a:rPr>
              <a:t>з</a:t>
            </a:r>
            <a:r>
              <a:rPr lang="ru-RU" sz="1400" dirty="0" smtClean="0">
                <a:solidFill>
                  <a:schemeClr val="tx2"/>
                </a:solidFill>
              </a:rPr>
              <a:t> вами </a:t>
            </a:r>
            <a:r>
              <a:rPr lang="ru-RU" sz="1400" dirty="0" err="1" smtClean="0">
                <a:solidFill>
                  <a:schemeClr val="tx2"/>
                </a:solidFill>
              </a:rPr>
              <a:t>життя</a:t>
            </a:r>
            <a:r>
              <a:rPr lang="ru-RU" sz="1400" dirty="0" smtClean="0">
                <a:solidFill>
                  <a:schemeClr val="tx2"/>
                </a:solidFill>
              </a:rPr>
              <a:t> — той </a:t>
            </a:r>
            <a:r>
              <a:rPr lang="ru-RU" sz="1400" dirty="0" err="1" smtClean="0">
                <a:solidFill>
                  <a:schemeClr val="tx2"/>
                </a:solidFill>
              </a:rPr>
              <a:t>самий</a:t>
            </a:r>
            <a:r>
              <a:rPr lang="ru-RU" sz="1400" dirty="0" smtClean="0">
                <a:solidFill>
                  <a:schemeClr val="tx2"/>
                </a:solidFill>
              </a:rPr>
              <a:t> шлях, </a:t>
            </a:r>
            <a:r>
              <a:rPr lang="ru-RU" sz="1400" dirty="0" err="1" smtClean="0">
                <a:solidFill>
                  <a:schemeClr val="tx2"/>
                </a:solidFill>
              </a:rPr>
              <a:t>посеред</a:t>
            </a:r>
            <a:r>
              <a:rPr lang="ru-RU" sz="1400" dirty="0" smtClean="0">
                <a:solidFill>
                  <a:schemeClr val="tx2"/>
                </a:solidFill>
              </a:rPr>
              <a:t> </a:t>
            </a:r>
            <a:r>
              <a:rPr lang="ru-RU" sz="1400" dirty="0" err="1" smtClean="0">
                <a:solidFill>
                  <a:schemeClr val="tx2"/>
                </a:solidFill>
              </a:rPr>
              <a:t>якого</a:t>
            </a:r>
            <a:r>
              <a:rPr lang="ru-RU" sz="1400" dirty="0" smtClean="0">
                <a:solidFill>
                  <a:schemeClr val="tx2"/>
                </a:solidFill>
              </a:rPr>
              <a:t> </a:t>
            </a:r>
            <a:r>
              <a:rPr lang="ru-RU" sz="1400" dirty="0" err="1" smtClean="0">
                <a:solidFill>
                  <a:schemeClr val="tx2"/>
                </a:solidFill>
              </a:rPr>
              <a:t>є</a:t>
            </a:r>
            <a:r>
              <a:rPr lang="ru-RU" sz="1400" dirty="0" smtClean="0">
                <a:solidFill>
                  <a:schemeClr val="tx2"/>
                </a:solidFill>
              </a:rPr>
              <a:t> ми. На </a:t>
            </a:r>
            <a:r>
              <a:rPr lang="ru-RU" sz="1400" dirty="0" err="1" smtClean="0">
                <a:solidFill>
                  <a:schemeClr val="tx2"/>
                </a:solidFill>
              </a:rPr>
              <a:t>ньому</a:t>
            </a:r>
            <a:r>
              <a:rPr lang="ru-RU" sz="1400" dirty="0" smtClean="0">
                <a:solidFill>
                  <a:schemeClr val="tx2"/>
                </a:solidFill>
              </a:rPr>
              <a:t> ми </a:t>
            </a:r>
            <a:r>
              <a:rPr lang="ru-RU" sz="1400" dirty="0" err="1" smtClean="0">
                <a:solidFill>
                  <a:schemeClr val="tx2"/>
                </a:solidFill>
              </a:rPr>
              <a:t>зустрічаємося</a:t>
            </a:r>
            <a:r>
              <a:rPr lang="ru-RU" sz="1400" dirty="0" smtClean="0">
                <a:solidFill>
                  <a:schemeClr val="tx2"/>
                </a:solidFill>
              </a:rPr>
              <a:t> </a:t>
            </a:r>
            <a:r>
              <a:rPr lang="ru-RU" sz="1400" dirty="0" err="1" smtClean="0">
                <a:solidFill>
                  <a:schemeClr val="tx2"/>
                </a:solidFill>
              </a:rPr>
              <a:t>з</a:t>
            </a:r>
            <a:r>
              <a:rPr lang="ru-RU" sz="1400" dirty="0" smtClean="0">
                <a:solidFill>
                  <a:schemeClr val="tx2"/>
                </a:solidFill>
              </a:rPr>
              <a:t> </a:t>
            </a:r>
            <a:r>
              <a:rPr lang="ru-RU" sz="1400" dirty="0" err="1" smtClean="0">
                <a:solidFill>
                  <a:schemeClr val="tx2"/>
                </a:solidFill>
              </a:rPr>
              <a:t>різними</a:t>
            </a:r>
            <a:r>
              <a:rPr lang="ru-RU" sz="1400" dirty="0" smtClean="0">
                <a:solidFill>
                  <a:schemeClr val="tx2"/>
                </a:solidFill>
              </a:rPr>
              <a:t> людьми, </a:t>
            </a:r>
            <a:r>
              <a:rPr lang="ru-RU" sz="1400" dirty="0" err="1" smtClean="0">
                <a:solidFill>
                  <a:schemeClr val="tx2"/>
                </a:solidFill>
              </a:rPr>
              <a:t>всі</a:t>
            </a:r>
            <a:r>
              <a:rPr lang="ru-RU" sz="1400" dirty="0" smtClean="0">
                <a:solidFill>
                  <a:schemeClr val="tx2"/>
                </a:solidFill>
              </a:rPr>
              <a:t> вони </a:t>
            </a:r>
            <a:r>
              <a:rPr lang="ru-RU" sz="1400" dirty="0" err="1" smtClean="0">
                <a:solidFill>
                  <a:schemeClr val="tx2"/>
                </a:solidFill>
              </a:rPr>
              <a:t>по-різному</a:t>
            </a:r>
            <a:r>
              <a:rPr lang="ru-RU" sz="1400" dirty="0" smtClean="0">
                <a:solidFill>
                  <a:schemeClr val="tx2"/>
                </a:solidFill>
              </a:rPr>
              <a:t> до нас </a:t>
            </a:r>
            <a:r>
              <a:rPr lang="ru-RU" sz="1400" dirty="0" err="1" smtClean="0">
                <a:solidFill>
                  <a:schemeClr val="tx2"/>
                </a:solidFill>
              </a:rPr>
              <a:t>ставляться</a:t>
            </a:r>
            <a:r>
              <a:rPr lang="ru-RU" sz="1400" dirty="0" smtClean="0">
                <a:solidFill>
                  <a:schemeClr val="tx2"/>
                </a:solidFill>
              </a:rPr>
              <a:t>, вони не </a:t>
            </a:r>
            <a:r>
              <a:rPr lang="ru-RU" sz="1400" dirty="0" err="1" smtClean="0">
                <a:solidFill>
                  <a:schemeClr val="tx2"/>
                </a:solidFill>
              </a:rPr>
              <a:t>завжди</a:t>
            </a:r>
            <a:r>
              <a:rPr lang="ru-RU" sz="1400" dirty="0" smtClean="0">
                <a:solidFill>
                  <a:schemeClr val="tx2"/>
                </a:solidFill>
              </a:rPr>
              <a:t> </a:t>
            </a:r>
            <a:r>
              <a:rPr lang="ru-RU" sz="1400" dirty="0" err="1" smtClean="0">
                <a:solidFill>
                  <a:schemeClr val="tx2"/>
                </a:solidFill>
              </a:rPr>
              <a:t>стримані</a:t>
            </a:r>
            <a:r>
              <a:rPr lang="ru-RU" sz="1400" dirty="0" smtClean="0">
                <a:solidFill>
                  <a:schemeClr val="tx2"/>
                </a:solidFill>
              </a:rPr>
              <a:t>, часто в нас </a:t>
            </a:r>
            <a:r>
              <a:rPr lang="ru-RU" sz="1400" dirty="0" err="1" smtClean="0">
                <a:solidFill>
                  <a:schemeClr val="tx2"/>
                </a:solidFill>
              </a:rPr>
              <a:t>із</a:t>
            </a:r>
            <a:r>
              <a:rPr lang="ru-RU" sz="1400" dirty="0" smtClean="0">
                <a:solidFill>
                  <a:schemeClr val="tx2"/>
                </a:solidFill>
              </a:rPr>
              <a:t> ними </a:t>
            </a:r>
            <a:r>
              <a:rPr lang="ru-RU" sz="1400" dirty="0" err="1" smtClean="0">
                <a:solidFill>
                  <a:schemeClr val="tx2"/>
                </a:solidFill>
              </a:rPr>
              <a:t>виникають</a:t>
            </a:r>
            <a:r>
              <a:rPr lang="ru-RU" sz="1400" dirty="0" smtClean="0">
                <a:solidFill>
                  <a:schemeClr val="tx2"/>
                </a:solidFill>
              </a:rPr>
              <a:t> сварки </a:t>
            </a:r>
            <a:r>
              <a:rPr lang="ru-RU" sz="1400" dirty="0" err="1" smtClean="0">
                <a:solidFill>
                  <a:schemeClr val="tx2"/>
                </a:solidFill>
              </a:rPr>
              <a:t>або</a:t>
            </a:r>
            <a:r>
              <a:rPr lang="ru-RU" sz="1400" dirty="0" smtClean="0">
                <a:solidFill>
                  <a:schemeClr val="tx2"/>
                </a:solidFill>
              </a:rPr>
              <a:t> просто </a:t>
            </a:r>
            <a:r>
              <a:rPr lang="ru-RU" sz="1400" dirty="0" err="1" smtClean="0">
                <a:solidFill>
                  <a:schemeClr val="tx2"/>
                </a:solidFill>
              </a:rPr>
              <a:t>проявляється</a:t>
            </a:r>
            <a:r>
              <a:rPr lang="ru-RU" sz="1400" dirty="0" smtClean="0">
                <a:solidFill>
                  <a:schemeClr val="tx2"/>
                </a:solidFill>
              </a:rPr>
              <a:t> </a:t>
            </a:r>
            <a:r>
              <a:rPr lang="ru-RU" sz="1400" dirty="0" err="1" smtClean="0">
                <a:solidFill>
                  <a:schemeClr val="tx2"/>
                </a:solidFill>
              </a:rPr>
              <a:t>незадоволення</a:t>
            </a:r>
            <a:r>
              <a:rPr lang="ru-RU" sz="1400" dirty="0" smtClean="0">
                <a:solidFill>
                  <a:schemeClr val="tx2"/>
                </a:solidFill>
              </a:rPr>
              <a:t>. </a:t>
            </a:r>
            <a:r>
              <a:rPr lang="ru-RU" sz="1400" dirty="0" err="1" smtClean="0">
                <a:solidFill>
                  <a:schemeClr val="tx2"/>
                </a:solidFill>
              </a:rPr>
              <a:t>Така</a:t>
            </a:r>
            <a:r>
              <a:rPr lang="ru-RU" sz="1400" dirty="0" smtClean="0">
                <a:solidFill>
                  <a:schemeClr val="tx2"/>
                </a:solidFill>
              </a:rPr>
              <a:t> </a:t>
            </a:r>
            <a:r>
              <a:rPr lang="ru-RU" sz="1400" dirty="0" err="1" smtClean="0">
                <a:solidFill>
                  <a:schemeClr val="tx2"/>
                </a:solidFill>
              </a:rPr>
              <a:t>поведінка</a:t>
            </a:r>
            <a:r>
              <a:rPr lang="ru-RU" sz="1400" dirty="0" smtClean="0">
                <a:solidFill>
                  <a:schemeClr val="tx2"/>
                </a:solidFill>
              </a:rPr>
              <a:t> людей </a:t>
            </a:r>
            <a:r>
              <a:rPr lang="ru-RU" sz="1400" dirty="0" err="1" smtClean="0">
                <a:solidFill>
                  <a:schemeClr val="tx2"/>
                </a:solidFill>
              </a:rPr>
              <a:t>має</a:t>
            </a:r>
            <a:r>
              <a:rPr lang="ru-RU" sz="1400" dirty="0" smtClean="0">
                <a:solidFill>
                  <a:schemeClr val="tx2"/>
                </a:solidFill>
              </a:rPr>
              <a:t> </a:t>
            </a:r>
            <a:r>
              <a:rPr lang="ru-RU" sz="1400" dirty="0" err="1" smtClean="0">
                <a:solidFill>
                  <a:schemeClr val="tx2"/>
                </a:solidFill>
              </a:rPr>
              <a:t>певне</a:t>
            </a:r>
            <a:r>
              <a:rPr lang="ru-RU" sz="1400" dirty="0" smtClean="0">
                <a:solidFill>
                  <a:schemeClr val="tx2"/>
                </a:solidFill>
              </a:rPr>
              <a:t> </a:t>
            </a:r>
            <a:r>
              <a:rPr lang="ru-RU" sz="1400" dirty="0" err="1" smtClean="0">
                <a:solidFill>
                  <a:schemeClr val="tx2"/>
                </a:solidFill>
              </a:rPr>
              <a:t>підґрунтя</a:t>
            </a:r>
            <a:r>
              <a:rPr lang="ru-RU" sz="1400" dirty="0" smtClean="0">
                <a:solidFill>
                  <a:schemeClr val="tx2"/>
                </a:solidFill>
              </a:rPr>
              <a:t>, яке </a:t>
            </a:r>
            <a:r>
              <a:rPr lang="ru-RU" sz="1400" dirty="0" err="1" smtClean="0">
                <a:solidFill>
                  <a:schemeClr val="tx2"/>
                </a:solidFill>
              </a:rPr>
              <a:t>можна</a:t>
            </a:r>
            <a:r>
              <a:rPr lang="ru-RU" sz="1400" dirty="0" smtClean="0">
                <a:solidFill>
                  <a:schemeClr val="tx2"/>
                </a:solidFill>
              </a:rPr>
              <a:t> </a:t>
            </a:r>
            <a:r>
              <a:rPr lang="ru-RU" sz="1400" dirty="0" err="1" smtClean="0">
                <a:solidFill>
                  <a:schemeClr val="tx2"/>
                </a:solidFill>
              </a:rPr>
              <a:t>пояснити</a:t>
            </a:r>
            <a:r>
              <a:rPr lang="ru-RU" sz="1400" dirty="0" smtClean="0">
                <a:solidFill>
                  <a:schemeClr val="tx2"/>
                </a:solidFill>
              </a:rPr>
              <a:t> </a:t>
            </a:r>
            <a:r>
              <a:rPr lang="ru-RU" sz="1400" dirty="0" err="1" smtClean="0">
                <a:solidFill>
                  <a:schemeClr val="tx2"/>
                </a:solidFill>
              </a:rPr>
              <a:t>з</a:t>
            </a:r>
            <a:r>
              <a:rPr lang="ru-RU" sz="1400" dirty="0" smtClean="0">
                <a:solidFill>
                  <a:schemeClr val="tx2"/>
                </a:solidFill>
              </a:rPr>
              <a:t> </a:t>
            </a:r>
            <a:r>
              <a:rPr lang="ru-RU" sz="1400" dirty="0" err="1" smtClean="0">
                <a:solidFill>
                  <a:schemeClr val="tx2"/>
                </a:solidFill>
              </a:rPr>
              <a:t>психологічної</a:t>
            </a:r>
            <a:r>
              <a:rPr lang="ru-RU" sz="1400" dirty="0" smtClean="0">
                <a:solidFill>
                  <a:schemeClr val="tx2"/>
                </a:solidFill>
              </a:rPr>
              <a:t> точки </a:t>
            </a:r>
            <a:r>
              <a:rPr lang="ru-RU" sz="1400" dirty="0" err="1" smtClean="0">
                <a:solidFill>
                  <a:schemeClr val="tx2"/>
                </a:solidFill>
              </a:rPr>
              <a:t>зору</a:t>
            </a:r>
            <a:r>
              <a:rPr lang="ru-RU" sz="1400" dirty="0" smtClean="0">
                <a:solidFill>
                  <a:schemeClr val="tx2"/>
                </a:solidFill>
              </a:rPr>
              <a:t>, </a:t>
            </a:r>
            <a:r>
              <a:rPr lang="ru-RU" sz="1400" dirty="0" err="1" smtClean="0">
                <a:solidFill>
                  <a:schemeClr val="tx2"/>
                </a:solidFill>
              </a:rPr>
              <a:t>чим</a:t>
            </a:r>
            <a:r>
              <a:rPr lang="ru-RU" sz="1400" dirty="0" smtClean="0">
                <a:solidFill>
                  <a:schemeClr val="tx2"/>
                </a:solidFill>
              </a:rPr>
              <a:t>, </a:t>
            </a:r>
            <a:r>
              <a:rPr lang="ru-RU" sz="1400" dirty="0" err="1" smtClean="0">
                <a:solidFill>
                  <a:schemeClr val="tx2"/>
                </a:solidFill>
              </a:rPr>
              <a:t>власне</a:t>
            </a:r>
            <a:r>
              <a:rPr lang="ru-RU" sz="1400" dirty="0" smtClean="0">
                <a:solidFill>
                  <a:schemeClr val="tx2"/>
                </a:solidFill>
              </a:rPr>
              <a:t>, </a:t>
            </a:r>
            <a:r>
              <a:rPr lang="ru-RU" sz="1400" dirty="0" err="1" smtClean="0">
                <a:solidFill>
                  <a:schemeClr val="tx2"/>
                </a:solidFill>
              </a:rPr>
              <a:t>і</a:t>
            </a:r>
            <a:r>
              <a:rPr lang="ru-RU" sz="1400" dirty="0" smtClean="0">
                <a:solidFill>
                  <a:schemeClr val="tx2"/>
                </a:solidFill>
              </a:rPr>
              <a:t> </a:t>
            </a:r>
            <a:r>
              <a:rPr lang="ru-RU" sz="1400" dirty="0" err="1" smtClean="0">
                <a:solidFill>
                  <a:schemeClr val="tx2"/>
                </a:solidFill>
              </a:rPr>
              <a:t>займається</a:t>
            </a:r>
            <a:r>
              <a:rPr lang="ru-RU" sz="1400" dirty="0" smtClean="0">
                <a:solidFill>
                  <a:schemeClr val="tx2"/>
                </a:solidFill>
              </a:rPr>
              <a:t> предмет </a:t>
            </a:r>
            <a:r>
              <a:rPr lang="ru-RU" sz="1400" dirty="0" err="1" smtClean="0">
                <a:solidFill>
                  <a:schemeClr val="tx2"/>
                </a:solidFill>
              </a:rPr>
              <a:t>психології</a:t>
            </a:r>
            <a:r>
              <a:rPr lang="ru-RU" sz="1400" dirty="0" smtClean="0">
                <a:solidFill>
                  <a:schemeClr val="tx2"/>
                </a:solidFill>
              </a:rPr>
              <a:t> </a:t>
            </a:r>
            <a:r>
              <a:rPr lang="ru-RU" sz="1400" dirty="0" err="1" smtClean="0">
                <a:solidFill>
                  <a:schemeClr val="tx2"/>
                </a:solidFill>
              </a:rPr>
              <a:t>спілкування</a:t>
            </a:r>
            <a:r>
              <a:rPr lang="ru-RU" sz="1400" dirty="0" smtClean="0">
                <a:solidFill>
                  <a:schemeClr val="tx2"/>
                </a:solidFill>
              </a:rPr>
              <a:t>. </a:t>
            </a:r>
            <a:r>
              <a:rPr lang="ru-RU" sz="1400" dirty="0" err="1" smtClean="0">
                <a:solidFill>
                  <a:schemeClr val="tx2"/>
                </a:solidFill>
              </a:rPr>
              <a:t>Вивчивши</a:t>
            </a:r>
            <a:r>
              <a:rPr lang="ru-RU" sz="1400" dirty="0" smtClean="0">
                <a:solidFill>
                  <a:schemeClr val="tx2"/>
                </a:solidFill>
              </a:rPr>
              <a:t> </a:t>
            </a:r>
            <a:r>
              <a:rPr lang="ru-RU" sz="1400" dirty="0" err="1" smtClean="0">
                <a:solidFill>
                  <a:schemeClr val="tx2"/>
                </a:solidFill>
              </a:rPr>
              <a:t>його</a:t>
            </a:r>
            <a:r>
              <a:rPr lang="ru-RU" sz="1400" dirty="0" smtClean="0">
                <a:solidFill>
                  <a:schemeClr val="tx2"/>
                </a:solidFill>
              </a:rPr>
              <a:t>, </a:t>
            </a:r>
            <a:r>
              <a:rPr lang="ru-RU" sz="1400" dirty="0" err="1" smtClean="0">
                <a:solidFill>
                  <a:schemeClr val="tx2"/>
                </a:solidFill>
              </a:rPr>
              <a:t>можна</a:t>
            </a:r>
            <a:r>
              <a:rPr lang="ru-RU" sz="1400" dirty="0" smtClean="0">
                <a:solidFill>
                  <a:schemeClr val="tx2"/>
                </a:solidFill>
              </a:rPr>
              <a:t> </a:t>
            </a:r>
            <a:r>
              <a:rPr lang="ru-RU" sz="1400" dirty="0" err="1" smtClean="0">
                <a:solidFill>
                  <a:schemeClr val="tx2"/>
                </a:solidFill>
              </a:rPr>
              <a:t>зрозуміти</a:t>
            </a:r>
            <a:r>
              <a:rPr lang="ru-RU" sz="1400" dirty="0" smtClean="0">
                <a:solidFill>
                  <a:schemeClr val="tx2"/>
                </a:solidFill>
              </a:rPr>
              <a:t> </a:t>
            </a:r>
            <a:r>
              <a:rPr lang="ru-RU" sz="1400" dirty="0" err="1" smtClean="0">
                <a:solidFill>
                  <a:schemeClr val="tx2"/>
                </a:solidFill>
              </a:rPr>
              <a:t>інших</a:t>
            </a:r>
            <a:r>
              <a:rPr lang="ru-RU" sz="1400" dirty="0" smtClean="0">
                <a:solidFill>
                  <a:schemeClr val="tx2"/>
                </a:solidFill>
              </a:rPr>
              <a:t>, </a:t>
            </a:r>
            <a:r>
              <a:rPr lang="ru-RU" sz="1400" dirty="0" err="1" smtClean="0">
                <a:solidFill>
                  <a:schemeClr val="tx2"/>
                </a:solidFill>
              </a:rPr>
              <a:t>їхні</a:t>
            </a:r>
            <a:r>
              <a:rPr lang="ru-RU" sz="1400" dirty="0" smtClean="0">
                <a:solidFill>
                  <a:schemeClr val="tx2"/>
                </a:solidFill>
              </a:rPr>
              <a:t> </a:t>
            </a:r>
            <a:r>
              <a:rPr lang="ru-RU" sz="1400" dirty="0" err="1" smtClean="0">
                <a:solidFill>
                  <a:schemeClr val="tx2"/>
                </a:solidFill>
              </a:rPr>
              <a:t>почуття</a:t>
            </a:r>
            <a:r>
              <a:rPr lang="ru-RU" sz="1400" dirty="0" smtClean="0">
                <a:solidFill>
                  <a:schemeClr val="tx2"/>
                </a:solidFill>
              </a:rPr>
              <a:t>, </a:t>
            </a:r>
            <a:r>
              <a:rPr lang="ru-RU" sz="1400" dirty="0" err="1" smtClean="0">
                <a:solidFill>
                  <a:schemeClr val="tx2"/>
                </a:solidFill>
              </a:rPr>
              <a:t>емоції</a:t>
            </a:r>
            <a:r>
              <a:rPr lang="ru-RU" sz="1400" dirty="0" smtClean="0">
                <a:solidFill>
                  <a:schemeClr val="tx2"/>
                </a:solidFill>
              </a:rPr>
              <a:t>, </a:t>
            </a:r>
            <a:r>
              <a:rPr lang="ru-RU" sz="1400" dirty="0" err="1" smtClean="0">
                <a:solidFill>
                  <a:schemeClr val="tx2"/>
                </a:solidFill>
              </a:rPr>
              <a:t>бажання</a:t>
            </a:r>
            <a:r>
              <a:rPr lang="ru-RU" sz="1400" dirty="0" smtClean="0">
                <a:solidFill>
                  <a:schemeClr val="tx2"/>
                </a:solidFill>
              </a:rPr>
              <a:t>, </a:t>
            </a:r>
            <a:r>
              <a:rPr lang="ru-RU" sz="1400" dirty="0" err="1" smtClean="0">
                <a:solidFill>
                  <a:schemeClr val="tx2"/>
                </a:solidFill>
              </a:rPr>
              <a:t>можна</a:t>
            </a:r>
            <a:r>
              <a:rPr lang="ru-RU" sz="1400" dirty="0" smtClean="0">
                <a:solidFill>
                  <a:schemeClr val="tx2"/>
                </a:solidFill>
              </a:rPr>
              <a:t> </a:t>
            </a:r>
            <a:r>
              <a:rPr lang="ru-RU" sz="1400" dirty="0" err="1" smtClean="0">
                <a:solidFill>
                  <a:schemeClr val="tx2"/>
                </a:solidFill>
              </a:rPr>
              <a:t>навчитися</a:t>
            </a:r>
            <a:r>
              <a:rPr lang="ru-RU" sz="1400" dirty="0" smtClean="0">
                <a:solidFill>
                  <a:schemeClr val="tx2"/>
                </a:solidFill>
              </a:rPr>
              <a:t>, як </a:t>
            </a:r>
            <a:r>
              <a:rPr lang="ru-RU" sz="1400" dirty="0" err="1" smtClean="0">
                <a:solidFill>
                  <a:schemeClr val="tx2"/>
                </a:solidFill>
              </a:rPr>
              <a:t>поводитися</a:t>
            </a:r>
            <a:r>
              <a:rPr lang="ru-RU" sz="1400" dirty="0" smtClean="0">
                <a:solidFill>
                  <a:schemeClr val="tx2"/>
                </a:solidFill>
              </a:rPr>
              <a:t>, коли сварка не </a:t>
            </a:r>
            <a:r>
              <a:rPr lang="ru-RU" sz="1400" dirty="0" err="1" smtClean="0">
                <a:solidFill>
                  <a:schemeClr val="tx2"/>
                </a:solidFill>
              </a:rPr>
              <a:t>тільки</a:t>
            </a:r>
            <a:r>
              <a:rPr lang="ru-RU" sz="1400" dirty="0" smtClean="0">
                <a:solidFill>
                  <a:schemeClr val="tx2"/>
                </a:solidFill>
              </a:rPr>
              <a:t> </a:t>
            </a:r>
            <a:r>
              <a:rPr lang="ru-RU" sz="1400" dirty="0" err="1" smtClean="0">
                <a:solidFill>
                  <a:schemeClr val="tx2"/>
                </a:solidFill>
              </a:rPr>
              <a:t>виникла</a:t>
            </a:r>
            <a:r>
              <a:rPr lang="ru-RU" sz="1400" dirty="0" smtClean="0">
                <a:solidFill>
                  <a:schemeClr val="tx2"/>
                </a:solidFill>
              </a:rPr>
              <a:t>, а </a:t>
            </a:r>
            <a:r>
              <a:rPr lang="ru-RU" sz="1400" dirty="0" err="1" smtClean="0">
                <a:solidFill>
                  <a:schemeClr val="tx2"/>
                </a:solidFill>
              </a:rPr>
              <a:t>й</a:t>
            </a:r>
            <a:r>
              <a:rPr lang="ru-RU" sz="1400" dirty="0" smtClean="0">
                <a:solidFill>
                  <a:schemeClr val="tx2"/>
                </a:solidFill>
              </a:rPr>
              <a:t> переросла в </a:t>
            </a:r>
            <a:r>
              <a:rPr lang="ru-RU" sz="1400" dirty="0" err="1" smtClean="0">
                <a:solidFill>
                  <a:schemeClr val="tx2"/>
                </a:solidFill>
              </a:rPr>
              <a:t>конфлікт</a:t>
            </a:r>
            <a:r>
              <a:rPr lang="ru-RU" sz="1400" dirty="0" smtClean="0">
                <a:solidFill>
                  <a:schemeClr val="tx2"/>
                </a:solidFill>
              </a:rPr>
              <a:t>, як </a:t>
            </a:r>
            <a:r>
              <a:rPr lang="ru-RU" sz="1400" dirty="0" err="1" smtClean="0">
                <a:solidFill>
                  <a:schemeClr val="tx2"/>
                </a:solidFill>
              </a:rPr>
              <a:t>володіти</a:t>
            </a:r>
            <a:r>
              <a:rPr lang="ru-RU" sz="1400" dirty="0" smtClean="0">
                <a:solidFill>
                  <a:schemeClr val="tx2"/>
                </a:solidFill>
              </a:rPr>
              <a:t> собою, </a:t>
            </a:r>
            <a:r>
              <a:rPr lang="ru-RU" sz="1400" dirty="0" err="1" smtClean="0">
                <a:solidFill>
                  <a:schemeClr val="tx2"/>
                </a:solidFill>
              </a:rPr>
              <a:t>своїм</a:t>
            </a:r>
            <a:r>
              <a:rPr lang="ru-RU" sz="1400" dirty="0" smtClean="0">
                <a:solidFill>
                  <a:schemeClr val="tx2"/>
                </a:solidFill>
              </a:rPr>
              <a:t> голосом, як </a:t>
            </a:r>
            <a:r>
              <a:rPr lang="ru-RU" sz="1400" dirty="0" err="1" smtClean="0">
                <a:solidFill>
                  <a:schemeClr val="tx2"/>
                </a:solidFill>
              </a:rPr>
              <a:t>вміти</a:t>
            </a:r>
            <a:r>
              <a:rPr lang="ru-RU" sz="1400" dirty="0" smtClean="0">
                <a:solidFill>
                  <a:schemeClr val="tx2"/>
                </a:solidFill>
              </a:rPr>
              <a:t> </a:t>
            </a:r>
            <a:r>
              <a:rPr lang="ru-RU" sz="1400" dirty="0" err="1" smtClean="0">
                <a:solidFill>
                  <a:schemeClr val="tx2"/>
                </a:solidFill>
              </a:rPr>
              <a:t>читати</a:t>
            </a:r>
            <a:r>
              <a:rPr lang="ru-RU" sz="1400" dirty="0" smtClean="0">
                <a:solidFill>
                  <a:schemeClr val="tx2"/>
                </a:solidFill>
              </a:rPr>
              <a:t> </a:t>
            </a:r>
            <a:r>
              <a:rPr lang="ru-RU" sz="1400" dirty="0" err="1" smtClean="0">
                <a:solidFill>
                  <a:schemeClr val="tx2"/>
                </a:solidFill>
              </a:rPr>
              <a:t>невербальну</a:t>
            </a:r>
            <a:r>
              <a:rPr lang="ru-RU" sz="1400" dirty="0" smtClean="0">
                <a:solidFill>
                  <a:schemeClr val="tx2"/>
                </a:solidFill>
              </a:rPr>
              <a:t> </a:t>
            </a:r>
            <a:r>
              <a:rPr lang="ru-RU" sz="1400" dirty="0" err="1" smtClean="0">
                <a:solidFill>
                  <a:schemeClr val="tx2"/>
                </a:solidFill>
              </a:rPr>
              <a:t>поведінку</a:t>
            </a:r>
            <a:r>
              <a:rPr lang="ru-RU" sz="1400" dirty="0" smtClean="0">
                <a:solidFill>
                  <a:schemeClr val="tx2"/>
                </a:solidFill>
              </a:rPr>
              <a:t> </a:t>
            </a:r>
            <a:r>
              <a:rPr lang="ru-RU" sz="1400" dirty="0" err="1" smtClean="0">
                <a:solidFill>
                  <a:schemeClr val="tx2"/>
                </a:solidFill>
              </a:rPr>
              <a:t>і</a:t>
            </a:r>
            <a:r>
              <a:rPr lang="ru-RU" sz="1400" dirty="0" smtClean="0">
                <a:solidFill>
                  <a:schemeClr val="tx2"/>
                </a:solidFill>
              </a:rPr>
              <a:t> т. </a:t>
            </a:r>
            <a:r>
              <a:rPr lang="ru-RU" sz="1400" dirty="0" err="1" smtClean="0">
                <a:solidFill>
                  <a:schemeClr val="tx2"/>
                </a:solidFill>
              </a:rPr>
              <a:t>ін</a:t>
            </a:r>
            <a:r>
              <a:rPr lang="ru-RU" sz="1400" dirty="0" smtClean="0">
                <a:solidFill>
                  <a:schemeClr val="tx2"/>
                </a:solidFill>
              </a:rPr>
              <a:t>.</a:t>
            </a:r>
            <a:endParaRPr lang="uk-UA" sz="1400"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Психологія спілкування та комунікації</a:t>
            </a:r>
            <a:endParaRPr lang="uk-UA" sz="2800" dirty="0"/>
          </a:p>
        </p:txBody>
      </p:sp>
      <p:sp>
        <p:nvSpPr>
          <p:cNvPr id="3" name="Прямокутник 2"/>
          <p:cNvSpPr/>
          <p:nvPr/>
        </p:nvSpPr>
        <p:spPr>
          <a:xfrm>
            <a:off x="2500298" y="1071546"/>
            <a:ext cx="6429404" cy="5632311"/>
          </a:xfrm>
          <a:prstGeom prst="rect">
            <a:avLst/>
          </a:prstGeom>
        </p:spPr>
        <p:txBody>
          <a:bodyPr wrap="square">
            <a:spAutoFit/>
          </a:bodyPr>
          <a:lstStyle/>
          <a:p>
            <a:r>
              <a:rPr lang="uk-UA" dirty="0" smtClean="0"/>
              <a:t>Суспільство являє собою </a:t>
            </a:r>
            <a:r>
              <a:rPr lang="uk-UA" dirty="0" err="1" smtClean="0"/>
              <a:t>багатоякісну</a:t>
            </a:r>
            <a:r>
              <a:rPr lang="uk-UA" dirty="0" smtClean="0"/>
              <a:t> і багаторівневу систему відношень людини до світу. Воно включає не лише відношення людини до предметного світу, а й до інших людей, з якими вона вступає в прямі і опосередковані контакти, тобто спілкування.</a:t>
            </a:r>
          </a:p>
          <a:p>
            <a:r>
              <a:rPr lang="uk-UA" b="1" dirty="0" smtClean="0">
                <a:solidFill>
                  <a:schemeClr val="tx2">
                    <a:lumMod val="50000"/>
                  </a:schemeClr>
                </a:solidFill>
              </a:rPr>
              <a:t>Психологія </a:t>
            </a:r>
            <a:r>
              <a:rPr lang="uk-UA" b="1" dirty="0" err="1" smtClean="0">
                <a:solidFill>
                  <a:schemeClr val="tx2">
                    <a:lumMod val="50000"/>
                  </a:schemeClr>
                </a:solidFill>
              </a:rPr>
              <a:t>спілкування</a:t>
            </a:r>
            <a:r>
              <a:rPr lang="uk-UA" dirty="0" err="1" smtClean="0"/>
              <a:t>—</a:t>
            </a:r>
            <a:r>
              <a:rPr lang="uk-UA" dirty="0" smtClean="0"/>
              <a:t> це розділ загальної психології, предметом якого є психологічна специфіка процесів спілкування, які розглядаються під кутом зору взаємовідносин особистості та суспільства. Говорячи про психологічну специфіку, варто мати на увазі, що процеси спілкування можуть бути розглянуті не тільки під психологічним, а й під іншим кутом зору — соціологічним, лінгвістичним та ін.</a:t>
            </a:r>
          </a:p>
          <a:p>
            <a:r>
              <a:rPr lang="uk-UA" dirty="0" smtClean="0"/>
              <a:t>Спілкування за своїм походженням і </a:t>
            </a:r>
            <a:r>
              <a:rPr lang="uk-UA" dirty="0" err="1" smtClean="0"/>
              <a:t>змістом—</a:t>
            </a:r>
            <a:r>
              <a:rPr lang="uk-UA" dirty="0" smtClean="0"/>
              <a:t> продукт вітчизняної науки. В англомовній психологічній літературі поширене поняття "комунікація". Семантично "спілкування" і "комунікація" майже збігаються, бо означають "спільність", "з'єднання", "повідомлення".</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4212_1.jpg"/>
          <p:cNvPicPr>
            <a:picLocks noGrp="1" noChangeAspect="1"/>
          </p:cNvPicPr>
          <p:nvPr>
            <p:ph idx="1"/>
          </p:nvPr>
        </p:nvPicPr>
        <p:blipFill>
          <a:blip r:embed="rId2"/>
          <a:stretch>
            <a:fillRect/>
          </a:stretch>
        </p:blipFill>
        <p:spPr>
          <a:xfrm>
            <a:off x="142844" y="1357298"/>
            <a:ext cx="4214842" cy="3357585"/>
          </a:xfrm>
        </p:spPr>
      </p:pic>
      <p:sp>
        <p:nvSpPr>
          <p:cNvPr id="3" name="Заголовок 2"/>
          <p:cNvSpPr>
            <a:spLocks noGrp="1"/>
          </p:cNvSpPr>
          <p:nvPr>
            <p:ph type="title"/>
          </p:nvPr>
        </p:nvSpPr>
        <p:spPr>
          <a:xfrm>
            <a:off x="457200" y="274638"/>
            <a:ext cx="8229600" cy="1368412"/>
          </a:xfrm>
        </p:spPr>
        <p:txBody>
          <a:bodyPr>
            <a:normAutofit/>
          </a:bodyPr>
          <a:lstStyle/>
          <a:p>
            <a:r>
              <a:rPr lang="uk-UA" sz="1800" b="0" dirty="0" smtClean="0">
                <a:solidFill>
                  <a:schemeClr val="accent1">
                    <a:lumMod val="75000"/>
                  </a:schemeClr>
                </a:solidFill>
              </a:rPr>
              <a:t/>
            </a:r>
            <a:br>
              <a:rPr lang="uk-UA" sz="1800" b="0" dirty="0" smtClean="0">
                <a:solidFill>
                  <a:schemeClr val="accent1">
                    <a:lumMod val="75000"/>
                  </a:schemeClr>
                </a:solidFill>
              </a:rPr>
            </a:br>
            <a:r>
              <a:rPr lang="uk-UA" sz="1800" dirty="0" smtClean="0">
                <a:solidFill>
                  <a:schemeClr val="accent1">
                    <a:lumMod val="75000"/>
                  </a:schemeClr>
                </a:solidFill>
              </a:rPr>
              <a:t>Комунікація</a:t>
            </a:r>
            <a:r>
              <a:rPr lang="uk-UA" sz="1800" b="0" dirty="0" smtClean="0">
                <a:solidFill>
                  <a:schemeClr val="accent1">
                    <a:lumMod val="75000"/>
                  </a:schemeClr>
                </a:solidFill>
              </a:rPr>
              <a:t> — специфічна форма взаємодії людей у процесі їхньої пізнавально-трудової діяльності".</a:t>
            </a:r>
            <a:r>
              <a:rPr lang="uk-UA" sz="1800" b="0" dirty="0" smtClean="0"/>
              <a:t/>
            </a:r>
            <a:br>
              <a:rPr lang="uk-UA" sz="1800" b="0" dirty="0" smtClean="0"/>
            </a:br>
            <a:endParaRPr lang="uk-UA" sz="1800" dirty="0"/>
          </a:p>
        </p:txBody>
      </p:sp>
      <p:sp>
        <p:nvSpPr>
          <p:cNvPr id="5" name="Прямокутник 4"/>
          <p:cNvSpPr/>
          <p:nvPr/>
        </p:nvSpPr>
        <p:spPr>
          <a:xfrm>
            <a:off x="4071934" y="1643050"/>
            <a:ext cx="4572000" cy="3416320"/>
          </a:xfrm>
          <a:prstGeom prst="rect">
            <a:avLst/>
          </a:prstGeom>
        </p:spPr>
        <p:txBody>
          <a:bodyPr>
            <a:spAutoFit/>
          </a:bodyPr>
          <a:lstStyle/>
          <a:p>
            <a:r>
              <a:rPr lang="uk-UA" dirty="0" smtClean="0">
                <a:solidFill>
                  <a:schemeClr val="accent1">
                    <a:lumMod val="75000"/>
                  </a:schemeClr>
                </a:solidFill>
              </a:rPr>
              <a:t>У той самий час спілкування є необхідною умовою будь-якої діяльності людини, але при цьому маючи суспільну природу, а ми говоримо про діяльність лише тоді, коли ця діяльність соціальна за своєю суттю, а не за зовнішніми формами її існування. Тому можна стверджувати, що будь-яка людська діяльність неможлива поза спілкуванням. Отже, комунікація є важливим елементом діяльності людини.</a:t>
            </a:r>
            <a:endParaRPr lang="uk-UA"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85720" y="285728"/>
            <a:ext cx="4572000" cy="4708981"/>
          </a:xfrm>
          <a:prstGeom prst="rect">
            <a:avLst/>
          </a:prstGeom>
        </p:spPr>
        <p:txBody>
          <a:bodyPr>
            <a:spAutoFit/>
          </a:bodyPr>
          <a:lstStyle/>
          <a:p>
            <a:r>
              <a:rPr lang="uk-UA" sz="2000" dirty="0" smtClean="0">
                <a:solidFill>
                  <a:schemeClr val="accent1">
                    <a:lumMod val="75000"/>
                  </a:schemeClr>
                </a:solidFill>
              </a:rPr>
              <a:t>Мовленнєва діяльність і взагалі спілкування як діяльність, зокрема, є таким самим видом діяльності, як продуктивна та пізнавальна діяльність, вона має в психологічному відношенні таку саму принципову організацію. Так само може розглядатися як з точки зору об'єктивного результату та соціальної організації. Мовленнєва діяльність може трактуватися не тільки в плані психології спілкування, а й як соціальна взаємодія.</a:t>
            </a:r>
          </a:p>
        </p:txBody>
      </p:sp>
      <p:pic>
        <p:nvPicPr>
          <p:cNvPr id="3" name="Рисунок 2" descr="комунікація-1-.jpg"/>
          <p:cNvPicPr>
            <a:picLocks noChangeAspect="1"/>
          </p:cNvPicPr>
          <p:nvPr/>
        </p:nvPicPr>
        <p:blipFill>
          <a:blip r:embed="rId2"/>
          <a:stretch>
            <a:fillRect/>
          </a:stretch>
        </p:blipFill>
        <p:spPr>
          <a:xfrm>
            <a:off x="4843458" y="428604"/>
            <a:ext cx="4300542" cy="3214710"/>
          </a:xfrm>
          <a:prstGeom prst="rect">
            <a:avLst/>
          </a:prstGeom>
        </p:spPr>
      </p:pic>
      <p:sp>
        <p:nvSpPr>
          <p:cNvPr id="4" name="Прямокутник 3"/>
          <p:cNvSpPr/>
          <p:nvPr/>
        </p:nvSpPr>
        <p:spPr>
          <a:xfrm>
            <a:off x="4214810" y="4714884"/>
            <a:ext cx="4572000" cy="1631216"/>
          </a:xfrm>
          <a:prstGeom prst="rect">
            <a:avLst/>
          </a:prstGeom>
        </p:spPr>
        <p:txBody>
          <a:bodyPr>
            <a:spAutoFit/>
          </a:bodyPr>
          <a:lstStyle/>
          <a:p>
            <a:r>
              <a:rPr lang="uk-UA" sz="2000" dirty="0" smtClean="0">
                <a:solidFill>
                  <a:schemeClr val="accent1">
                    <a:lumMod val="75000"/>
                  </a:schemeClr>
                </a:solidFill>
              </a:rPr>
              <a:t>Резюмуючи вищезазначене, скажемо, що мовленнєва діяльність визначається як спеціалізоване застосування мови для спілкування</a:t>
            </a:r>
            <a:endParaRPr lang="uk-UA" sz="2000"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uk-UA" sz="2800" dirty="0" smtClean="0"/>
              <a:t>Мета та мотив спілкування</a:t>
            </a:r>
            <a:endParaRPr lang="uk-UA" sz="2800" dirty="0"/>
          </a:p>
        </p:txBody>
      </p:sp>
      <p:sp>
        <p:nvSpPr>
          <p:cNvPr id="3" name="Прямокутник 2"/>
          <p:cNvSpPr/>
          <p:nvPr/>
        </p:nvSpPr>
        <p:spPr>
          <a:xfrm>
            <a:off x="214282" y="857232"/>
            <a:ext cx="7929618" cy="1815882"/>
          </a:xfrm>
          <a:prstGeom prst="rect">
            <a:avLst/>
          </a:prstGeom>
        </p:spPr>
        <p:txBody>
          <a:bodyPr wrap="square">
            <a:spAutoFit/>
          </a:bodyPr>
          <a:lstStyle/>
          <a:p>
            <a:r>
              <a:rPr lang="uk-UA" sz="1600" dirty="0" smtClean="0"/>
              <a:t>Відомо, що спілкування (комунікація)— це обмін повідомленнями, інформацією, яка подається у вигляді усних чи письмових текстів мовою, якою володіють співрозмовники. І здійснюється у мовленнєвих актах, різних за формою (діалог, </a:t>
            </a:r>
            <a:r>
              <a:rPr lang="uk-UA" sz="1600" dirty="0" err="1" smtClean="0"/>
              <a:t>полілог</a:t>
            </a:r>
            <a:r>
              <a:rPr lang="uk-UA" sz="1600" dirty="0" smtClean="0"/>
              <a:t>, монолог). Неодмінним учасником спілкування, крім мовця, є слухач, реальний чи уявний. Мовлення, таким чином, є конкретне говоріння, усне чи писемне, а також сприйняття (слухання або читання).</a:t>
            </a:r>
            <a:endParaRPr lang="uk-UA" sz="1600" dirty="0"/>
          </a:p>
        </p:txBody>
      </p:sp>
      <p:sp>
        <p:nvSpPr>
          <p:cNvPr id="4" name="Прямокутник 3"/>
          <p:cNvSpPr/>
          <p:nvPr/>
        </p:nvSpPr>
        <p:spPr>
          <a:xfrm>
            <a:off x="285720" y="2786058"/>
            <a:ext cx="3571900" cy="2677656"/>
          </a:xfrm>
          <a:prstGeom prst="rect">
            <a:avLst/>
          </a:prstGeom>
        </p:spPr>
        <p:txBody>
          <a:bodyPr wrap="square">
            <a:spAutoFit/>
          </a:bodyPr>
          <a:lstStyle/>
          <a:p>
            <a:r>
              <a:rPr lang="uk-UA" sz="1400" dirty="0" smtClean="0"/>
              <a:t>Що є мотивом та метою комунікації? Принцип вмотивованості та доцільності визначає і наші мовленнєві вчинки. Співрозмовники, як правило, вступають у мовленнєвий контакт, щоб повідомити і дізнатися, обговорити і домовитися, запропонувати, спонукати до дії та ін. Навіть випадкова розмова в очікуванні потяга викликана мотивом (тривогою очікування) і має мету (заспокоїти себе чи співрозмовника).</a:t>
            </a:r>
            <a:endParaRPr lang="uk-UA" sz="1400" dirty="0"/>
          </a:p>
        </p:txBody>
      </p:sp>
      <p:sp>
        <p:nvSpPr>
          <p:cNvPr id="5" name="Прямокутник 4"/>
          <p:cNvSpPr/>
          <p:nvPr/>
        </p:nvSpPr>
        <p:spPr>
          <a:xfrm>
            <a:off x="4071934" y="2786058"/>
            <a:ext cx="4572000" cy="1169551"/>
          </a:xfrm>
          <a:prstGeom prst="rect">
            <a:avLst/>
          </a:prstGeom>
        </p:spPr>
        <p:txBody>
          <a:bodyPr>
            <a:spAutoFit/>
          </a:bodyPr>
          <a:lstStyle/>
          <a:p>
            <a:r>
              <a:rPr lang="uk-UA" sz="1400" dirty="0" smtClean="0"/>
              <a:t>Метою комунікації є досягнення взаєморозуміння чи забезпечення взаємодії. З'ясування позиції співрозмовника, досягнення взаєморозуміння, забезпечення взаємодії є глибинною схемою стратегії спілкування.</a:t>
            </a:r>
            <a:endParaRPr lang="uk-UA" sz="1400" dirty="0"/>
          </a:p>
        </p:txBody>
      </p:sp>
      <p:pic>
        <p:nvPicPr>
          <p:cNvPr id="6" name="Рисунок 5" descr="HiRes.jpg"/>
          <p:cNvPicPr>
            <a:picLocks noChangeAspect="1"/>
          </p:cNvPicPr>
          <p:nvPr/>
        </p:nvPicPr>
        <p:blipFill>
          <a:blip r:embed="rId2" cstate="print"/>
          <a:stretch>
            <a:fillRect/>
          </a:stretch>
        </p:blipFill>
        <p:spPr>
          <a:xfrm>
            <a:off x="4214810" y="3929066"/>
            <a:ext cx="4429156" cy="26431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00066"/>
          </a:xfrm>
        </p:spPr>
        <p:txBody>
          <a:bodyPr>
            <a:normAutofit/>
          </a:bodyPr>
          <a:lstStyle/>
          <a:p>
            <a:pPr algn="ctr"/>
            <a:r>
              <a:rPr lang="uk-UA" sz="2000" dirty="0" smtClean="0">
                <a:latin typeface="Arial Black" pitchFamily="34" charset="0"/>
              </a:rPr>
              <a:t>Мова</a:t>
            </a:r>
            <a:endParaRPr lang="uk-UA" sz="2000" dirty="0">
              <a:latin typeface="Arial Black" pitchFamily="34" charset="0"/>
            </a:endParaRPr>
          </a:p>
        </p:txBody>
      </p:sp>
      <p:sp>
        <p:nvSpPr>
          <p:cNvPr id="3" name="Прямокутник 2"/>
          <p:cNvSpPr/>
          <p:nvPr/>
        </p:nvSpPr>
        <p:spPr>
          <a:xfrm>
            <a:off x="0" y="714356"/>
            <a:ext cx="9001156" cy="4185761"/>
          </a:xfrm>
          <a:prstGeom prst="rect">
            <a:avLst/>
          </a:prstGeom>
        </p:spPr>
        <p:txBody>
          <a:bodyPr wrap="square">
            <a:spAutoFit/>
          </a:bodyPr>
          <a:lstStyle/>
          <a:p>
            <a:r>
              <a:rPr lang="uk-UA" sz="1400" dirty="0" smtClean="0"/>
              <a:t>Більшість вітчизняних дослідників розмежовують поняття "спілкування" і "комунікація", підкреслюючи, що, на відміну від комунікації, у спілкуванні відображена вся складність реального світу людських відносин з його цінностями і суб'єктивними смислами. Крім того, якщо в понятті "спілкування" наголос робиться на взаємному обміні інформацією (діалогічність, взаєморозуміння), то в понятті "комунікація" наголошується на передачі інформації.</a:t>
            </a:r>
          </a:p>
          <a:p>
            <a:r>
              <a:rPr lang="uk-UA" sz="1400" dirty="0" smtClean="0">
                <a:solidFill>
                  <a:schemeClr val="accent1">
                    <a:lumMod val="60000"/>
                    <a:lumOff val="40000"/>
                  </a:schemeClr>
                </a:solidFill>
              </a:rPr>
              <a:t>Спілкування </a:t>
            </a:r>
            <a:r>
              <a:rPr lang="uk-UA" sz="1400" dirty="0" smtClean="0"/>
              <a:t>— це універсальна потреба людського буття, яка виникає і функціонує в різних формах людських відносин.</a:t>
            </a:r>
          </a:p>
          <a:p>
            <a:r>
              <a:rPr lang="uk-UA" sz="1400" dirty="0" smtClean="0"/>
              <a:t>Однією з форм взаємодії суб'єкта і об'єкта діяльності, ланкою, яка зв'язує суспільно-історичний досвід з колективною діяльністю, виступає мова. Саме мова є найпершою і найхарактернішою ознакою людини.</a:t>
            </a:r>
          </a:p>
          <a:p>
            <a:r>
              <a:rPr lang="uk-UA" sz="1400" dirty="0" smtClean="0">
                <a:solidFill>
                  <a:schemeClr val="accent1">
                    <a:lumMod val="60000"/>
                    <a:lumOff val="40000"/>
                  </a:schemeClr>
                </a:solidFill>
              </a:rPr>
              <a:t>Мова </a:t>
            </a:r>
            <a:r>
              <a:rPr lang="uk-UA" sz="1400" dirty="0" smtClean="0"/>
              <a:t>як найважливіший засіб людського спілкування виступає також засобом пізнання, мислення. Завдяки цьому комунікація між людьми є основним механізмом становлення людини як істоти соціальної, засобом впливу суспільства на особистість.</a:t>
            </a:r>
          </a:p>
          <a:p>
            <a:r>
              <a:rPr lang="uk-UA" sz="1400" dirty="0" smtClean="0"/>
              <a:t>Мова також є основною формою національної культури і насамперед — першоосновою літератури. Спілкуючись між собою, люди користуються реченнями. Отже, </a:t>
            </a:r>
            <a:r>
              <a:rPr lang="uk-UA" sz="1400" dirty="0" err="1" smtClean="0"/>
              <a:t>речення—</a:t>
            </a:r>
            <a:r>
              <a:rPr lang="uk-UA" sz="1400" dirty="0" smtClean="0"/>
              <a:t> основна одиниця спілкування. Мова існує у вигляді різноманітних актів мовлення, повторюваних усно і зафіксованих за допомогою письма. Кількість мовленнєвих ситуацій нескінченна, тому що їх змістом є оточуючий нас світ. Відповідно, нескінченна і кількість наших повідомлень. Як же в такому випадку оволодіти мовою?</a:t>
            </a:r>
            <a:endParaRPr lang="uk-U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85720" y="214290"/>
            <a:ext cx="5857900" cy="2246769"/>
          </a:xfrm>
          <a:prstGeom prst="rect">
            <a:avLst/>
          </a:prstGeom>
        </p:spPr>
        <p:txBody>
          <a:bodyPr wrap="square">
            <a:spAutoFit/>
          </a:bodyPr>
          <a:lstStyle/>
          <a:p>
            <a:r>
              <a:rPr lang="uk-UA" sz="1400" dirty="0" smtClean="0">
                <a:solidFill>
                  <a:schemeClr val="accent1">
                    <a:lumMod val="75000"/>
                  </a:schemeClr>
                </a:solidFill>
              </a:rPr>
              <a:t>У наш час, коли гуманізація всіх сфер життя є провідною тенденцією при розв'язанні будь-якої проблеми, впливова сила мови повинна активізуватися. Виникає велика потреба у використанні мовних засобів під час спілкування один з одним і з іншими людьми, тобто виникає проблема володіння комунікативними навичками та мовленнєвими вміннями на достатньому рівні. Володіти такими вміннями та навичками — це означає вміти правильно вибрати стиль мовлення, підкорити форму мовленнєвого висловлювання завдання спілкування, застосувати ефективні мовленнєві засоби.</a:t>
            </a:r>
            <a:endParaRPr lang="uk-UA" sz="1400" dirty="0">
              <a:solidFill>
                <a:schemeClr val="accent1">
                  <a:lumMod val="75000"/>
                </a:schemeClr>
              </a:solidFill>
            </a:endParaRPr>
          </a:p>
        </p:txBody>
      </p:sp>
      <p:sp>
        <p:nvSpPr>
          <p:cNvPr id="3" name="Прямокутник 2"/>
          <p:cNvSpPr/>
          <p:nvPr/>
        </p:nvSpPr>
        <p:spPr>
          <a:xfrm>
            <a:off x="285720" y="2500306"/>
            <a:ext cx="5857900" cy="954107"/>
          </a:xfrm>
          <a:prstGeom prst="rect">
            <a:avLst/>
          </a:prstGeom>
        </p:spPr>
        <p:txBody>
          <a:bodyPr wrap="square">
            <a:spAutoFit/>
          </a:bodyPr>
          <a:lstStyle/>
          <a:p>
            <a:r>
              <a:rPr lang="ru-RU" sz="1400" dirty="0" err="1" smtClean="0">
                <a:solidFill>
                  <a:schemeClr val="accent1">
                    <a:lumMod val="75000"/>
                  </a:schemeClr>
                </a:solidFill>
              </a:rPr>
              <a:t>Під</a:t>
            </a:r>
            <a:r>
              <a:rPr lang="ru-RU" sz="1400" dirty="0" smtClean="0">
                <a:solidFill>
                  <a:schemeClr val="accent1">
                    <a:lumMod val="75000"/>
                  </a:schemeClr>
                </a:solidFill>
              </a:rPr>
              <a:t> час </a:t>
            </a:r>
            <a:r>
              <a:rPr lang="ru-RU" sz="1400" dirty="0" err="1" smtClean="0">
                <a:solidFill>
                  <a:schemeClr val="accent1">
                    <a:lumMod val="75000"/>
                  </a:schemeClr>
                </a:solidFill>
              </a:rPr>
              <a:t>спілкування</a:t>
            </a:r>
            <a:r>
              <a:rPr lang="ru-RU" sz="1400" dirty="0" smtClean="0">
                <a:solidFill>
                  <a:schemeClr val="accent1">
                    <a:lumMod val="75000"/>
                  </a:schemeClr>
                </a:solidFill>
              </a:rPr>
              <a:t> </a:t>
            </a:r>
            <a:r>
              <a:rPr lang="ru-RU" sz="1400" dirty="0" err="1" smtClean="0">
                <a:solidFill>
                  <a:schemeClr val="accent1">
                    <a:lumMod val="75000"/>
                  </a:schemeClr>
                </a:solidFill>
              </a:rPr>
              <a:t>необхідно</a:t>
            </a:r>
            <a:r>
              <a:rPr lang="ru-RU" sz="1400" dirty="0" smtClean="0">
                <a:solidFill>
                  <a:schemeClr val="accent1">
                    <a:lumMod val="75000"/>
                  </a:schemeClr>
                </a:solidFill>
              </a:rPr>
              <a:t> </a:t>
            </a:r>
            <a:r>
              <a:rPr lang="ru-RU" sz="1400" dirty="0" err="1" smtClean="0">
                <a:solidFill>
                  <a:schemeClr val="accent1">
                    <a:lumMod val="75000"/>
                  </a:schemeClr>
                </a:solidFill>
              </a:rPr>
              <a:t>врахувати</a:t>
            </a:r>
            <a:r>
              <a:rPr lang="ru-RU" sz="1400" dirty="0" smtClean="0">
                <a:solidFill>
                  <a:schemeClr val="accent1">
                    <a:lumMod val="75000"/>
                  </a:schemeClr>
                </a:solidFill>
              </a:rPr>
              <a:t> </a:t>
            </a:r>
            <a:r>
              <a:rPr lang="ru-RU" sz="1400" dirty="0" err="1" smtClean="0">
                <a:solidFill>
                  <a:schemeClr val="accent1">
                    <a:lumMod val="75000"/>
                  </a:schemeClr>
                </a:solidFill>
              </a:rPr>
              <a:t>такий</a:t>
            </a:r>
            <a:r>
              <a:rPr lang="ru-RU" sz="1400" dirty="0" smtClean="0">
                <a:solidFill>
                  <a:schemeClr val="accent1">
                    <a:lumMod val="75000"/>
                  </a:schemeClr>
                </a:solidFill>
              </a:rPr>
              <a:t> момент: </a:t>
            </a:r>
            <a:r>
              <a:rPr lang="ru-RU" sz="1400" dirty="0" err="1" smtClean="0">
                <a:solidFill>
                  <a:schemeClr val="accent1">
                    <a:lumMod val="75000"/>
                  </a:schemeClr>
                </a:solidFill>
              </a:rPr>
              <a:t>мовленнєві</a:t>
            </a:r>
            <a:r>
              <a:rPr lang="ru-RU" sz="1400" dirty="0" smtClean="0">
                <a:solidFill>
                  <a:schemeClr val="accent1">
                    <a:lumMod val="75000"/>
                  </a:schemeClr>
                </a:solidFill>
              </a:rPr>
              <a:t> </a:t>
            </a:r>
            <a:r>
              <a:rPr lang="ru-RU" sz="1400" dirty="0" err="1" smtClean="0">
                <a:solidFill>
                  <a:schemeClr val="accent1">
                    <a:lumMod val="75000"/>
                  </a:schemeClr>
                </a:solidFill>
              </a:rPr>
              <a:t>навички</a:t>
            </a:r>
            <a:r>
              <a:rPr lang="ru-RU" sz="1400" dirty="0" smtClean="0">
                <a:solidFill>
                  <a:schemeClr val="accent1">
                    <a:lumMod val="75000"/>
                  </a:schemeClr>
                </a:solidFill>
              </a:rPr>
              <a:t> за </a:t>
            </a:r>
            <a:r>
              <a:rPr lang="ru-RU" sz="1400" dirty="0" err="1" smtClean="0">
                <a:solidFill>
                  <a:schemeClr val="accent1">
                    <a:lumMod val="75000"/>
                  </a:schemeClr>
                </a:solidFill>
              </a:rPr>
              <a:t>своєю</a:t>
            </a:r>
            <a:r>
              <a:rPr lang="ru-RU" sz="1400" dirty="0" smtClean="0">
                <a:solidFill>
                  <a:schemeClr val="accent1">
                    <a:lumMod val="75000"/>
                  </a:schemeClr>
                </a:solidFill>
              </a:rPr>
              <a:t> природою </a:t>
            </a:r>
            <a:r>
              <a:rPr lang="ru-RU" sz="1400" dirty="0" err="1" smtClean="0">
                <a:solidFill>
                  <a:schemeClr val="accent1">
                    <a:lumMod val="75000"/>
                  </a:schemeClr>
                </a:solidFill>
              </a:rPr>
              <a:t>є</a:t>
            </a:r>
            <a:r>
              <a:rPr lang="ru-RU" sz="1400" dirty="0" smtClean="0">
                <a:solidFill>
                  <a:schemeClr val="accent1">
                    <a:lumMod val="75000"/>
                  </a:schemeClr>
                </a:solidFill>
              </a:rPr>
              <a:t> </a:t>
            </a:r>
            <a:r>
              <a:rPr lang="ru-RU" sz="1400" dirty="0" err="1" smtClean="0">
                <a:solidFill>
                  <a:schemeClr val="accent1">
                    <a:lumMod val="75000"/>
                  </a:schemeClr>
                </a:solidFill>
              </a:rPr>
              <a:t>механічними</a:t>
            </a:r>
            <a:r>
              <a:rPr lang="ru-RU" sz="1400" dirty="0" smtClean="0">
                <a:solidFill>
                  <a:schemeClr val="accent1">
                    <a:lumMod val="75000"/>
                  </a:schemeClr>
                </a:solidFill>
              </a:rPr>
              <a:t>, </a:t>
            </a:r>
            <a:r>
              <a:rPr lang="ru-RU" sz="1400" dirty="0" err="1" smtClean="0">
                <a:solidFill>
                  <a:schemeClr val="accent1">
                    <a:lumMod val="75000"/>
                  </a:schemeClr>
                </a:solidFill>
              </a:rPr>
              <a:t>стереотипними</a:t>
            </a:r>
            <a:r>
              <a:rPr lang="ru-RU" sz="1400" dirty="0" smtClean="0">
                <a:solidFill>
                  <a:schemeClr val="accent1">
                    <a:lumMod val="75000"/>
                  </a:schemeClr>
                </a:solidFill>
              </a:rPr>
              <a:t>. </a:t>
            </a:r>
            <a:r>
              <a:rPr lang="ru-RU" sz="1400" dirty="0" err="1" smtClean="0">
                <a:solidFill>
                  <a:schemeClr val="accent1">
                    <a:lumMod val="75000"/>
                  </a:schemeClr>
                </a:solidFill>
              </a:rPr>
              <a:t>Комунікативні</a:t>
            </a:r>
            <a:r>
              <a:rPr lang="ru-RU" sz="1400" dirty="0" smtClean="0">
                <a:solidFill>
                  <a:schemeClr val="accent1">
                    <a:lumMod val="75000"/>
                  </a:schemeClr>
                </a:solidFill>
              </a:rPr>
              <a:t> </a:t>
            </a:r>
            <a:r>
              <a:rPr lang="ru-RU" sz="1400" dirty="0" err="1" smtClean="0">
                <a:solidFill>
                  <a:schemeClr val="accent1">
                    <a:lumMod val="75000"/>
                  </a:schemeClr>
                </a:solidFill>
              </a:rPr>
              <a:t>вміння</a:t>
            </a:r>
            <a:r>
              <a:rPr lang="ru-RU" sz="1400" dirty="0" smtClean="0">
                <a:solidFill>
                  <a:schemeClr val="accent1">
                    <a:lumMod val="75000"/>
                  </a:schemeClr>
                </a:solidFill>
              </a:rPr>
              <a:t> </a:t>
            </a:r>
            <a:r>
              <a:rPr lang="ru-RU" sz="1400" dirty="0" err="1" smtClean="0">
                <a:solidFill>
                  <a:schemeClr val="accent1">
                    <a:lumMod val="75000"/>
                  </a:schemeClr>
                </a:solidFill>
              </a:rPr>
              <a:t>мають</a:t>
            </a:r>
            <a:r>
              <a:rPr lang="ru-RU" sz="1400" dirty="0" smtClean="0">
                <a:solidFill>
                  <a:schemeClr val="accent1">
                    <a:lumMod val="75000"/>
                  </a:schemeClr>
                </a:solidFill>
              </a:rPr>
              <a:t> </a:t>
            </a:r>
            <a:r>
              <a:rPr lang="ru-RU" sz="1400" dirty="0" err="1" smtClean="0">
                <a:solidFill>
                  <a:schemeClr val="accent1">
                    <a:lumMod val="75000"/>
                  </a:schemeClr>
                </a:solidFill>
              </a:rPr>
              <a:t>творчий</a:t>
            </a:r>
            <a:r>
              <a:rPr lang="ru-RU" sz="1400" dirty="0" smtClean="0">
                <a:solidFill>
                  <a:schemeClr val="accent1">
                    <a:lumMod val="75000"/>
                  </a:schemeClr>
                </a:solidFill>
              </a:rPr>
              <a:t> характер: </a:t>
            </a:r>
            <a:r>
              <a:rPr lang="ru-RU" sz="1400" dirty="0" err="1" smtClean="0">
                <a:solidFill>
                  <a:schemeClr val="accent1">
                    <a:lumMod val="75000"/>
                  </a:schemeClr>
                </a:solidFill>
              </a:rPr>
              <a:t>умови</a:t>
            </a:r>
            <a:r>
              <a:rPr lang="ru-RU" sz="1400" dirty="0" smtClean="0">
                <a:solidFill>
                  <a:schemeClr val="accent1">
                    <a:lumMod val="75000"/>
                  </a:schemeClr>
                </a:solidFill>
              </a:rPr>
              <a:t> </a:t>
            </a:r>
            <a:r>
              <a:rPr lang="ru-RU" sz="1400" dirty="0" err="1" smtClean="0">
                <a:solidFill>
                  <a:schemeClr val="accent1">
                    <a:lumMod val="75000"/>
                  </a:schemeClr>
                </a:solidFill>
              </a:rPr>
              <a:t>спілкування</a:t>
            </a:r>
            <a:r>
              <a:rPr lang="ru-RU" sz="1400" dirty="0" smtClean="0">
                <a:solidFill>
                  <a:schemeClr val="accent1">
                    <a:lumMod val="75000"/>
                  </a:schemeClr>
                </a:solidFill>
              </a:rPr>
              <a:t> </a:t>
            </a:r>
            <a:r>
              <a:rPr lang="ru-RU" sz="1400" dirty="0" err="1" smtClean="0">
                <a:solidFill>
                  <a:schemeClr val="accent1">
                    <a:lumMod val="75000"/>
                  </a:schemeClr>
                </a:solidFill>
              </a:rPr>
              <a:t>ніколи</a:t>
            </a:r>
            <a:r>
              <a:rPr lang="ru-RU" sz="1400" dirty="0" smtClean="0">
                <a:solidFill>
                  <a:schemeClr val="accent1">
                    <a:lumMod val="75000"/>
                  </a:schemeClr>
                </a:solidFill>
              </a:rPr>
              <a:t> не </a:t>
            </a:r>
            <a:r>
              <a:rPr lang="ru-RU" sz="1400" dirty="0" err="1" smtClean="0">
                <a:solidFill>
                  <a:schemeClr val="accent1">
                    <a:lumMod val="75000"/>
                  </a:schemeClr>
                </a:solidFill>
              </a:rPr>
              <a:t>повторюються</a:t>
            </a:r>
            <a:r>
              <a:rPr lang="ru-RU" sz="1400" dirty="0" smtClean="0">
                <a:solidFill>
                  <a:schemeClr val="accent1">
                    <a:lumMod val="75000"/>
                  </a:schemeClr>
                </a:solidFill>
              </a:rPr>
              <a:t> </a:t>
            </a:r>
            <a:r>
              <a:rPr lang="ru-RU" sz="1400" dirty="0" err="1" smtClean="0">
                <a:solidFill>
                  <a:schemeClr val="accent1">
                    <a:lumMod val="75000"/>
                  </a:schemeClr>
                </a:solidFill>
              </a:rPr>
              <a:t>повністю</a:t>
            </a:r>
            <a:r>
              <a:rPr lang="ru-RU" sz="1400" dirty="0" smtClean="0">
                <a:solidFill>
                  <a:schemeClr val="accent1">
                    <a:lumMod val="75000"/>
                  </a:schemeClr>
                </a:solidFill>
              </a:rPr>
              <a:t>.</a:t>
            </a:r>
            <a:endParaRPr lang="uk-UA" sz="1400" dirty="0">
              <a:solidFill>
                <a:schemeClr val="accent1">
                  <a:lumMod val="75000"/>
                </a:schemeClr>
              </a:solidFill>
            </a:endParaRPr>
          </a:p>
        </p:txBody>
      </p:sp>
      <p:pic>
        <p:nvPicPr>
          <p:cNvPr id="4" name="Рисунок 3" descr="Спілкування1.jpg"/>
          <p:cNvPicPr>
            <a:picLocks noChangeAspect="1"/>
          </p:cNvPicPr>
          <p:nvPr/>
        </p:nvPicPr>
        <p:blipFill>
          <a:blip r:embed="rId2"/>
          <a:stretch>
            <a:fillRect/>
          </a:stretch>
        </p:blipFill>
        <p:spPr>
          <a:xfrm>
            <a:off x="2571736" y="3571876"/>
            <a:ext cx="5362581" cy="271464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4282" y="142852"/>
            <a:ext cx="3286148" cy="5047536"/>
          </a:xfrm>
          <a:prstGeom prst="rect">
            <a:avLst/>
          </a:prstGeom>
        </p:spPr>
        <p:txBody>
          <a:bodyPr wrap="square">
            <a:spAutoFit/>
          </a:bodyPr>
          <a:lstStyle/>
          <a:p>
            <a:r>
              <a:rPr lang="uk-UA" sz="1400" dirty="0" smtClean="0">
                <a:solidFill>
                  <a:schemeClr val="accent1">
                    <a:lumMod val="75000"/>
                  </a:schemeClr>
                </a:solidFill>
              </a:rPr>
              <a:t>Під поняттям "комунікативні вміння" розуміємо, насамперед, володіння різними функціональними стилями, тобто вміння використовувати мовні засоби, оптимальні для конкретної мовленнєвої ситуації, додержання правильної літературної вимови, правопису, лексичних, граматичних і орфоепічних норм. Без цих вимог не можна говорити про опанування комунікативними вміннями. Але зміст цього поняття включає в себе і уміння найточніше й найповніше висловити думку, логічно її обґрунтувати, вміло застосувати мовну скарбницю досвіду багатьох поколінь, народну мудрість, мораль і культуру народу — прислів'я і приказки, які дійшли до нас із сивої давнини.</a:t>
            </a:r>
            <a:endParaRPr lang="uk-UA" sz="1400" dirty="0">
              <a:solidFill>
                <a:schemeClr val="accent1">
                  <a:lumMod val="75000"/>
                </a:schemeClr>
              </a:solidFill>
            </a:endParaRPr>
          </a:p>
        </p:txBody>
      </p:sp>
      <p:pic>
        <p:nvPicPr>
          <p:cNvPr id="3" name="Рисунок 2" descr="gGyG5142JFM.jpg"/>
          <p:cNvPicPr>
            <a:picLocks noChangeAspect="1"/>
          </p:cNvPicPr>
          <p:nvPr/>
        </p:nvPicPr>
        <p:blipFill>
          <a:blip r:embed="rId2"/>
          <a:stretch>
            <a:fillRect/>
          </a:stretch>
        </p:blipFill>
        <p:spPr>
          <a:xfrm>
            <a:off x="4214810" y="928670"/>
            <a:ext cx="3929066" cy="392906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естибюль">
  <a:themeElements>
    <a:clrScheme name="Вестибюль">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Вестибюль">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Вестибюль">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1312</Words>
  <PresentationFormat>Экран (4:3)</PresentationFormat>
  <Paragraphs>30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Вестибюль</vt:lpstr>
      <vt:lpstr>Теоретичні аспекти процесу спілкування</vt:lpstr>
      <vt:lpstr>Слайд 2</vt:lpstr>
      <vt:lpstr>Психологія спілкування та комунікації</vt:lpstr>
      <vt:lpstr> Комунікація — специфічна форма взаємодії людей у процесі їхньої пізнавально-трудової діяльності". </vt:lpstr>
      <vt:lpstr>Слайд 5</vt:lpstr>
      <vt:lpstr>Мета та мотив спілкування</vt:lpstr>
      <vt:lpstr>Мова</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Теоретичні аспекти процесу спілкування</dc:title>
  <dc:creator>student</dc:creator>
  <cp:lastModifiedBy>user41</cp:lastModifiedBy>
  <cp:revision>16</cp:revision>
  <dcterms:created xsi:type="dcterms:W3CDTF">2016-11-29T10:02:17Z</dcterms:created>
  <dcterms:modified xsi:type="dcterms:W3CDTF">2018-02-15T10:57:23Z</dcterms:modified>
</cp:coreProperties>
</file>