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63" r:id="rId7"/>
    <p:sldId id="259" r:id="rId8"/>
    <p:sldId id="266" r:id="rId9"/>
    <p:sldId id="260" r:id="rId10"/>
    <p:sldId id="261" r:id="rId11"/>
    <p:sldId id="262" r:id="rId12"/>
    <p:sldId id="286" r:id="rId13"/>
    <p:sldId id="287" r:id="rId14"/>
    <p:sldId id="271" r:id="rId15"/>
    <p:sldId id="272" r:id="rId16"/>
    <p:sldId id="273" r:id="rId17"/>
    <p:sldId id="275" r:id="rId18"/>
    <p:sldId id="276" r:id="rId19"/>
    <p:sldId id="277" r:id="rId20"/>
    <p:sldId id="278" r:id="rId21"/>
    <p:sldId id="281" r:id="rId22"/>
    <p:sldId id="282" r:id="rId23"/>
    <p:sldId id="283" r:id="rId24"/>
    <p:sldId id="284" r:id="rId25"/>
    <p:sldId id="285" r:id="rId26"/>
    <p:sldId id="270" r:id="rId27"/>
    <p:sldId id="288" r:id="rId28"/>
    <p:sldId id="289" r:id="rId29"/>
    <p:sldId id="29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75" d="100"/>
          <a:sy n="75" d="100"/>
        </p:scale>
        <p:origin x="-1260"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25.04.2019</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705394" y="1426138"/>
            <a:ext cx="7824652" cy="2793163"/>
          </a:xfrm>
        </p:spPr>
        <p:txBody>
          <a:bodyPr>
            <a:normAutofit/>
          </a:bodyPr>
          <a:lstStyle/>
          <a:p>
            <a:r>
              <a:rPr lang="uk-UA"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Психосоматичні захворювання</a:t>
            </a:r>
            <a:endParaRPr lang="ru-RU"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1956253"/>
            <a:ext cx="8974183" cy="4640489"/>
          </a:xfrm>
        </p:spPr>
        <p:txBody>
          <a:bodyPr>
            <a:normAutofit/>
          </a:bodyPr>
          <a:lstStyle/>
          <a:p>
            <a:pPr indent="171450" algn="just">
              <a:buNone/>
            </a:pPr>
            <a:r>
              <a:rPr lang="uk-UA" dirty="0" smtClean="0">
                <a:latin typeface="Times New Roman" pitchFamily="18" charset="0"/>
                <a:cs typeface="Times New Roman" pitchFamily="18" charset="0"/>
              </a:rPr>
              <a:t>Н</a:t>
            </a:r>
            <a:r>
              <a:rPr lang="uk-UA" dirty="0" smtClean="0">
                <a:latin typeface="Times New Roman" pitchFamily="18" charset="0"/>
                <a:cs typeface="Times New Roman" pitchFamily="18" charset="0"/>
              </a:rPr>
              <a:t>е </a:t>
            </a:r>
            <a:r>
              <a:rPr lang="uk-UA" dirty="0" smtClean="0">
                <a:latin typeface="Times New Roman" pitchFamily="18" charset="0"/>
                <a:cs typeface="Times New Roman" pitchFamily="18" charset="0"/>
              </a:rPr>
              <a:t>кожен фахівець зможе відразу запідозрити у хворого психосоматичні захворювання, їх справжні причини, щоб вчасно почати лікування психосоматичних захворювань. Часто такі недуги зовні не виділяються особливими рисами. Наприклад, </a:t>
            </a:r>
            <a:r>
              <a:rPr lang="uk-UA" b="1" dirty="0" smtClean="0">
                <a:latin typeface="Times New Roman" pitchFamily="18" charset="0"/>
                <a:cs typeface="Times New Roman" pitchFamily="18" charset="0"/>
              </a:rPr>
              <a:t>гастрит</a:t>
            </a:r>
            <a:r>
              <a:rPr lang="uk-UA" dirty="0" smtClean="0">
                <a:latin typeface="Times New Roman" pitchFamily="18" charset="0"/>
                <a:cs typeface="Times New Roman" pitchFamily="18" charset="0"/>
              </a:rPr>
              <a:t> може мати </a:t>
            </a:r>
            <a:r>
              <a:rPr lang="uk-UA" b="1" dirty="0" smtClean="0">
                <a:latin typeface="Times New Roman" pitchFamily="18" charset="0"/>
                <a:cs typeface="Times New Roman" pitchFamily="18" charset="0"/>
              </a:rPr>
              <a:t>бактеріальну і соматичну природу </a:t>
            </a:r>
            <a:r>
              <a:rPr lang="uk-UA" dirty="0" smtClean="0">
                <a:latin typeface="Times New Roman" pitchFamily="18" charset="0"/>
                <a:cs typeface="Times New Roman" pitchFamily="18" charset="0"/>
              </a:rPr>
              <a:t>- це неможливо виявити відразу. У деяких пацієнтів шлунок і справді вражений бактерією </a:t>
            </a:r>
            <a:r>
              <a:rPr lang="uk-UA" dirty="0" err="1" smtClean="0">
                <a:latin typeface="Times New Roman" pitchFamily="18" charset="0"/>
                <a:cs typeface="Times New Roman" pitchFamily="18" charset="0"/>
              </a:rPr>
              <a:t>Хелікобактер</a:t>
            </a:r>
            <a:r>
              <a:rPr lang="uk-UA" dirty="0" smtClean="0">
                <a:latin typeface="Times New Roman" pitchFamily="18" charset="0"/>
                <a:cs typeface="Times New Roman" pitchFamily="18" charset="0"/>
              </a:rPr>
              <a:t>, інші ж відчули гострі спазми після чергової стресовій ситуації. Захворювання різних систем органів в більшості випадків безпосередньо пов'язані з </a:t>
            </a:r>
            <a:r>
              <a:rPr lang="uk-UA" dirty="0" smtClean="0">
                <a:latin typeface="Times New Roman" pitchFamily="18" charset="0"/>
                <a:cs typeface="Times New Roman" pitchFamily="18" charset="0"/>
              </a:rPr>
              <a:t>душевним станом хворого. Це органи шлунково-кишкового тракту, серцево-судинна система, нервова система.</a:t>
            </a:r>
            <a:endParaRPr lang="uk-UA" dirty="0" smtClean="0">
              <a:latin typeface="Times New Roman" pitchFamily="18" charset="0"/>
              <a:cs typeface="Times New Roman" pitchFamily="18" charset="0"/>
            </a:endParaRPr>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21510" name="Picture 6" descr="Ð ÐµÐ·ÑÐ»ÑÑÐ°Ñ Ð¿Ð¾ÑÑÐºÑ Ð·Ð¾Ð±ÑÐ°Ð¶ÐµÐ½Ñ Ð·Ð° Ð·Ð°Ð¿Ð¸ÑÐ¾Ð¼ &quot;Ð±Ð¾Ð»ÐµÐ·Ð½Ñ&quot;"/>
          <p:cNvPicPr>
            <a:picLocks noChangeAspect="1" noChangeArrowheads="1"/>
          </p:cNvPicPr>
          <p:nvPr/>
        </p:nvPicPr>
        <p:blipFill>
          <a:blip r:embed="rId3"/>
          <a:srcRect/>
          <a:stretch>
            <a:fillRect/>
          </a:stretch>
        </p:blipFill>
        <p:spPr bwMode="auto">
          <a:xfrm>
            <a:off x="325391" y="4900062"/>
            <a:ext cx="2613751" cy="1957938"/>
          </a:xfrm>
          <a:prstGeom prst="rect">
            <a:avLst/>
          </a:prstGeom>
          <a:noFill/>
        </p:spPr>
      </p:pic>
      <p:pic>
        <p:nvPicPr>
          <p:cNvPr id="21512" name="Picture 8" descr="ÐÐ¾Ð²âÑÐ·Ð°Ð½Ðµ Ð·Ð¾Ð±ÑÐ°Ð¶ÐµÐ½Ð½Ñ"/>
          <p:cNvPicPr>
            <a:picLocks noChangeAspect="1" noChangeArrowheads="1"/>
          </p:cNvPicPr>
          <p:nvPr/>
        </p:nvPicPr>
        <p:blipFill>
          <a:blip r:embed="rId4"/>
          <a:srcRect/>
          <a:stretch>
            <a:fillRect/>
          </a:stretch>
        </p:blipFill>
        <p:spPr bwMode="auto">
          <a:xfrm>
            <a:off x="3136347" y="4868691"/>
            <a:ext cx="2977071" cy="1989309"/>
          </a:xfrm>
          <a:prstGeom prst="rect">
            <a:avLst/>
          </a:prstGeom>
          <a:noFill/>
        </p:spPr>
      </p:pic>
      <p:pic>
        <p:nvPicPr>
          <p:cNvPr id="21514" name="Picture 10" descr="ÐÐ¾Ð²âÑÐ·Ð°Ð½Ðµ Ð·Ð¾Ð±ÑÐ°Ð¶ÐµÐ½Ð½Ñ"/>
          <p:cNvPicPr>
            <a:picLocks noChangeAspect="1" noChangeArrowheads="1"/>
          </p:cNvPicPr>
          <p:nvPr/>
        </p:nvPicPr>
        <p:blipFill>
          <a:blip r:embed="rId5"/>
          <a:srcRect/>
          <a:stretch>
            <a:fillRect/>
          </a:stretch>
        </p:blipFill>
        <p:spPr bwMode="auto">
          <a:xfrm>
            <a:off x="6216741" y="4841353"/>
            <a:ext cx="2692127" cy="201664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47694"/>
            <a:ext cx="8921931" cy="4810306"/>
          </a:xfrm>
        </p:spPr>
        <p:txBody>
          <a:bodyPr>
            <a:noAutofit/>
          </a:bodyPr>
          <a:lstStyle/>
          <a:p>
            <a:pPr indent="171450" algn="just">
              <a:buNone/>
            </a:pPr>
            <a:r>
              <a:rPr lang="uk-UA" sz="2000" dirty="0" smtClean="0">
                <a:latin typeface="Times New Roman" pitchFamily="18" charset="0"/>
                <a:cs typeface="Times New Roman" pitchFamily="18" charset="0"/>
              </a:rPr>
              <a:t>Після ретельної діагностики пацієнта звичайний лікар призначить лікарську терапію для полегшення стану і лікування від </a:t>
            </a:r>
            <a:r>
              <a:rPr lang="uk-UA" sz="2000" dirty="0" smtClean="0">
                <a:latin typeface="Times New Roman" pitchFamily="18" charset="0"/>
                <a:cs typeface="Times New Roman" pitchFamily="18" charset="0"/>
              </a:rPr>
              <a:t>хвороби. </a:t>
            </a:r>
            <a:r>
              <a:rPr lang="uk-UA" sz="2000" dirty="0" smtClean="0">
                <a:latin typeface="Times New Roman" pitchFamily="18" charset="0"/>
                <a:cs typeface="Times New Roman" pitchFamily="18" charset="0"/>
              </a:rPr>
              <a:t>Після відступу перших симптомів пацієнт впевнений, що вилікувався, опускаючи з виду психологічні причини хвороби. До кінця лікарської терапії знадобляться більш сильні фармакологічні препарати і процедури для лікування психосоматичних захворювань. Через кілька років після «блукань» в діагнозі пацієнт набуває </a:t>
            </a:r>
            <a:r>
              <a:rPr lang="uk-UA" sz="2000" b="1" dirty="0" smtClean="0">
                <a:latin typeface="Times New Roman" pitchFamily="18" charset="0"/>
                <a:cs typeface="Times New Roman" pitchFamily="18" charset="0"/>
              </a:rPr>
              <a:t>хронічної форми </a:t>
            </a:r>
            <a:r>
              <a:rPr lang="uk-UA" sz="2000" dirty="0" smtClean="0">
                <a:latin typeface="Times New Roman" pitchFamily="18" charset="0"/>
                <a:cs typeface="Times New Roman" pitchFamily="18" charset="0"/>
              </a:rPr>
              <a:t>своєї </a:t>
            </a:r>
            <a:r>
              <a:rPr lang="uk-UA" sz="2000" dirty="0" smtClean="0">
                <a:latin typeface="Times New Roman" pitchFamily="18" charset="0"/>
                <a:cs typeface="Times New Roman" pitchFamily="18" charset="0"/>
              </a:rPr>
              <a:t>хвороби, відбувається звикання організму </a:t>
            </a:r>
            <a:r>
              <a:rPr lang="uk-UA" sz="2000" dirty="0" smtClean="0">
                <a:latin typeface="Times New Roman" pitchFamily="18" charset="0"/>
                <a:cs typeface="Times New Roman" pitchFamily="18" charset="0"/>
              </a:rPr>
              <a:t>до лікарських засобів. Хворий втрачає надію </a:t>
            </a:r>
            <a:r>
              <a:rPr lang="uk-UA" sz="2000" dirty="0" smtClean="0">
                <a:latin typeface="Times New Roman" pitchFamily="18" charset="0"/>
                <a:cs typeface="Times New Roman" pitchFamily="18" charset="0"/>
              </a:rPr>
              <a:t>про виліковування</a:t>
            </a:r>
            <a:r>
              <a:rPr lang="uk-UA" sz="2000" dirty="0" smtClean="0">
                <a:latin typeface="Times New Roman" pitchFamily="18" charset="0"/>
                <a:cs typeface="Times New Roman" pitchFamily="18" charset="0"/>
              </a:rPr>
              <a:t>, не здогадуючись, що для повного лікування необхідно звернутися до професійного психотерапевта. Саме цей фахівець «розблокує» від хронічного стресу, а з ним підуть і інші хвороби.</a:t>
            </a:r>
          </a:p>
          <a:p>
            <a:pPr indent="171450" algn="just">
              <a:buNone/>
            </a:pPr>
            <a:r>
              <a:rPr lang="uk-UA" sz="2000" b="1" dirty="0" smtClean="0">
                <a:latin typeface="Times New Roman" pitchFamily="18" charset="0"/>
                <a:cs typeface="Times New Roman" pitchFamily="18" charset="0"/>
              </a:rPr>
              <a:t>Ключовий нюанс криється в наступному: </a:t>
            </a:r>
            <a:r>
              <a:rPr lang="uk-UA" sz="2000" dirty="0" smtClean="0">
                <a:latin typeface="Times New Roman" pitchFamily="18" charset="0"/>
                <a:cs typeface="Times New Roman" pitchFamily="18" charset="0"/>
              </a:rPr>
              <a:t>пацієнтам іноді властиво замовчувати через </a:t>
            </a:r>
            <a:r>
              <a:rPr lang="uk-UA" sz="2000" dirty="0" smtClean="0">
                <a:latin typeface="Times New Roman" pitchFamily="18" charset="0"/>
                <a:cs typeface="Times New Roman" pitchFamily="18" charset="0"/>
              </a:rPr>
              <a:t>сором'язливість про свої душевні проблеми, </a:t>
            </a:r>
            <a:r>
              <a:rPr lang="uk-UA" sz="2000" dirty="0" smtClean="0">
                <a:latin typeface="Times New Roman" pitchFamily="18" charset="0"/>
                <a:cs typeface="Times New Roman" pitchFamily="18" charset="0"/>
              </a:rPr>
              <a:t>а лікар не розпитує про психологічний стан, вважаючи це </a:t>
            </a:r>
            <a:r>
              <a:rPr lang="uk-UA" sz="2000" dirty="0" smtClean="0">
                <a:latin typeface="Times New Roman" pitchFamily="18" charset="0"/>
                <a:cs typeface="Times New Roman" pitchFamily="18" charset="0"/>
              </a:rPr>
              <a:t>нетактовністю, </a:t>
            </a:r>
            <a:r>
              <a:rPr lang="uk-UA" sz="2000" dirty="0" smtClean="0">
                <a:latin typeface="Times New Roman" pitchFamily="18" charset="0"/>
                <a:cs typeface="Times New Roman" pitchFamily="18" charset="0"/>
              </a:rPr>
              <a:t>зі свого боку</a:t>
            </a:r>
            <a:endParaRPr lang="uk-UA" sz="2000" dirty="0">
              <a:latin typeface="Times New Roman" pitchFamily="18" charset="0"/>
              <a:cs typeface="Times New Roman" pitchFamily="18" charset="0"/>
            </a:endParaRPr>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x-lines.ru/letters/i/cyrillicdreamy/0602/2218dc/36/0/4n97dyqozdeamwf64gy7bxsozuembwcn4nhpdb6ozzemtwcfrdemxwfo4gn7bcsoz5eabwcq4n3pbcgozzeaa.png"/>
          <p:cNvPicPr>
            <a:picLocks noChangeAspect="1" noChangeArrowheads="1"/>
          </p:cNvPicPr>
          <p:nvPr/>
        </p:nvPicPr>
        <p:blipFill>
          <a:blip r:embed="rId2"/>
          <a:srcRect/>
          <a:stretch>
            <a:fillRect/>
          </a:stretch>
        </p:blipFill>
        <p:spPr bwMode="auto">
          <a:xfrm>
            <a:off x="741984" y="884583"/>
            <a:ext cx="7716217" cy="319433"/>
          </a:xfrm>
          <a:prstGeom prst="rect">
            <a:avLst/>
          </a:prstGeom>
          <a:noFill/>
        </p:spPr>
      </p:pic>
      <p:pic>
        <p:nvPicPr>
          <p:cNvPr id="27654" name="Picture 6" descr="http://x-lines.ru/letters/i/cyrillicdreamy/0602/2218dc/36/0/4nx7dygozdeaxwfa4n67bqy.png"/>
          <p:cNvPicPr>
            <a:picLocks noChangeAspect="1" noChangeArrowheads="1"/>
          </p:cNvPicPr>
          <p:nvPr/>
        </p:nvPicPr>
        <p:blipFill>
          <a:blip r:embed="rId3"/>
          <a:srcRect/>
          <a:stretch>
            <a:fillRect/>
          </a:stretch>
        </p:blipFill>
        <p:spPr bwMode="auto">
          <a:xfrm>
            <a:off x="2918653" y="447261"/>
            <a:ext cx="3009900" cy="327992"/>
          </a:xfrm>
          <a:prstGeom prst="rect">
            <a:avLst/>
          </a:prstGeom>
          <a:noFill/>
        </p:spPr>
      </p:pic>
      <p:pic>
        <p:nvPicPr>
          <p:cNvPr id="27656" name="Picture 8" descr="Ð ÐµÐ·ÑÐ»ÑÑÐ°Ñ Ð¿Ð¾ÑÑÐºÑ Ð·Ð¾Ð±ÑÐ°Ð¶ÐµÐ½Ñ Ð·Ð° Ð·Ð°Ð¿Ð¸ÑÐ¾Ð¼ &quot;Ð¿ÑÐ¸ÑÐ¾ÑÐ¾Ð¼Ð°ÑÐ¸ÐºÐ° Ð»ÑÐ´Ð¸Ð½Ð°&quot;"/>
          <p:cNvPicPr>
            <a:picLocks noChangeAspect="1" noChangeArrowheads="1"/>
          </p:cNvPicPr>
          <p:nvPr/>
        </p:nvPicPr>
        <p:blipFill>
          <a:blip r:embed="rId4"/>
          <a:srcRect/>
          <a:stretch>
            <a:fillRect/>
          </a:stretch>
        </p:blipFill>
        <p:spPr bwMode="auto">
          <a:xfrm>
            <a:off x="0" y="1766474"/>
            <a:ext cx="9144000" cy="50915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Ð ÐµÐ·ÑÐ»ÑÑÐ°Ñ Ð¿Ð¾ÑÑÐºÑ Ð·Ð¾Ð±ÑÐ°Ð¶ÐµÐ½Ñ Ð·Ð° Ð·Ð°Ð¿Ð¸ÑÐ¾Ð¼ &quot;Ð¿ÑÐ¸ÑÐ¾ÑÐ¾Ð¼Ð°ÑÐ¸ÐºÐ°&quot;"/>
          <p:cNvPicPr>
            <a:picLocks noChangeAspect="1" noChangeArrowheads="1"/>
          </p:cNvPicPr>
          <p:nvPr/>
        </p:nvPicPr>
        <p:blipFill>
          <a:blip r:embed="rId2"/>
          <a:srcRect/>
          <a:stretch>
            <a:fillRect/>
          </a:stretch>
        </p:blipFill>
        <p:spPr bwMode="auto">
          <a:xfrm>
            <a:off x="2174875" y="2095500"/>
            <a:ext cx="4838700" cy="4762500"/>
          </a:xfrm>
          <a:prstGeom prst="rect">
            <a:avLst/>
          </a:prstGeom>
          <a:noFill/>
        </p:spPr>
      </p:pic>
      <p:pic>
        <p:nvPicPr>
          <p:cNvPr id="5" name="Picture 6" descr="http://x-lines.ru/letters/i/cyrillicdreamy/0602/2218dc/36/0/4nx7dygozdeaxwfa4n67bqy.png"/>
          <p:cNvPicPr>
            <a:picLocks noChangeAspect="1" noChangeArrowheads="1"/>
          </p:cNvPicPr>
          <p:nvPr/>
        </p:nvPicPr>
        <p:blipFill>
          <a:blip r:embed="rId3"/>
          <a:srcRect/>
          <a:stretch>
            <a:fillRect/>
          </a:stretch>
        </p:blipFill>
        <p:spPr bwMode="auto">
          <a:xfrm>
            <a:off x="2893253" y="472661"/>
            <a:ext cx="3009900" cy="327992"/>
          </a:xfrm>
          <a:prstGeom prst="rect">
            <a:avLst/>
          </a:prstGeom>
          <a:noFill/>
        </p:spPr>
      </p:pic>
      <p:pic>
        <p:nvPicPr>
          <p:cNvPr id="6" name="Picture 4" descr="http://x-lines.ru/letters/i/cyrillicdreamy/0602/2218dc/36/0/4n97dyqozdeamwf64gy7bxsozuembwcn4nhpdb6ozzemtwcfrdemxwfo4gn7bcsoz5eabwcq4n3pbcgozzeaa.png"/>
          <p:cNvPicPr>
            <a:picLocks noChangeAspect="1" noChangeArrowheads="1"/>
          </p:cNvPicPr>
          <p:nvPr/>
        </p:nvPicPr>
        <p:blipFill>
          <a:blip r:embed="rId4"/>
          <a:srcRect/>
          <a:stretch>
            <a:fillRect/>
          </a:stretch>
        </p:blipFill>
        <p:spPr bwMode="auto">
          <a:xfrm>
            <a:off x="741984" y="884583"/>
            <a:ext cx="7716217" cy="3194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Психологічні проблеми</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825625"/>
            <a:ext cx="8965096" cy="4351338"/>
          </a:xfrm>
        </p:spPr>
        <p:txBody>
          <a:bodyPr/>
          <a:lstStyle/>
          <a:p>
            <a:pPr indent="171450" algn="just">
              <a:buNone/>
            </a:pPr>
            <a:r>
              <a:rPr lang="uk-UA" dirty="0" smtClean="0">
                <a:latin typeface="Times New Roman" pitchFamily="18" charset="0"/>
                <a:cs typeface="Times New Roman" pitchFamily="18" charset="0"/>
              </a:rPr>
              <a:t>В залежності </a:t>
            </a:r>
            <a:r>
              <a:rPr lang="uk-UA" dirty="0" smtClean="0">
                <a:latin typeface="Times New Roman" pitchFamily="18" charset="0"/>
                <a:cs typeface="Times New Roman" pitchFamily="18" charset="0"/>
              </a:rPr>
              <a:t>від конкретного випадку</a:t>
            </a:r>
            <a:r>
              <a:rPr lang="uk-UA" b="1" dirty="0" smtClean="0">
                <a:latin typeface="Times New Roman" pitchFamily="18" charset="0"/>
                <a:cs typeface="Times New Roman" pitchFamily="18" charset="0"/>
              </a:rPr>
              <a:t>, основними причинами є </a:t>
            </a:r>
            <a:r>
              <a:rPr lang="uk-UA" dirty="0" smtClean="0">
                <a:latin typeface="Times New Roman" pitchFamily="18" charset="0"/>
                <a:cs typeface="Times New Roman" pitchFamily="18" charset="0"/>
              </a:rPr>
              <a:t>страхи, відсутність бажання вирішувати проблему, самокритика, агресія, гнів, недовіра до життя, почуття незахищеності, стримування сліз, стрес, напруга.</a:t>
            </a:r>
          </a:p>
          <a:p>
            <a:endParaRPr lang="uk-UA" dirty="0"/>
          </a:p>
        </p:txBody>
      </p:sp>
      <p:pic>
        <p:nvPicPr>
          <p:cNvPr id="43010" name="Picture 2" descr="Ð ÐµÐ·ÑÐ»ÑÑÐ°Ñ Ð¿Ð¾ÑÑÐºÑ Ð·Ð¾Ð±ÑÐ°Ð¶ÐµÐ½Ñ Ð·Ð° Ð·Ð°Ð¿Ð¸ÑÐ¾Ð¼ &quot;ÑÑÑÐµÑ&quot;"/>
          <p:cNvPicPr>
            <a:picLocks noChangeAspect="1" noChangeArrowheads="1"/>
          </p:cNvPicPr>
          <p:nvPr/>
        </p:nvPicPr>
        <p:blipFill>
          <a:blip r:embed="rId2"/>
          <a:srcRect/>
          <a:stretch>
            <a:fillRect/>
          </a:stretch>
        </p:blipFill>
        <p:spPr bwMode="auto">
          <a:xfrm>
            <a:off x="1427783" y="3050158"/>
            <a:ext cx="6374434" cy="364253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Захворювання очей</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825625"/>
            <a:ext cx="8935278" cy="4351338"/>
          </a:xfrm>
        </p:spPr>
        <p:txBody>
          <a:bodyPr/>
          <a:lstStyle/>
          <a:p>
            <a:pPr indent="171450" algn="just">
              <a:buNone/>
            </a:pPr>
            <a:r>
              <a:rPr lang="uk-UA" b="1" dirty="0" smtClean="0">
                <a:latin typeface="Times New Roman" pitchFamily="18" charset="0"/>
                <a:cs typeface="Times New Roman" pitchFamily="18" charset="0"/>
              </a:rPr>
              <a:t>Найчастішими причинами</a:t>
            </a:r>
            <a:r>
              <a:rPr lang="uk-UA" dirty="0" smtClean="0">
                <a:latin typeface="Times New Roman" pitchFamily="18" charset="0"/>
                <a:cs typeface="Times New Roman" pitchFamily="18" charset="0"/>
              </a:rPr>
              <a:t> виникнення захворювань очей є  - розчарування життям, страх не виконати життєву місію, невіра в своє світле майбутнє, небажання бачити сімейні проблеми, злісний погляд на життя.</a:t>
            </a:r>
          </a:p>
          <a:p>
            <a:pPr>
              <a:buNone/>
            </a:pPr>
            <a:endParaRPr lang="uk-UA" dirty="0"/>
          </a:p>
        </p:txBody>
      </p:sp>
      <p:pic>
        <p:nvPicPr>
          <p:cNvPr id="41986" name="Picture 2" descr="Ð ÐµÐ·ÑÐ»ÑÑÐ°Ñ Ð¿Ð¾ÑÑÐºÑ Ð·Ð¾Ð±ÑÐ°Ð¶ÐµÐ½Ñ Ð·Ð° Ð·Ð°Ð¿Ð¸ÑÐ¾Ð¼ &quot;Ð±Ð¾Ð»ÐµÐ·Ð½Ð¸ Ð³Ð»Ð°Ð·&quot;"/>
          <p:cNvPicPr>
            <a:picLocks noChangeAspect="1" noChangeArrowheads="1"/>
          </p:cNvPicPr>
          <p:nvPr/>
        </p:nvPicPr>
        <p:blipFill>
          <a:blip r:embed="rId2"/>
          <a:srcRect/>
          <a:stretch>
            <a:fillRect/>
          </a:stretch>
        </p:blipFill>
        <p:spPr bwMode="auto">
          <a:xfrm>
            <a:off x="533261" y="3019942"/>
            <a:ext cx="8153537" cy="366909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950" y="276226"/>
            <a:ext cx="7886700" cy="13255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ЛОР-ЗАХВОРЮВАННЯ</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885260"/>
            <a:ext cx="8928100" cy="4351338"/>
          </a:xfrm>
        </p:spPr>
        <p:txBody>
          <a:bodyPr/>
          <a:lstStyle/>
          <a:p>
            <a:pPr indent="171450" algn="just">
              <a:buNone/>
            </a:pPr>
            <a:r>
              <a:rPr lang="uk-UA" b="1" dirty="0" smtClean="0">
                <a:latin typeface="Times New Roman" pitchFamily="18" charset="0"/>
                <a:cs typeface="Times New Roman" pitchFamily="18" charset="0"/>
              </a:rPr>
              <a:t>Виникають в результаті </a:t>
            </a:r>
            <a:r>
              <a:rPr lang="uk-UA" dirty="0" smtClean="0">
                <a:latin typeface="Times New Roman" pitchFamily="18" charset="0"/>
                <a:cs typeface="Times New Roman" pitchFamily="18" charset="0"/>
              </a:rPr>
              <a:t>придушення емоцій, нездатності реалізувати свій творчий потенціал, гнів, роздратування, небажання чути, небажання слухати свій внутрішній голос, впертість, не вміння висловлювати свої образи, стримування гнівних слів, страх висловити свою думку.</a:t>
            </a:r>
          </a:p>
          <a:p>
            <a:pPr indent="171450" algn="just">
              <a:buNone/>
            </a:pPr>
            <a:r>
              <a:rPr lang="ru-RU" dirty="0" smtClean="0"/>
              <a:t/>
            </a:r>
            <a:br>
              <a:rPr lang="ru-RU" dirty="0" smtClean="0"/>
            </a:br>
            <a:endParaRPr lang="uk-UA" dirty="0"/>
          </a:p>
        </p:txBody>
      </p:sp>
      <p:pic>
        <p:nvPicPr>
          <p:cNvPr id="40964" name="Picture 4" descr="Ð ÐµÐ·ÑÐ»ÑÑÐ°Ñ Ð¿Ð¾ÑÑÐºÑ Ð·Ð¾Ð±ÑÐ°Ð¶ÐµÐ½Ñ Ð·Ð° Ð·Ð°Ð¿Ð¸ÑÐ¾Ð¼ &quot;Ð»Ð¾Ñ&quot;"/>
          <p:cNvPicPr>
            <a:picLocks noChangeAspect="1" noChangeArrowheads="1"/>
          </p:cNvPicPr>
          <p:nvPr/>
        </p:nvPicPr>
        <p:blipFill>
          <a:blip r:embed="rId2"/>
          <a:srcRect/>
          <a:stretch>
            <a:fillRect/>
          </a:stretch>
        </p:blipFill>
        <p:spPr bwMode="auto">
          <a:xfrm>
            <a:off x="193675" y="3251200"/>
            <a:ext cx="8773392" cy="2917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8902700" cy="13255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Хвороби травної системи</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190500" y="1825625"/>
            <a:ext cx="8775700" cy="4351338"/>
          </a:xfrm>
        </p:spPr>
        <p:txBody>
          <a:bodyPr/>
          <a:lstStyle/>
          <a:p>
            <a:pPr indent="171450" algn="just">
              <a:buNone/>
            </a:pPr>
            <a:r>
              <a:rPr lang="uk-UA" b="1" dirty="0" smtClean="0">
                <a:latin typeface="Times New Roman" pitchFamily="18" charset="0"/>
                <a:cs typeface="Times New Roman" pitchFamily="18" charset="0"/>
              </a:rPr>
              <a:t>Причинами цих захворювань є  </a:t>
            </a:r>
            <a:r>
              <a:rPr lang="uk-UA" dirty="0" smtClean="0">
                <a:latin typeface="Times New Roman" pitchFamily="18" charset="0"/>
                <a:cs typeface="Times New Roman" pitchFamily="18" charset="0"/>
              </a:rPr>
              <a:t>гнів, нерішучість, страх перед новизною, нав'язливе прагнення контролювати всі аспекти життя, розчарування, опір змінам, ненависть, злоба, створення перешкод для всього хорошого в житті, спроби втечі від реальності, фрустрація, проблеми, негативні очікування, вплив минулого на сьогодення, відторгнення, почуття провини, нездатність прийняти рішення.</a:t>
            </a:r>
            <a:r>
              <a:rPr lang="uk-UA" dirty="0" smtClean="0"/>
              <a:t/>
            </a:r>
            <a:br>
              <a:rPr lang="uk-UA" dirty="0" smtClean="0"/>
            </a:br>
            <a:endParaRPr lang="uk-UA" dirty="0"/>
          </a:p>
        </p:txBody>
      </p:sp>
      <p:pic>
        <p:nvPicPr>
          <p:cNvPr id="4" name="Picture 6" descr="Ð ÐµÐ·ÑÐ»ÑÑÐ°Ñ Ð¿Ð¾ÑÑÐºÑ Ð·Ð¾Ð±ÑÐ°Ð¶ÐµÐ½Ñ Ð·Ð° Ð·Ð°Ð¿Ð¸ÑÐ¾Ð¼ &quot;Ð±Ð¾Ð»Ñ Ð² Ð¶Ð¸Ð²Ð¾ÑÐµ&quot;"/>
          <p:cNvPicPr>
            <a:picLocks noChangeAspect="1" noChangeArrowheads="1"/>
          </p:cNvPicPr>
          <p:nvPr/>
        </p:nvPicPr>
        <p:blipFill>
          <a:blip r:embed="rId2"/>
          <a:srcRect/>
          <a:stretch>
            <a:fillRect/>
          </a:stretch>
        </p:blipFill>
        <p:spPr bwMode="auto">
          <a:xfrm>
            <a:off x="180975" y="3767956"/>
            <a:ext cx="4404621" cy="2924944"/>
          </a:xfrm>
          <a:prstGeom prst="rect">
            <a:avLst/>
          </a:prstGeom>
          <a:noFill/>
        </p:spPr>
      </p:pic>
      <p:pic>
        <p:nvPicPr>
          <p:cNvPr id="5" name="Picture 4" descr="Ð ÐµÐ·ÑÐ»ÑÑÐ°Ñ Ð¿Ð¾ÑÑÐºÑ Ð·Ð¾Ð±ÑÐ°Ð¶ÐµÐ½Ñ Ð·Ð° Ð·Ð°Ð¿Ð¸ÑÐ¾Ð¼ &quot;Ð±Ð¾Ð»Ñ Ð² Ð¶Ð¸Ð²Ð¾ÑÐµ&quot;"/>
          <p:cNvPicPr>
            <a:picLocks noChangeAspect="1" noChangeArrowheads="1"/>
          </p:cNvPicPr>
          <p:nvPr/>
        </p:nvPicPr>
        <p:blipFill>
          <a:blip r:embed="rId3"/>
          <a:srcRect/>
          <a:stretch>
            <a:fillRect/>
          </a:stretch>
        </p:blipFill>
        <p:spPr bwMode="auto">
          <a:xfrm>
            <a:off x="4699000" y="3771899"/>
            <a:ext cx="4279900" cy="2921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9144000" cy="13255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ХВОРОБИ ДИХАЛЬНОЇ СИСТЕМИ</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152400" y="1965325"/>
            <a:ext cx="8991600" cy="4351338"/>
          </a:xfrm>
        </p:spPr>
        <p:txBody>
          <a:bodyPr/>
          <a:lstStyle/>
          <a:p>
            <a:pPr indent="171450" algn="just">
              <a:buNone/>
            </a:pPr>
            <a:r>
              <a:rPr lang="uk-UA" b="1" dirty="0" smtClean="0">
                <a:latin typeface="Times New Roman" pitchFamily="18" charset="0"/>
                <a:cs typeface="Times New Roman" pitchFamily="18" charset="0"/>
              </a:rPr>
              <a:t>Причиною є </a:t>
            </a:r>
            <a:r>
              <a:rPr lang="uk-UA" dirty="0" smtClean="0">
                <a:latin typeface="Times New Roman" pitchFamily="18" charset="0"/>
                <a:cs typeface="Times New Roman" pitchFamily="18" charset="0"/>
              </a:rPr>
              <a:t>відмова брати відповідальність за своє життя, суперечки, крик, ігнорування, мстивість, страх жити, опір змінам, депресивні прояви, відчай, відчуття того, що ти не заслуговуєш на своє місце під сонцем, страх успіху.</a:t>
            </a:r>
          </a:p>
          <a:p>
            <a:pPr>
              <a:buNone/>
            </a:pPr>
            <a:endParaRPr lang="uk-UA" dirty="0"/>
          </a:p>
        </p:txBody>
      </p:sp>
      <p:pic>
        <p:nvPicPr>
          <p:cNvPr id="37890" name="Picture 2" descr="Ð ÐµÐ·ÑÐ»ÑÑÐ°Ñ Ð¿Ð¾ÑÑÐºÑ Ð·Ð¾Ð±ÑÐ°Ð¶ÐµÐ½Ñ Ð·Ð° Ð·Ð°Ð¿Ð¸ÑÐ¾Ð¼ &quot;Ð»ÐµÐ³ÐºÐ¸Ðµ&quot;"/>
          <p:cNvPicPr>
            <a:picLocks noChangeAspect="1" noChangeArrowheads="1"/>
          </p:cNvPicPr>
          <p:nvPr/>
        </p:nvPicPr>
        <p:blipFill>
          <a:blip r:embed="rId2"/>
          <a:srcRect/>
          <a:stretch>
            <a:fillRect/>
          </a:stretch>
        </p:blipFill>
        <p:spPr bwMode="auto">
          <a:xfrm>
            <a:off x="1193800" y="3182068"/>
            <a:ext cx="6769100" cy="34981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Хвороби ОРА</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939925"/>
            <a:ext cx="8991600" cy="4351338"/>
          </a:xfrm>
        </p:spPr>
        <p:txBody>
          <a:bodyPr/>
          <a:lstStyle/>
          <a:p>
            <a:pPr indent="171450" algn="just">
              <a:buNone/>
            </a:pPr>
            <a:r>
              <a:rPr lang="uk-UA" b="1" dirty="0" smtClean="0">
                <a:latin typeface="Times New Roman" pitchFamily="18" charset="0"/>
                <a:cs typeface="Times New Roman" pitchFamily="18" charset="0"/>
              </a:rPr>
              <a:t>Причинами виникнення хвороб опорно-рухового апарату є </a:t>
            </a:r>
            <a:r>
              <a:rPr lang="uk-UA" dirty="0" smtClean="0">
                <a:latin typeface="Times New Roman" pitchFamily="18" charset="0"/>
                <a:cs typeface="Times New Roman" pitchFamily="18" charset="0"/>
              </a:rPr>
              <a:t>недостатність підтримки, тривале психічне перенапруження, страх перед майбутнім, відчуття відсутності підтримки в житті, відсутність цілісності, впертість, нездатність винести тяготи долі, відсутність емоційної підтримки, почуття провини, фінансові труднощі, лицемірство, застійне мислення, непохитність, твердість, почуття провини, відчуття обтяження життям, занепокоєння, страх перед авторитетом, егоїзм, відчуття непотрібності, почуття недостатньо гарного зовнішнього вигляду.</a:t>
            </a:r>
            <a:endParaRPr lang="uk-UA" dirty="0"/>
          </a:p>
        </p:txBody>
      </p:sp>
      <p:pic>
        <p:nvPicPr>
          <p:cNvPr id="36866" name="Picture 2" descr="Ð ÐµÐ·ÑÐ»ÑÑÐ°Ñ Ð¿Ð¾ÑÑÐºÑ Ð·Ð¾Ð±ÑÐ°Ð¶ÐµÐ½Ñ Ð·Ð° Ð·Ð°Ð¿Ð¸ÑÐ¾Ð¼ &quot;Ð±Ð¾Ð»Ð¸ ÑÐ¿Ð¸Ð½Ð°&quot;"/>
          <p:cNvPicPr>
            <a:picLocks noChangeAspect="1" noChangeArrowheads="1"/>
          </p:cNvPicPr>
          <p:nvPr/>
        </p:nvPicPr>
        <p:blipFill>
          <a:blip r:embed="rId2"/>
          <a:srcRect/>
          <a:stretch>
            <a:fillRect/>
          </a:stretch>
        </p:blipFill>
        <p:spPr bwMode="auto">
          <a:xfrm>
            <a:off x="168275" y="4249737"/>
            <a:ext cx="4860925" cy="2430463"/>
          </a:xfrm>
          <a:prstGeom prst="rect">
            <a:avLst/>
          </a:prstGeom>
          <a:noFill/>
        </p:spPr>
      </p:pic>
      <p:pic>
        <p:nvPicPr>
          <p:cNvPr id="36868" name="Picture 4" descr="Ð ÐµÐ·ÑÐ»ÑÑÐ°Ñ Ð¿Ð¾ÑÑÐºÑ Ð·Ð¾Ð±ÑÐ°Ð¶ÐµÐ½Ñ Ð·Ð° Ð·Ð°Ð¿Ð¸ÑÐ¾Ð¼ &quot;Ð±Ð¾Ð»Ð¸ ÑÐ¿Ð¸Ð½Ð°&quot;"/>
          <p:cNvPicPr>
            <a:picLocks noChangeAspect="1" noChangeArrowheads="1"/>
          </p:cNvPicPr>
          <p:nvPr/>
        </p:nvPicPr>
        <p:blipFill>
          <a:blip r:embed="rId3"/>
          <a:srcRect/>
          <a:stretch>
            <a:fillRect/>
          </a:stretch>
        </p:blipFill>
        <p:spPr bwMode="auto">
          <a:xfrm>
            <a:off x="5079999" y="4259018"/>
            <a:ext cx="3863723" cy="23957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21567"/>
            <a:ext cx="5146766" cy="5032375"/>
          </a:xfrm>
        </p:spPr>
        <p:txBody>
          <a:bodyPr>
            <a:normAutofit/>
          </a:bodyPr>
          <a:lstStyle/>
          <a:p>
            <a:pPr indent="171450" algn="just">
              <a:buNone/>
            </a:pPr>
            <a:r>
              <a:rPr lang="uk-UA" dirty="0" smtClean="0">
                <a:latin typeface="Times New Roman" pitchFamily="18" charset="0"/>
                <a:cs typeface="Times New Roman" pitchFamily="18" charset="0"/>
              </a:rPr>
              <a:t>У зв’язку зі зростанням психологічного навантаження і стресів у сучасному суспільстві проблема розуміння психологічного аспекту феномену здоров’я стає однією з </a:t>
            </a:r>
            <a:r>
              <a:rPr lang="uk-UA" dirty="0" smtClean="0">
                <a:latin typeface="Times New Roman" pitchFamily="18" charset="0"/>
                <a:cs typeface="Times New Roman" pitchFamily="18" charset="0"/>
              </a:rPr>
              <a:t>найважливіших. Хронічне </a:t>
            </a:r>
            <a:r>
              <a:rPr lang="uk-UA" dirty="0" smtClean="0">
                <a:latin typeface="Times New Roman" pitchFamily="18" charset="0"/>
                <a:cs typeface="Times New Roman" pitchFamily="18" charset="0"/>
              </a:rPr>
              <a:t>перенапруження </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повсякденний стан сучасної </a:t>
            </a:r>
            <a:r>
              <a:rPr lang="uk-UA" dirty="0" smtClean="0">
                <a:latin typeface="Times New Roman" pitchFamily="18" charset="0"/>
                <a:cs typeface="Times New Roman" pitchFamily="18" charset="0"/>
              </a:rPr>
              <a:t>людини. </a:t>
            </a:r>
          </a:p>
          <a:p>
            <a:pPr indent="171450" algn="just">
              <a:buNone/>
            </a:pPr>
            <a:r>
              <a:rPr lang="uk-UA" dirty="0" smtClean="0">
                <a:latin typeface="Times New Roman" pitchFamily="18" charset="0"/>
                <a:cs typeface="Times New Roman" pitchFamily="18" charset="0"/>
              </a:rPr>
              <a:t>Все це є причиною значного зростання кількості хронічних захворювань, причини яких пов’язані з особливостями психологічної сфери особи. За сучасними даними, кількість пацієнтів з психосоматичними розладами серед загальної кількості хворих становить від 50 % до 70 %.</a:t>
            </a:r>
          </a:p>
        </p:txBody>
      </p:sp>
      <p:pic>
        <p:nvPicPr>
          <p:cNvPr id="1026"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00446" y="555832"/>
            <a:ext cx="8621486" cy="654205"/>
          </a:xfrm>
          <a:prstGeom prst="rect">
            <a:avLst/>
          </a:prstGeom>
          <a:noFill/>
        </p:spPr>
      </p:pic>
      <p:pic>
        <p:nvPicPr>
          <p:cNvPr id="1038" name="Picture 14" descr="Ð ÐµÐ·ÑÐ»ÑÑÐ°Ñ Ð¿Ð¾ÑÑÐºÑ Ð·Ð¾Ð±ÑÐ°Ð¶ÐµÐ½Ñ Ð·Ð° Ð·Ð°Ð¿Ð¸ÑÐ¾Ð¼ &quot;Ð¼ÐµÐ´Ð¸ÑÐ¸Ð½Ð°&quot;"/>
          <p:cNvPicPr>
            <a:picLocks noChangeAspect="1" noChangeArrowheads="1"/>
          </p:cNvPicPr>
          <p:nvPr/>
        </p:nvPicPr>
        <p:blipFill>
          <a:blip r:embed="rId3"/>
          <a:srcRect/>
          <a:stretch>
            <a:fillRect/>
          </a:stretch>
        </p:blipFill>
        <p:spPr bwMode="auto">
          <a:xfrm>
            <a:off x="5459093" y="2090057"/>
            <a:ext cx="3515089" cy="2346779"/>
          </a:xfrm>
          <a:prstGeom prst="rect">
            <a:avLst/>
          </a:prstGeom>
          <a:noFill/>
        </p:spPr>
      </p:pic>
      <p:pic>
        <p:nvPicPr>
          <p:cNvPr id="1042" name="Picture 18" descr="ÐÐ¾Ð²âÑÐ·Ð°Ð½Ðµ Ð·Ð¾Ð±ÑÐ°Ð¶ÐµÐ½Ð½Ñ"/>
          <p:cNvPicPr>
            <a:picLocks noChangeAspect="1" noChangeArrowheads="1"/>
          </p:cNvPicPr>
          <p:nvPr/>
        </p:nvPicPr>
        <p:blipFill>
          <a:blip r:embed="rId4"/>
          <a:srcRect/>
          <a:stretch>
            <a:fillRect/>
          </a:stretch>
        </p:blipFill>
        <p:spPr bwMode="auto">
          <a:xfrm>
            <a:off x="5485220" y="4559210"/>
            <a:ext cx="3488963" cy="196754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9144000" cy="13255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Хвороби сечового міхура</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952624"/>
            <a:ext cx="9144000" cy="4613275"/>
          </a:xfrm>
        </p:spPr>
        <p:txBody>
          <a:bodyPr/>
          <a:lstStyle/>
          <a:p>
            <a:pPr indent="171450" algn="just">
              <a:buNone/>
            </a:pPr>
            <a:r>
              <a:rPr lang="uk-UA" b="1" dirty="0" smtClean="0">
                <a:latin typeface="Times New Roman" pitchFamily="18" charset="0"/>
                <a:cs typeface="Times New Roman" pitchFamily="18" charset="0"/>
              </a:rPr>
              <a:t>Причинами хвороб сечового міхура є </a:t>
            </a:r>
            <a:r>
              <a:rPr lang="uk-UA" dirty="0" smtClean="0">
                <a:latin typeface="Times New Roman" pitchFamily="18" charset="0"/>
                <a:cs typeface="Times New Roman" pitchFamily="18" charset="0"/>
              </a:rPr>
              <a:t>- страх відпустити людину або певну подію, критика, розчарування, лють, сором'язливість, гнів, страх помилок, тривожність.</a:t>
            </a:r>
          </a:p>
          <a:p>
            <a:pPr indent="171450" algn="just">
              <a:buNone/>
            </a:pPr>
            <a:r>
              <a:rPr lang="ru-RU" dirty="0" smtClean="0"/>
              <a:t/>
            </a:r>
            <a:br>
              <a:rPr lang="ru-RU" dirty="0" smtClean="0"/>
            </a:br>
            <a:endParaRPr lang="uk-UA" dirty="0"/>
          </a:p>
        </p:txBody>
      </p:sp>
      <p:pic>
        <p:nvPicPr>
          <p:cNvPr id="35842" name="Picture 2" descr="Ð ÐµÐ·ÑÐ»ÑÑÐ°Ñ Ð¿Ð¾ÑÑÐºÑ Ð·Ð¾Ð±ÑÐ°Ð¶ÐµÐ½Ñ Ð·Ð° Ð·Ð°Ð¿Ð¸ÑÐ¾Ð¼ &quot;Ð±Ð¾Ð»ÐµÐ·Ð½Ð¸ Ð¼Ð¾ÑÐµÐ²Ð¸ÐºÐ°&quot;"/>
          <p:cNvPicPr>
            <a:picLocks noChangeAspect="1" noChangeArrowheads="1"/>
          </p:cNvPicPr>
          <p:nvPr/>
        </p:nvPicPr>
        <p:blipFill>
          <a:blip r:embed="rId2"/>
          <a:srcRect/>
          <a:stretch>
            <a:fillRect/>
          </a:stretch>
        </p:blipFill>
        <p:spPr bwMode="auto">
          <a:xfrm>
            <a:off x="1939925" y="2882900"/>
            <a:ext cx="5303514" cy="39751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Шкірні захворювання</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978025"/>
            <a:ext cx="8813800" cy="4351338"/>
          </a:xfrm>
        </p:spPr>
        <p:txBody>
          <a:bodyPr/>
          <a:lstStyle/>
          <a:p>
            <a:pPr indent="171450" algn="just">
              <a:buNone/>
            </a:pPr>
            <a:r>
              <a:rPr lang="uk-UA" b="1" dirty="0" smtClean="0">
                <a:latin typeface="Times New Roman" pitchFamily="18" charset="0"/>
                <a:cs typeface="Times New Roman" pitchFamily="18" charset="0"/>
              </a:rPr>
              <a:t>Причинами виникнення шкірних </a:t>
            </a:r>
            <a:r>
              <a:rPr lang="uk-UA" dirty="0" smtClean="0">
                <a:latin typeface="Times New Roman" pitchFamily="18" charset="0"/>
                <a:cs typeface="Times New Roman" pitchFamily="18" charset="0"/>
              </a:rPr>
              <a:t>захворювань є невдоволення життям, нелюбов до себе, схильність до впливу оточуючих людей, приховані страхи, тривога, страх болю, опір, гнів, відстороненість від інших.</a:t>
            </a:r>
          </a:p>
          <a:p>
            <a:pPr>
              <a:buNone/>
            </a:pPr>
            <a:endParaRPr lang="uk-UA" dirty="0"/>
          </a:p>
        </p:txBody>
      </p:sp>
      <p:pic>
        <p:nvPicPr>
          <p:cNvPr id="32770" name="Picture 2" descr="Ð ÐµÐ·ÑÐ»ÑÑÐ°Ñ Ð¿Ð¾ÑÑÐºÑ Ð·Ð¾Ð±ÑÐ°Ð¶ÐµÐ½Ñ Ð·Ð° Ð·Ð°Ð¿Ð¸ÑÐ¾Ð¼ &quot;Ð¿ÑÑÑÐ¸&quot;"/>
          <p:cNvPicPr>
            <a:picLocks noChangeAspect="1" noChangeArrowheads="1"/>
          </p:cNvPicPr>
          <p:nvPr/>
        </p:nvPicPr>
        <p:blipFill>
          <a:blip r:embed="rId2"/>
          <a:srcRect/>
          <a:stretch>
            <a:fillRect/>
          </a:stretch>
        </p:blipFill>
        <p:spPr bwMode="auto">
          <a:xfrm>
            <a:off x="203201" y="2907954"/>
            <a:ext cx="5461000" cy="3759546"/>
          </a:xfrm>
          <a:prstGeom prst="rect">
            <a:avLst/>
          </a:prstGeom>
          <a:noFill/>
        </p:spPr>
      </p:pic>
      <p:pic>
        <p:nvPicPr>
          <p:cNvPr id="32774" name="Picture 6" descr="Ð ÐµÐ·ÑÐ»ÑÑÐ°Ñ Ð¿Ð¾ÑÑÐºÑ Ð·Ð¾Ð±ÑÐ°Ð¶ÐµÐ½Ñ Ð·Ð° Ð·Ð°Ð¿Ð¸ÑÐ¾Ð¼ &quot;Ð¿ÑÑÑÐ¸&quot;"/>
          <p:cNvPicPr>
            <a:picLocks noChangeAspect="1" noChangeArrowheads="1"/>
          </p:cNvPicPr>
          <p:nvPr/>
        </p:nvPicPr>
        <p:blipFill>
          <a:blip r:embed="rId3"/>
          <a:srcRect/>
          <a:stretch>
            <a:fillRect/>
          </a:stretch>
        </p:blipFill>
        <p:spPr bwMode="auto">
          <a:xfrm>
            <a:off x="6254750" y="2922251"/>
            <a:ext cx="2609850" cy="366904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9144000" cy="1325563"/>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Хвороби ендокринної системи</a:t>
            </a:r>
            <a:endPar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2003425"/>
            <a:ext cx="9144000" cy="4854575"/>
          </a:xfrm>
        </p:spPr>
        <p:txBody>
          <a:bodyPr/>
          <a:lstStyle/>
          <a:p>
            <a:pPr indent="171450" algn="just">
              <a:buNone/>
            </a:pPr>
            <a:r>
              <a:rPr lang="uk-UA" b="1" dirty="0" smtClean="0">
                <a:latin typeface="Times New Roman" pitchFamily="18" charset="0"/>
                <a:cs typeface="Times New Roman" pitchFamily="18" charset="0"/>
              </a:rPr>
              <a:t>Причинами проблем </a:t>
            </a:r>
            <a:r>
              <a:rPr lang="uk-UA" dirty="0" smtClean="0">
                <a:latin typeface="Times New Roman" pitchFamily="18" charset="0"/>
                <a:cs typeface="Times New Roman" pitchFamily="18" charset="0"/>
              </a:rPr>
              <a:t>з щитоподібною залозою можуть бути психічний дисбаланс, занепокоєння, відсутність турботи про себе, бідність емоцій, відчуття, що всі щасливі моменти життя вже пройшли, приниження.</a:t>
            </a:r>
          </a:p>
          <a:p>
            <a:endParaRPr lang="uk-UA" dirty="0"/>
          </a:p>
        </p:txBody>
      </p:sp>
      <p:pic>
        <p:nvPicPr>
          <p:cNvPr id="31748" name="Picture 4" descr="ÐÐ¾Ð²âÑÐ·Ð°Ð½Ðµ Ð·Ð¾Ð±ÑÐ°Ð¶ÐµÐ½Ð½Ñ"/>
          <p:cNvPicPr>
            <a:picLocks noChangeAspect="1" noChangeArrowheads="1"/>
          </p:cNvPicPr>
          <p:nvPr/>
        </p:nvPicPr>
        <p:blipFill>
          <a:blip r:embed="rId2"/>
          <a:srcRect/>
          <a:stretch>
            <a:fillRect/>
          </a:stretch>
        </p:blipFill>
        <p:spPr bwMode="auto">
          <a:xfrm>
            <a:off x="892175" y="2961718"/>
            <a:ext cx="7413625" cy="374388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9144000" cy="13255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uk-UA" sz="3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Хвороби кровоносної системи</a:t>
            </a:r>
            <a:endParaRPr lang="uk-UA" sz="3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698625"/>
            <a:ext cx="8978900" cy="4351338"/>
          </a:xfrm>
        </p:spPr>
        <p:txBody>
          <a:bodyPr/>
          <a:lstStyle/>
          <a:p>
            <a:pPr indent="171450" algn="just">
              <a:buNone/>
            </a:pP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Причинами </a:t>
            </a:r>
            <a:r>
              <a:rPr lang="ru-RU" b="1" dirty="0" err="1" smtClean="0">
                <a:latin typeface="Times New Roman" pitchFamily="18" charset="0"/>
                <a:cs typeface="Times New Roman" pitchFamily="18" charset="0"/>
              </a:rPr>
              <a:t>виникнення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цих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захворювань</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є</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обмеження</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радощах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заради</a:t>
            </a:r>
            <a:r>
              <a:rPr lang="ru-RU" dirty="0" smtClean="0">
                <a:latin typeface="Times New Roman" pitchFamily="18" charset="0"/>
                <a:cs typeface="Times New Roman" pitchFamily="18" charset="0"/>
              </a:rPr>
              <a:t> грошей, </a:t>
            </a:r>
            <a:r>
              <a:rPr lang="ru-RU" dirty="0" err="1" smtClean="0">
                <a:latin typeface="Times New Roman" pitchFamily="18" charset="0"/>
                <a:cs typeface="Times New Roman" pitchFamily="18" charset="0"/>
              </a:rPr>
              <a:t>відсутність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радості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сумніви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розчарування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почуття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самотності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страху, </a:t>
            </a:r>
            <a:r>
              <a:rPr lang="ru-RU" dirty="0" err="1" smtClean="0">
                <a:latin typeface="Times New Roman" pitchFamily="18" charset="0"/>
                <a:cs typeface="Times New Roman" pitchFamily="18" charset="0"/>
              </a:rPr>
              <a:t>застій</a:t>
            </a:r>
            <a:r>
              <a:rPr lang="ru-RU" dirty="0" smtClean="0">
                <a:latin typeface="Times New Roman" pitchFamily="18" charset="0"/>
                <a:cs typeface="Times New Roman" pitchFamily="18" charset="0"/>
              </a:rPr>
              <a:t> в думках, </a:t>
            </a:r>
            <a:r>
              <a:rPr lang="ru-RU" dirty="0" err="1" smtClean="0">
                <a:latin typeface="Times New Roman" pitchFamily="18" charset="0"/>
                <a:cs typeface="Times New Roman" pitchFamily="18" charset="0"/>
              </a:rPr>
              <a:t>невирішені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емоційні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проблеми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недолюбленность</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дитинстві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одержимість</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30722" name="Picture 2" descr="ÐÐ¾Ð²âÑÐ·Ð°Ð½Ðµ Ð·Ð¾Ð±ÑÐ°Ð¶ÐµÐ½Ð½Ñ"/>
          <p:cNvPicPr>
            <a:picLocks noChangeAspect="1" noChangeArrowheads="1"/>
          </p:cNvPicPr>
          <p:nvPr/>
        </p:nvPicPr>
        <p:blipFill>
          <a:blip r:embed="rId2"/>
          <a:srcRect/>
          <a:stretch>
            <a:fillRect/>
          </a:stretch>
        </p:blipFill>
        <p:spPr bwMode="auto">
          <a:xfrm>
            <a:off x="2022475" y="3322002"/>
            <a:ext cx="5051425" cy="353599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261350" cy="13255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Інфекційні захворювання</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968499"/>
            <a:ext cx="9144000" cy="4208463"/>
          </a:xfrm>
        </p:spPr>
        <p:txBody>
          <a:bodyPr/>
          <a:lstStyle/>
          <a:p>
            <a:pPr indent="171450" algn="just">
              <a:buNone/>
            </a:pPr>
            <a:r>
              <a:rPr lang="uk-UA" b="1" dirty="0" smtClean="0">
                <a:latin typeface="Times New Roman" pitchFamily="18" charset="0"/>
                <a:cs typeface="Times New Roman" pitchFamily="18" charset="0"/>
              </a:rPr>
              <a:t>Причинами зниження імунітету і виникнення інфекційних захворювань </a:t>
            </a:r>
            <a:r>
              <a:rPr lang="uk-UA" dirty="0" smtClean="0">
                <a:latin typeface="Times New Roman" pitchFamily="18" charset="0"/>
                <a:cs typeface="Times New Roman" pitchFamily="18" charset="0"/>
              </a:rPr>
              <a:t>найчастіше за все є  роздратування, неприйняття себе, запальність, заздрість, почуття незахищеності, злісні думки, егоїзм.</a:t>
            </a:r>
          </a:p>
          <a:p>
            <a:pPr indent="171450" algn="just">
              <a:buNone/>
            </a:pPr>
            <a:r>
              <a:rPr lang="ru-RU" dirty="0" smtClean="0"/>
              <a:t/>
            </a:r>
            <a:br>
              <a:rPr lang="ru-RU" dirty="0" smtClean="0"/>
            </a:br>
            <a:endParaRPr lang="uk-UA" dirty="0"/>
          </a:p>
        </p:txBody>
      </p:sp>
      <p:pic>
        <p:nvPicPr>
          <p:cNvPr id="29698" name="Picture 2" descr="ÐÐ¾Ð²âÑÐ·Ð°Ð½Ðµ Ð·Ð¾Ð±ÑÐ°Ð¶ÐµÐ½Ð½Ñ"/>
          <p:cNvPicPr>
            <a:picLocks noChangeAspect="1" noChangeArrowheads="1"/>
          </p:cNvPicPr>
          <p:nvPr/>
        </p:nvPicPr>
        <p:blipFill>
          <a:blip r:embed="rId2"/>
          <a:srcRect/>
          <a:stretch>
            <a:fillRect/>
          </a:stretch>
        </p:blipFill>
        <p:spPr bwMode="auto">
          <a:xfrm>
            <a:off x="828675" y="2908300"/>
            <a:ext cx="7489825" cy="37449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Рак і пухлини</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927225"/>
            <a:ext cx="9144000" cy="4351338"/>
          </a:xfrm>
        </p:spPr>
        <p:txBody>
          <a:bodyPr/>
          <a:lstStyle/>
          <a:p>
            <a:pPr algn="just">
              <a:buFont typeface="Wingdings" pitchFamily="2" charset="2"/>
              <a:buChar char="v"/>
            </a:pPr>
            <a:r>
              <a:rPr lang="uk-UA" b="1" dirty="0" smtClean="0">
                <a:latin typeface="Times New Roman" pitchFamily="18" charset="0"/>
                <a:cs typeface="Times New Roman" pitchFamily="18" charset="0"/>
              </a:rPr>
              <a:t>Рак </a:t>
            </a:r>
            <a:r>
              <a:rPr lang="uk-UA" dirty="0" smtClean="0">
                <a:latin typeface="Times New Roman" pitchFamily="18" charset="0"/>
                <a:cs typeface="Times New Roman" pitchFamily="18" charset="0"/>
              </a:rPr>
              <a:t>- горе, глибокий біль, руйнівний почуття образи.</a:t>
            </a:r>
          </a:p>
          <a:p>
            <a:pPr algn="just">
              <a:buFont typeface="Wingdings" pitchFamily="2" charset="2"/>
              <a:buChar char="v"/>
            </a:pPr>
            <a:r>
              <a:rPr lang="uk-UA" b="1" dirty="0" smtClean="0">
                <a:latin typeface="Times New Roman" pitchFamily="18" charset="0"/>
                <a:cs typeface="Times New Roman" pitchFamily="18" charset="0"/>
              </a:rPr>
              <a:t>Пухлини</a:t>
            </a:r>
            <a:r>
              <a:rPr lang="uk-UA" dirty="0" smtClean="0">
                <a:latin typeface="Times New Roman" pitchFamily="18" charset="0"/>
                <a:cs typeface="Times New Roman" pitchFamily="18" charset="0"/>
              </a:rPr>
              <a:t> – тотальне акцентування уваги на старих образах, небажання їх відпускати.</a:t>
            </a:r>
            <a:endParaRPr lang="uk-UA" dirty="0">
              <a:latin typeface="Times New Roman" pitchFamily="18" charset="0"/>
              <a:cs typeface="Times New Roman" pitchFamily="18" charset="0"/>
            </a:endParaRPr>
          </a:p>
        </p:txBody>
      </p:sp>
      <p:pic>
        <p:nvPicPr>
          <p:cNvPr id="28674" name="Picture 2" descr="Ð ÐµÐ·ÑÐ»ÑÑÐ°Ñ Ð¿Ð¾ÑÑÐºÑ Ð·Ð¾Ð±ÑÐ°Ð¶ÐµÐ½Ñ Ð·Ð° Ð·Ð°Ð¿Ð¸ÑÐ¾Ð¼ &quot;ÑÐ°Ðº Ð±Ð¾Ð»ÐµÐ·Ð½Ñ&quot;"/>
          <p:cNvPicPr>
            <a:picLocks noChangeAspect="1" noChangeArrowheads="1"/>
          </p:cNvPicPr>
          <p:nvPr/>
        </p:nvPicPr>
        <p:blipFill>
          <a:blip r:embed="rId2"/>
          <a:srcRect/>
          <a:stretch>
            <a:fillRect/>
          </a:stretch>
        </p:blipFill>
        <p:spPr bwMode="auto">
          <a:xfrm>
            <a:off x="904874" y="3040537"/>
            <a:ext cx="7299325" cy="36142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1"/>
          <p:cNvPicPr>
            <a:picLocks noChangeAspect="1" noChangeArrowheads="1"/>
          </p:cNvPicPr>
          <p:nvPr/>
        </p:nvPicPr>
        <p:blipFill>
          <a:blip r:embed="rId2"/>
          <a:srcRect/>
          <a:stretch>
            <a:fillRect/>
          </a:stretch>
        </p:blipFill>
        <p:spPr bwMode="auto">
          <a:xfrm>
            <a:off x="0" y="431800"/>
            <a:ext cx="4759237" cy="6108700"/>
          </a:xfrm>
          <a:prstGeom prst="rect">
            <a:avLst/>
          </a:prstGeom>
          <a:noFill/>
        </p:spPr>
      </p:pic>
      <p:pic>
        <p:nvPicPr>
          <p:cNvPr id="44036" name="Picture 4" descr="02"/>
          <p:cNvPicPr>
            <a:picLocks noChangeAspect="1" noChangeArrowheads="1"/>
          </p:cNvPicPr>
          <p:nvPr/>
        </p:nvPicPr>
        <p:blipFill>
          <a:blip r:embed="rId3"/>
          <a:srcRect/>
          <a:stretch>
            <a:fillRect/>
          </a:stretch>
        </p:blipFill>
        <p:spPr bwMode="auto">
          <a:xfrm>
            <a:off x="4798498" y="419100"/>
            <a:ext cx="4345502" cy="6121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3"/>
          <p:cNvPicPr>
            <a:picLocks noChangeAspect="1" noChangeArrowheads="1"/>
          </p:cNvPicPr>
          <p:nvPr/>
        </p:nvPicPr>
        <p:blipFill>
          <a:blip r:embed="rId2"/>
          <a:srcRect/>
          <a:stretch>
            <a:fillRect/>
          </a:stretch>
        </p:blipFill>
        <p:spPr bwMode="auto">
          <a:xfrm>
            <a:off x="4549775" y="469900"/>
            <a:ext cx="4594225" cy="6159500"/>
          </a:xfrm>
          <a:prstGeom prst="rect">
            <a:avLst/>
          </a:prstGeom>
          <a:noFill/>
        </p:spPr>
      </p:pic>
      <p:pic>
        <p:nvPicPr>
          <p:cNvPr id="47110" name="Picture 6" descr="05"/>
          <p:cNvPicPr>
            <a:picLocks noChangeAspect="1" noChangeArrowheads="1"/>
          </p:cNvPicPr>
          <p:nvPr/>
        </p:nvPicPr>
        <p:blipFill>
          <a:blip r:embed="rId3"/>
          <a:srcRect/>
          <a:stretch>
            <a:fillRect/>
          </a:stretch>
        </p:blipFill>
        <p:spPr bwMode="auto">
          <a:xfrm>
            <a:off x="0" y="457200"/>
            <a:ext cx="4525068" cy="6159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06"/>
          <p:cNvPicPr>
            <a:picLocks noGrp="1" noChangeAspect="1" noChangeArrowheads="1"/>
          </p:cNvPicPr>
          <p:nvPr>
            <p:ph idx="1"/>
          </p:nvPr>
        </p:nvPicPr>
        <p:blipFill>
          <a:blip r:embed="rId2"/>
          <a:srcRect/>
          <a:stretch>
            <a:fillRect/>
          </a:stretch>
        </p:blipFill>
        <p:spPr bwMode="auto">
          <a:xfrm>
            <a:off x="0" y="504825"/>
            <a:ext cx="4533900" cy="6035676"/>
          </a:xfrm>
          <a:prstGeom prst="rect">
            <a:avLst/>
          </a:prstGeom>
          <a:noFill/>
        </p:spPr>
      </p:pic>
      <p:pic>
        <p:nvPicPr>
          <p:cNvPr id="6" name="Picture 4" descr="04"/>
          <p:cNvPicPr>
            <a:picLocks noChangeAspect="1" noChangeArrowheads="1"/>
          </p:cNvPicPr>
          <p:nvPr/>
        </p:nvPicPr>
        <p:blipFill>
          <a:blip r:embed="rId3"/>
          <a:srcRect/>
          <a:stretch>
            <a:fillRect/>
          </a:stretch>
        </p:blipFill>
        <p:spPr bwMode="auto">
          <a:xfrm>
            <a:off x="4543425" y="508000"/>
            <a:ext cx="4600575" cy="60071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ВИСНОВОК</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41300" y="1825625"/>
            <a:ext cx="8572500" cy="4351338"/>
          </a:xfrm>
        </p:spPr>
        <p:txBody>
          <a:bodyPr/>
          <a:lstStyle/>
          <a:p>
            <a:pPr indent="171450" algn="just">
              <a:buNone/>
            </a:pPr>
            <a:r>
              <a:rPr lang="uk-UA" dirty="0" smtClean="0">
                <a:latin typeface="Times New Roman" pitchFamily="18" charset="0"/>
                <a:cs typeface="Times New Roman" pitchFamily="18" charset="0"/>
              </a:rPr>
              <a:t>Підсумовуючи все вищесказане, треба зазначити, що найважливішим досягненням сучасної медичної психології є встановлений факт: симптоми хвороби можна представити, з одного боку, як прояв органічних змін, а з другого боку, як свідчення тяжкого душевного стану чи глибокого внутрішнього конфлікту, дисгармонії особистості. Тому нерідко замість душевних виникають тілесні (фізичні) прояви хвороби як, </a:t>
            </a:r>
            <a:r>
              <a:rPr lang="uk-UA" dirty="0" smtClean="0">
                <a:latin typeface="Times New Roman" pitchFamily="18" charset="0"/>
                <a:cs typeface="Times New Roman" pitchFamily="18" charset="0"/>
              </a:rPr>
              <a:t>наприклад</a:t>
            </a:r>
            <a:r>
              <a:rPr lang="uk-UA" dirty="0" smtClean="0">
                <a:latin typeface="Times New Roman" pitchFamily="18" charset="0"/>
                <a:cs typeface="Times New Roman" pitchFamily="18" charset="0"/>
              </a:rPr>
              <a:t>, бронхіальна астма, посилене </a:t>
            </a:r>
            <a:r>
              <a:rPr lang="uk-UA" dirty="0" smtClean="0">
                <a:latin typeface="Times New Roman" pitchFamily="18" charset="0"/>
                <a:cs typeface="Times New Roman" pitchFamily="18" charset="0"/>
              </a:rPr>
              <a:t>серцебиття, нейродерміт, хвороби різних систем організму людини </a:t>
            </a:r>
            <a:r>
              <a:rPr lang="uk-UA" dirty="0" smtClean="0">
                <a:latin typeface="Times New Roman" pitchFamily="18" charset="0"/>
                <a:cs typeface="Times New Roman" pitchFamily="18" charset="0"/>
              </a:rPr>
              <a:t>та інші, котрі в деякій мірі відображують </a:t>
            </a:r>
            <a:r>
              <a:rPr lang="uk-UA" dirty="0" smtClean="0">
                <a:latin typeface="Times New Roman" pitchFamily="18" charset="0"/>
                <a:cs typeface="Times New Roman" pitchFamily="18" charset="0"/>
              </a:rPr>
              <a:t>внутрішній психічний </a:t>
            </a:r>
            <a:r>
              <a:rPr lang="uk-UA" dirty="0" smtClean="0">
                <a:latin typeface="Times New Roman" pitchFamily="18" charset="0"/>
                <a:cs typeface="Times New Roman" pitchFamily="18" charset="0"/>
              </a:rPr>
              <a:t>конфлікт. </a:t>
            </a:r>
            <a:endParaRPr lang="uk-UA" dirty="0">
              <a:latin typeface="Times New Roman" pitchFamily="18" charset="0"/>
              <a:cs typeface="Times New Roman" pitchFamily="18" charset="0"/>
            </a:endParaRPr>
          </a:p>
        </p:txBody>
      </p:sp>
      <p:pic>
        <p:nvPicPr>
          <p:cNvPr id="48130" name="Picture 2" descr="http://x-lines.ru/letters/i/cyrillicdreamy/0486/2218dc/40/0/4nkpdd6ozmea8wcqrdemxwfordea8wf14napbc6tocwo.png"/>
          <p:cNvPicPr>
            <a:picLocks noChangeAspect="1" noChangeArrowheads="1"/>
          </p:cNvPicPr>
          <p:nvPr/>
        </p:nvPicPr>
        <p:blipFill>
          <a:blip r:embed="rId2"/>
          <a:srcRect/>
          <a:stretch>
            <a:fillRect/>
          </a:stretch>
        </p:blipFill>
        <p:spPr bwMode="auto">
          <a:xfrm>
            <a:off x="2060575" y="4405312"/>
            <a:ext cx="5084037" cy="649288"/>
          </a:xfrm>
          <a:prstGeom prst="rect">
            <a:avLst/>
          </a:prstGeom>
          <a:noFill/>
        </p:spPr>
      </p:pic>
      <p:pic>
        <p:nvPicPr>
          <p:cNvPr id="48132" name="Picture 4" descr="ÐÐ¾Ð²âÑÐ·Ð°Ð½Ðµ Ð·Ð¾Ð±ÑÐ°Ð¶ÐµÐ½Ð½Ñ"/>
          <p:cNvPicPr>
            <a:picLocks noChangeAspect="1" noChangeArrowheads="1" noCrop="1"/>
          </p:cNvPicPr>
          <p:nvPr/>
        </p:nvPicPr>
        <p:blipFill>
          <a:blip r:embed="rId3" cstate="print"/>
          <a:srcRect/>
          <a:stretch>
            <a:fillRect/>
          </a:stretch>
        </p:blipFill>
        <p:spPr bwMode="auto">
          <a:xfrm>
            <a:off x="3571875" y="4902201"/>
            <a:ext cx="1955799" cy="19557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1825625"/>
            <a:ext cx="8921931" cy="4351338"/>
          </a:xfrm>
        </p:spPr>
        <p:txBody>
          <a:bodyPr/>
          <a:lstStyle/>
          <a:p>
            <a:pPr indent="171450" algn="just">
              <a:buNone/>
            </a:pPr>
            <a:r>
              <a:rPr lang="uk-UA" b="1" dirty="0" smtClean="0">
                <a:latin typeface="Times New Roman" pitchFamily="18" charset="0"/>
                <a:cs typeface="Times New Roman" pitchFamily="18" charset="0"/>
              </a:rPr>
              <a:t>Психосоматичні захворювання </a:t>
            </a:r>
            <a:r>
              <a:rPr lang="uk-UA" dirty="0" smtClean="0">
                <a:latin typeface="Times New Roman" pitchFamily="18" charset="0"/>
                <a:cs typeface="Times New Roman" pitchFamily="18" charset="0"/>
              </a:rPr>
              <a:t>(від грец. </a:t>
            </a:r>
            <a:r>
              <a:rPr lang="el-GR" dirty="0" smtClean="0">
                <a:latin typeface="Times New Roman" pitchFamily="18" charset="0"/>
                <a:cs typeface="Times New Roman" pitchFamily="18" charset="0"/>
              </a:rPr>
              <a:t>Ψυχή - </a:t>
            </a:r>
            <a:r>
              <a:rPr lang="uk-UA" b="1" dirty="0" smtClean="0">
                <a:latin typeface="Times New Roman" pitchFamily="18" charset="0"/>
                <a:cs typeface="Times New Roman" pitchFamily="18" charset="0"/>
              </a:rPr>
              <a:t>душа</a:t>
            </a:r>
            <a:r>
              <a:rPr lang="uk-UA" dirty="0" smtClean="0">
                <a:latin typeface="Times New Roman" pitchFamily="18" charset="0"/>
                <a:cs typeface="Times New Roman" pitchFamily="18" charset="0"/>
              </a:rPr>
              <a:t> і </a:t>
            </a:r>
            <a:r>
              <a:rPr lang="el-GR" dirty="0" smtClean="0">
                <a:latin typeface="Times New Roman" pitchFamily="18" charset="0"/>
                <a:cs typeface="Times New Roman" pitchFamily="18" charset="0"/>
              </a:rPr>
              <a:t>σῶμα - </a:t>
            </a:r>
            <a:r>
              <a:rPr lang="uk-UA" b="1" dirty="0" smtClean="0">
                <a:latin typeface="Times New Roman" pitchFamily="18" charset="0"/>
                <a:cs typeface="Times New Roman" pitchFamily="18" charset="0"/>
              </a:rPr>
              <a:t>тіло</a:t>
            </a:r>
            <a:r>
              <a:rPr lang="uk-UA" dirty="0" smtClean="0">
                <a:latin typeface="Times New Roman" pitchFamily="18" charset="0"/>
                <a:cs typeface="Times New Roman" pitchFamily="18" charset="0"/>
              </a:rPr>
              <a:t>) - це хвороби, виникнення яких тісно пов'язане з психічними та психологічними факторами. Суть цих досить поширених розладів </a:t>
            </a:r>
            <a:r>
              <a:rPr lang="uk-UA" dirty="0" smtClean="0">
                <a:latin typeface="Times New Roman" pitchFamily="18" charset="0"/>
                <a:cs typeface="Times New Roman" pitchFamily="18" charset="0"/>
              </a:rPr>
              <a:t>полягає </a:t>
            </a:r>
            <a:r>
              <a:rPr lang="uk-UA" b="1" dirty="0" smtClean="0">
                <a:latin typeface="Times New Roman" pitchFamily="18" charset="0"/>
                <a:cs typeface="Times New Roman" pitchFamily="18" charset="0"/>
              </a:rPr>
              <a:t>в </a:t>
            </a:r>
            <a:r>
              <a:rPr lang="uk-UA" b="1" dirty="0" smtClean="0">
                <a:latin typeface="Times New Roman" pitchFamily="18" charset="0"/>
                <a:cs typeface="Times New Roman" pitchFamily="18" charset="0"/>
              </a:rPr>
              <a:t>тісному зв'язку і взаємодії душі і тіла</a:t>
            </a:r>
            <a:r>
              <a:rPr lang="uk-UA" dirty="0" smtClean="0">
                <a:latin typeface="Times New Roman" pitchFamily="18" charset="0"/>
                <a:cs typeface="Times New Roman" pitchFamily="18" charset="0"/>
              </a:rPr>
              <a:t>. Сам термін запропонував в 1818 році лейпцігський професор психології і </a:t>
            </a:r>
            <a:r>
              <a:rPr lang="uk-UA" dirty="0" smtClean="0">
                <a:latin typeface="Times New Roman" pitchFamily="18" charset="0"/>
                <a:cs typeface="Times New Roman" pitchFamily="18" charset="0"/>
              </a:rPr>
              <a:t>лікар-психіатр </a:t>
            </a:r>
            <a:r>
              <a:rPr lang="uk-UA" dirty="0" smtClean="0">
                <a:latin typeface="Times New Roman" pitchFamily="18" charset="0"/>
                <a:cs typeface="Times New Roman" pitchFamily="18" charset="0"/>
              </a:rPr>
              <a:t>Йоганн Християн </a:t>
            </a:r>
            <a:r>
              <a:rPr lang="uk-UA" dirty="0" smtClean="0">
                <a:latin typeface="Times New Roman" pitchFamily="18" charset="0"/>
                <a:cs typeface="Times New Roman" pitchFamily="18" charset="0"/>
              </a:rPr>
              <a:t>Гейнрот. </a:t>
            </a:r>
            <a:r>
              <a:rPr lang="uk-UA" dirty="0" smtClean="0">
                <a:latin typeface="Times New Roman" pitchFamily="18" charset="0"/>
                <a:cs typeface="Times New Roman" pitchFamily="18" charset="0"/>
              </a:rPr>
              <a:t>Джерелом безлічі захворювань Гейнрот вважав патологію духу і порочність душі, на підставі чого будував свої методи і моделі лікування.</a:t>
            </a:r>
          </a:p>
          <a:p>
            <a:pPr>
              <a:buNone/>
            </a:pPr>
            <a:endParaRPr lang="uk-UA" dirty="0"/>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16386" name="Picture 2" descr="Ð ÐµÐ·ÑÐ»ÑÑÐ°Ñ Ð¿Ð¾ÑÑÐºÑ Ð·Ð¾Ð±ÑÐ°Ð¶ÐµÐ½Ñ Ð·Ð° Ð·Ð°Ð¿Ð¸ÑÐ¾Ð¼ &quot;Ð¿ÑÐ¸ÑÐ¾ÑÐ¾Ð¼Ð°ÑÐ¸ÐºÐ° Ð»ÑÐ´Ð¸Ð½Ð°&quot;"/>
          <p:cNvPicPr>
            <a:picLocks noChangeAspect="1" noChangeArrowheads="1"/>
          </p:cNvPicPr>
          <p:nvPr/>
        </p:nvPicPr>
        <p:blipFill>
          <a:blip r:embed="rId3"/>
          <a:srcRect/>
          <a:stretch>
            <a:fillRect/>
          </a:stretch>
        </p:blipFill>
        <p:spPr bwMode="auto">
          <a:xfrm>
            <a:off x="1217893" y="3918029"/>
            <a:ext cx="7025154" cy="27786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943191"/>
            <a:ext cx="9144000" cy="4351338"/>
          </a:xfrm>
        </p:spPr>
        <p:txBody>
          <a:bodyPr/>
          <a:lstStyle/>
          <a:p>
            <a:pPr indent="171450" algn="just">
              <a:buNone/>
            </a:pPr>
            <a:r>
              <a:rPr lang="uk-UA" b="1" dirty="0" smtClean="0">
                <a:latin typeface="Times New Roman" pitchFamily="18" charset="0"/>
                <a:cs typeface="Times New Roman" pitchFamily="18" charset="0"/>
              </a:rPr>
              <a:t>Психосоматичні захворювання</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це захворювання, причинами яких є в більшій мірі розумові процеси хворого, ніж безпосередньо будь-які фізіологічні причини. Якщо медичне обстеження не може виявити фізичну або органічну причину захворювання, або якщо захворювання є результатом таких емоційних станів як гнів, тривога, депресія, почуття провини, тоді хвороба може бути класифікована як психосоматична</a:t>
            </a:r>
            <a:r>
              <a:rPr lang="uk-UA" dirty="0" smtClean="0">
                <a:latin typeface="Times New Roman" pitchFamily="18" charset="0"/>
                <a:cs typeface="Times New Roman" pitchFamily="18" charset="0"/>
              </a:rPr>
              <a:t>.</a:t>
            </a:r>
          </a:p>
          <a:p>
            <a:pPr indent="171450" algn="just">
              <a:buNone/>
            </a:pPr>
            <a:r>
              <a:rPr lang="uk-UA" dirty="0" smtClean="0"/>
              <a:t/>
            </a:r>
            <a:br>
              <a:rPr lang="uk-UA" dirty="0" smtClean="0"/>
            </a:br>
            <a:endParaRPr lang="uk-UA" dirty="0"/>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00446" y="555832"/>
            <a:ext cx="8621486" cy="654205"/>
          </a:xfrm>
          <a:prstGeom prst="rect">
            <a:avLst/>
          </a:prstGeom>
          <a:noFill/>
        </p:spPr>
      </p:pic>
      <p:pic>
        <p:nvPicPr>
          <p:cNvPr id="26626" name="Picture 2" descr="Ð ÐµÐ·ÑÐ»ÑÑÐ°Ñ Ð¿Ð¾ÑÑÐºÑ Ð·Ð¾Ð±ÑÐ°Ð¶ÐµÐ½Ñ Ð·Ð° Ð·Ð°Ð¿Ð¸ÑÐ¾Ð¼ &quot;Ð¿ÑÐ¸ÑÐ¾ÑÐ¾Ð¼Ð°ÑÐ¸ÑÐµÑÐºÐ¸Ðµ&quot;"/>
          <p:cNvPicPr>
            <a:picLocks noChangeAspect="1" noChangeArrowheads="1"/>
          </p:cNvPicPr>
          <p:nvPr/>
        </p:nvPicPr>
        <p:blipFill>
          <a:blip r:embed="rId3"/>
          <a:srcRect/>
          <a:stretch>
            <a:fillRect/>
          </a:stretch>
        </p:blipFill>
        <p:spPr bwMode="auto">
          <a:xfrm>
            <a:off x="0" y="3903567"/>
            <a:ext cx="9144000" cy="270429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21568"/>
            <a:ext cx="5342709" cy="4836432"/>
          </a:xfrm>
        </p:spPr>
        <p:txBody>
          <a:bodyPr>
            <a:normAutofit/>
          </a:bodyPr>
          <a:lstStyle/>
          <a:p>
            <a:pPr indent="171450" algn="just">
              <a:buNone/>
            </a:pPr>
            <a:r>
              <a:rPr lang="uk-UA" b="1" dirty="0" smtClean="0">
                <a:latin typeface="Times New Roman" pitchFamily="18" charset="0"/>
                <a:cs typeface="Times New Roman" pitchFamily="18" charset="0"/>
              </a:rPr>
              <a:t>Психосоматичні порушення </a:t>
            </a:r>
            <a:r>
              <a:rPr lang="uk-UA" dirty="0" smtClean="0">
                <a:latin typeface="Times New Roman" pitchFamily="18" charset="0"/>
                <a:cs typeface="Times New Roman" pitchFamily="18" charset="0"/>
              </a:rPr>
              <a:t>- це симптоми або захворювання, які розвиваються в рамках реакції організму на стрес. Це можуть бути </a:t>
            </a:r>
            <a:r>
              <a:rPr lang="uk-UA" b="1" dirty="0" smtClean="0">
                <a:latin typeface="Times New Roman" pitchFamily="18" charset="0"/>
                <a:cs typeface="Times New Roman" pitchFamily="18" charset="0"/>
              </a:rPr>
              <a:t>окремі прояви </a:t>
            </a:r>
            <a:r>
              <a:rPr lang="uk-UA" dirty="0" smtClean="0">
                <a:latin typeface="Times New Roman" pitchFamily="18" charset="0"/>
                <a:cs typeface="Times New Roman" pitchFamily="18" charset="0"/>
              </a:rPr>
              <a:t>- наприклад, біль в області шиї, голови або живота, судоми,  нервові </a:t>
            </a:r>
            <a:r>
              <a:rPr lang="uk-UA" dirty="0" err="1" smtClean="0">
                <a:latin typeface="Times New Roman" pitchFamily="18" charset="0"/>
                <a:cs typeface="Times New Roman" pitchFamily="18" charset="0"/>
              </a:rPr>
              <a:t>тіки</a:t>
            </a:r>
            <a:r>
              <a:rPr lang="uk-UA" dirty="0" smtClean="0">
                <a:latin typeface="Times New Roman" pitchFamily="18" charset="0"/>
                <a:cs typeface="Times New Roman" pitchFamily="18" charset="0"/>
              </a:rPr>
              <a:t>, нудота, слабкість, запаморочення, - в основі яких немає хвороби як такої. </a:t>
            </a:r>
            <a:r>
              <a:rPr lang="uk-UA" dirty="0" err="1" smtClean="0">
                <a:latin typeface="Times New Roman" pitchFamily="18" charset="0"/>
                <a:cs typeface="Times New Roman" pitchFamily="18" charset="0"/>
              </a:rPr>
              <a:t>Нейропсихолог</a:t>
            </a:r>
            <a:r>
              <a:rPr lang="uk-UA" dirty="0" smtClean="0">
                <a:latin typeface="Times New Roman" pitchFamily="18" charset="0"/>
                <a:cs typeface="Times New Roman" pitchFamily="18" charset="0"/>
              </a:rPr>
              <a:t> Микола </a:t>
            </a:r>
            <a:r>
              <a:rPr lang="uk-UA" dirty="0" err="1" smtClean="0">
                <a:latin typeface="Times New Roman" pitchFamily="18" charset="0"/>
                <a:cs typeface="Times New Roman" pitchFamily="18" charset="0"/>
              </a:rPr>
              <a:t>Французов</a:t>
            </a:r>
            <a:r>
              <a:rPr lang="uk-UA" dirty="0" smtClean="0">
                <a:latin typeface="Times New Roman" pitchFamily="18" charset="0"/>
                <a:cs typeface="Times New Roman" pitchFamily="18" charset="0"/>
              </a:rPr>
              <a:t> зазначає, що найчастіше психосоматичні прояви зустрічаються в результаті «нездорової» адаптації людини до життєвих обставин, коли нервова система не в змозі «проковтнути» потік нової інформації.</a:t>
            </a:r>
          </a:p>
          <a:p>
            <a:pPr indent="171450" algn="just">
              <a:buNone/>
            </a:pPr>
            <a:r>
              <a:rPr lang="uk-UA" dirty="0" smtClean="0">
                <a:latin typeface="Times New Roman" pitchFamily="18" charset="0"/>
                <a:cs typeface="Times New Roman" pitchFamily="18" charset="0"/>
              </a:rPr>
              <a:t> </a:t>
            </a:r>
            <a:br>
              <a:rPr lang="uk-UA" dirty="0" smtClean="0">
                <a:latin typeface="Times New Roman" pitchFamily="18" charset="0"/>
                <a:cs typeface="Times New Roman" pitchFamily="18" charset="0"/>
              </a:rPr>
            </a:br>
            <a:endParaRPr lang="uk-UA" dirty="0">
              <a:latin typeface="Times New Roman" pitchFamily="18" charset="0"/>
              <a:cs typeface="Times New Roman" pitchFamily="18" charset="0"/>
            </a:endParaRPr>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24580" name="Picture 4" descr="ÐÐ¾Ð²âÑÐ·Ð°Ð½Ðµ Ð·Ð¾Ð±ÑÐ°Ð¶ÐµÐ½Ð½Ñ"/>
          <p:cNvPicPr>
            <a:picLocks noChangeAspect="1" noChangeArrowheads="1"/>
          </p:cNvPicPr>
          <p:nvPr/>
        </p:nvPicPr>
        <p:blipFill>
          <a:blip r:embed="rId3"/>
          <a:srcRect/>
          <a:stretch>
            <a:fillRect/>
          </a:stretch>
        </p:blipFill>
        <p:spPr bwMode="auto">
          <a:xfrm>
            <a:off x="5380718" y="2021946"/>
            <a:ext cx="3528150" cy="44572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817" y="1825625"/>
            <a:ext cx="8974183" cy="4679678"/>
          </a:xfrm>
        </p:spPr>
        <p:txBody>
          <a:bodyPr/>
          <a:lstStyle/>
          <a:p>
            <a:pPr indent="171450" algn="just">
              <a:buNone/>
            </a:pPr>
            <a:r>
              <a:rPr lang="uk-UA" dirty="0" smtClean="0">
                <a:latin typeface="Times New Roman" pitchFamily="18" charset="0"/>
                <a:cs typeface="Times New Roman" pitchFamily="18" charset="0"/>
              </a:rPr>
              <a:t>Існують і цілі психосоматичні захворювання - патології, які розвиваються під впливом психогенних факторів: стресу, психологічних травм, внутрішніх конфліктів. В цьому випадку порушення в роботі органів виникає як відповідна реакція організму на емоційні переживання. </a:t>
            </a:r>
            <a:r>
              <a:rPr lang="uk-UA" b="1" dirty="0" smtClean="0">
                <a:latin typeface="Times New Roman" pitchFamily="18" charset="0"/>
                <a:cs typeface="Times New Roman" pitchFamily="18" charset="0"/>
              </a:rPr>
              <a:t>Стресовий фактор є у таких хвороб, </a:t>
            </a:r>
            <a:r>
              <a:rPr lang="uk-UA" dirty="0" smtClean="0">
                <a:latin typeface="Times New Roman" pitchFamily="18" charset="0"/>
                <a:cs typeface="Times New Roman" pitchFamily="18" charset="0"/>
              </a:rPr>
              <a:t>як </a:t>
            </a:r>
            <a:r>
              <a:rPr lang="uk-UA" dirty="0" err="1" smtClean="0">
                <a:latin typeface="Times New Roman" pitchFamily="18" charset="0"/>
                <a:cs typeface="Times New Roman" pitchFamily="18" charset="0"/>
              </a:rPr>
              <a:t>ревматоїдний</a:t>
            </a:r>
            <a:r>
              <a:rPr lang="uk-UA" dirty="0" smtClean="0">
                <a:latin typeface="Times New Roman" pitchFamily="18" charset="0"/>
                <a:cs typeface="Times New Roman" pitchFamily="18" charset="0"/>
              </a:rPr>
              <a:t> артрит, виразковий коліт, бронхіальна астма, ендокринні порушення, ураження опорно-рухового апарату, порушення роботи серцево-судинної системи - хоча, безумовно, пояснювати їх розвиток одним тільки </a:t>
            </a:r>
            <a:r>
              <a:rPr lang="uk-UA" dirty="0" smtClean="0">
                <a:latin typeface="Times New Roman" pitchFamily="18" charset="0"/>
                <a:cs typeface="Times New Roman" pitchFamily="18" charset="0"/>
              </a:rPr>
              <a:t>стресом не </a:t>
            </a:r>
            <a:r>
              <a:rPr lang="uk-UA" dirty="0" smtClean="0">
                <a:latin typeface="Times New Roman" pitchFamily="18" charset="0"/>
                <a:cs typeface="Times New Roman" pitchFamily="18" charset="0"/>
              </a:rPr>
              <a:t>можна</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19458" name="Picture 2" descr="Ð ÐµÐ·ÑÐ»ÑÑÐ°Ñ Ð¿Ð¾ÑÑÐºÑ Ð·Ð¾Ð±ÑÐ°Ð¶ÐµÐ½Ñ Ð·Ð° Ð·Ð°Ð¿Ð¸ÑÐ¾Ð¼ &quot;Ð¿ÑÐ¸ÑÐ¾ÑÐ¾Ð¼Ð°ÑÐ¸ÑÐµÑÐºÐ¸Ðµ&quot;"/>
          <p:cNvPicPr>
            <a:picLocks noChangeAspect="1" noChangeArrowheads="1"/>
          </p:cNvPicPr>
          <p:nvPr/>
        </p:nvPicPr>
        <p:blipFill>
          <a:blip r:embed="rId3"/>
          <a:srcRect/>
          <a:stretch>
            <a:fillRect/>
          </a:stretch>
        </p:blipFill>
        <p:spPr bwMode="auto">
          <a:xfrm>
            <a:off x="821780" y="4202366"/>
            <a:ext cx="3737156" cy="2489881"/>
          </a:xfrm>
          <a:prstGeom prst="rect">
            <a:avLst/>
          </a:prstGeom>
          <a:noFill/>
        </p:spPr>
      </p:pic>
      <p:pic>
        <p:nvPicPr>
          <p:cNvPr id="19460" name="Picture 4" descr="Ð ÐµÐ·ÑÐ»ÑÑÐ°Ñ Ð¿Ð¾ÑÑÐºÑ Ð·Ð¾Ð±ÑÐ°Ð¶ÐµÐ½Ñ Ð·Ð° Ð·Ð°Ð¿Ð¸ÑÐ¾Ð¼ &quot;Ð¿ÑÐ¸ÑÐ¾ÑÐ¾Ð¼Ð°ÑÐ¸ÑÐµÑÐºÐ¸Ðµ&quot;"/>
          <p:cNvPicPr>
            <a:picLocks noChangeAspect="1" noChangeArrowheads="1"/>
          </p:cNvPicPr>
          <p:nvPr/>
        </p:nvPicPr>
        <p:blipFill>
          <a:blip r:embed="rId4"/>
          <a:srcRect/>
          <a:stretch>
            <a:fillRect/>
          </a:stretch>
        </p:blipFill>
        <p:spPr bwMode="auto">
          <a:xfrm>
            <a:off x="4714512" y="4215450"/>
            <a:ext cx="3789407" cy="24596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25624"/>
            <a:ext cx="9144000" cy="4823369"/>
          </a:xfrm>
        </p:spPr>
        <p:txBody>
          <a:bodyPr>
            <a:normAutofit/>
          </a:bodyPr>
          <a:lstStyle/>
          <a:p>
            <a:pPr indent="171450" algn="just">
              <a:buNone/>
            </a:pPr>
            <a:r>
              <a:rPr lang="uk-UA" sz="1800" b="1" dirty="0" smtClean="0">
                <a:latin typeface="Times New Roman" pitchFamily="18" charset="0"/>
                <a:cs typeface="Times New Roman" pitchFamily="18" charset="0"/>
              </a:rPr>
              <a:t>Стрес</a:t>
            </a:r>
            <a:r>
              <a:rPr lang="uk-UA" sz="1800" dirty="0" smtClean="0">
                <a:latin typeface="Times New Roman" pitchFamily="18" charset="0"/>
                <a:cs typeface="Times New Roman" pitchFamily="18" charset="0"/>
              </a:rPr>
              <a:t> - захисна реакція організму на потенційну небезпеку. У момент стресу збільшується вироблення гормонів «екстреного реагування</a:t>
            </a:r>
            <a:r>
              <a:rPr lang="uk-UA" sz="1800" dirty="0" smtClean="0">
                <a:latin typeface="Times New Roman" pitchFamily="18" charset="0"/>
                <a:cs typeface="Times New Roman" pitchFamily="18" charset="0"/>
              </a:rPr>
              <a:t>» </a:t>
            </a:r>
            <a:r>
              <a:rPr lang="uk-UA" sz="1800" b="1" dirty="0" smtClean="0">
                <a:latin typeface="Times New Roman" pitchFamily="18" charset="0"/>
                <a:cs typeface="Times New Roman" pitchFamily="18" charset="0"/>
              </a:rPr>
              <a:t>(адреналін</a:t>
            </a:r>
            <a:r>
              <a:rPr lang="uk-UA" sz="1800" b="1" dirty="0" smtClean="0">
                <a:latin typeface="Times New Roman" pitchFamily="18" charset="0"/>
                <a:cs typeface="Times New Roman" pitchFamily="18" charset="0"/>
              </a:rPr>
              <a:t>, </a:t>
            </a:r>
            <a:r>
              <a:rPr lang="uk-UA" sz="1800" b="1" dirty="0" err="1" smtClean="0">
                <a:latin typeface="Times New Roman" pitchFamily="18" charset="0"/>
                <a:cs typeface="Times New Roman" pitchFamily="18" charset="0"/>
              </a:rPr>
              <a:t>норадреналін</a:t>
            </a:r>
            <a:r>
              <a:rPr lang="uk-UA" sz="1800" b="1" dirty="0" smtClean="0">
                <a:latin typeface="Times New Roman" pitchFamily="18" charset="0"/>
                <a:cs typeface="Times New Roman" pitchFamily="18" charset="0"/>
              </a:rPr>
              <a:t>, </a:t>
            </a:r>
            <a:r>
              <a:rPr lang="uk-UA" sz="1800" b="1" dirty="0" err="1" smtClean="0">
                <a:latin typeface="Times New Roman" pitchFamily="18" charset="0"/>
                <a:cs typeface="Times New Roman" pitchFamily="18" charset="0"/>
              </a:rPr>
              <a:t>дофамін</a:t>
            </a:r>
            <a:r>
              <a:rPr lang="uk-UA" sz="1800" b="1"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і всі процеси прискорюються: </a:t>
            </a:r>
            <a:r>
              <a:rPr lang="uk-UA" sz="1800" dirty="0" smtClean="0">
                <a:latin typeface="Times New Roman" pitchFamily="18" charset="0"/>
                <a:cs typeface="Times New Roman" pitchFamily="18" charset="0"/>
              </a:rPr>
              <a:t>частішає </a:t>
            </a:r>
            <a:r>
              <a:rPr lang="uk-UA" sz="1800" dirty="0" smtClean="0">
                <a:latin typeface="Times New Roman" pitchFamily="18" charset="0"/>
                <a:cs typeface="Times New Roman" pitchFamily="18" charset="0"/>
              </a:rPr>
              <a:t>серцебиття і дихання, посилюється моторика шлунка і робота нирок. Організм готується до рятівних дій - бігти від небезпеки або відповідати </a:t>
            </a:r>
            <a:r>
              <a:rPr lang="uk-UA" sz="1800" dirty="0" smtClean="0">
                <a:latin typeface="Times New Roman" pitchFamily="18" charset="0"/>
                <a:cs typeface="Times New Roman" pitchFamily="18" charset="0"/>
              </a:rPr>
              <a:t>нападом. Щоб </a:t>
            </a:r>
            <a:r>
              <a:rPr lang="uk-UA" sz="1800" dirty="0" smtClean="0">
                <a:latin typeface="Times New Roman" pitchFamily="18" charset="0"/>
                <a:cs typeface="Times New Roman" pitchFamily="18" charset="0"/>
              </a:rPr>
              <a:t>забезпечити м'язи і органи киснем в такому стані, судинах потрібно прокачати більше крові, ніж зазвичай. Для цього необхідно збільшити швидкість </a:t>
            </a:r>
            <a:r>
              <a:rPr lang="uk-UA" sz="1800" dirty="0" err="1" smtClean="0">
                <a:latin typeface="Times New Roman" pitchFamily="18" charset="0"/>
                <a:cs typeface="Times New Roman" pitchFamily="18" charset="0"/>
              </a:rPr>
              <a:t>кровотоку</a:t>
            </a:r>
            <a:r>
              <a:rPr lang="uk-UA" sz="1800" dirty="0" smtClean="0">
                <a:latin typeface="Times New Roman" pitchFamily="18" charset="0"/>
                <a:cs typeface="Times New Roman" pitchFamily="18" charset="0"/>
              </a:rPr>
              <a:t>, що зменшить просвіт судин і збільшить тиск в них. Коли дія завершиться і станеться розрядка (виплеск емоцій), робота судинної системи нормалізується. Якщо розрядки не виникає, спазм судин зберігається, і це може привести до розвитку </a:t>
            </a:r>
            <a:r>
              <a:rPr lang="uk-UA" sz="1800" dirty="0" smtClean="0">
                <a:latin typeface="Times New Roman" pitchFamily="18" charset="0"/>
                <a:cs typeface="Times New Roman" pitchFamily="18" charset="0"/>
              </a:rPr>
              <a:t>складних захворювань.</a:t>
            </a:r>
            <a:endParaRPr lang="uk-UA" sz="1800" dirty="0" smtClean="0">
              <a:latin typeface="Times New Roman" pitchFamily="18" charset="0"/>
              <a:cs typeface="Times New Roman" pitchFamily="18" charset="0"/>
            </a:endParaRPr>
          </a:p>
          <a:p>
            <a:endParaRPr lang="uk-UA" dirty="0"/>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23556" name="Picture 4" descr="Ð ÐµÐ·ÑÐ»ÑÑÐ°Ñ Ð¿Ð¾ÑÑÐºÑ Ð·Ð¾Ð±ÑÐ°Ð¶ÐµÐ½Ñ Ð·Ð° Ð·Ð°Ð¿Ð¸ÑÐ¾Ð¼ &quot;Ð±Ð¾Ð»ÐµÐ·Ð½Ñ&quot;"/>
          <p:cNvPicPr>
            <a:picLocks noChangeAspect="1" noChangeArrowheads="1"/>
          </p:cNvPicPr>
          <p:nvPr/>
        </p:nvPicPr>
        <p:blipFill>
          <a:blip r:embed="rId3"/>
          <a:srcRect/>
          <a:stretch>
            <a:fillRect/>
          </a:stretch>
        </p:blipFill>
        <p:spPr bwMode="auto">
          <a:xfrm>
            <a:off x="589973" y="4430805"/>
            <a:ext cx="3674200" cy="2217299"/>
          </a:xfrm>
          <a:prstGeom prst="rect">
            <a:avLst/>
          </a:prstGeom>
          <a:noFill/>
        </p:spPr>
      </p:pic>
      <p:pic>
        <p:nvPicPr>
          <p:cNvPr id="23558" name="Picture 6" descr="Ð ÐµÐ·ÑÐ»ÑÑÐ°Ñ Ð¿Ð¾ÑÑÐºÑ Ð·Ð¾Ð±ÑÐ°Ð¶ÐµÐ½Ñ Ð·Ð° Ð·Ð°Ð¿Ð¸ÑÐ¾Ð¼ &quot;Ð±Ð¾Ð»ÐµÐ·Ð½Ñ&quot;"/>
          <p:cNvPicPr>
            <a:picLocks noChangeAspect="1" noChangeArrowheads="1"/>
          </p:cNvPicPr>
          <p:nvPr/>
        </p:nvPicPr>
        <p:blipFill>
          <a:blip r:embed="rId4"/>
          <a:srcRect/>
          <a:stretch>
            <a:fillRect/>
          </a:stretch>
        </p:blipFill>
        <p:spPr bwMode="auto">
          <a:xfrm>
            <a:off x="4493865" y="4447617"/>
            <a:ext cx="3932571" cy="221097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5611" y="2034631"/>
            <a:ext cx="5068389" cy="4823369"/>
          </a:xfrm>
        </p:spPr>
        <p:txBody>
          <a:bodyPr>
            <a:normAutofit fontScale="85000" lnSpcReduction="20000"/>
          </a:bodyPr>
          <a:lstStyle/>
          <a:p>
            <a:pPr indent="171450" algn="just">
              <a:buNone/>
            </a:pPr>
            <a:r>
              <a:rPr lang="uk-UA" sz="2200" dirty="0" smtClean="0">
                <a:latin typeface="Times New Roman" pitchFamily="18" charset="0"/>
                <a:cs typeface="Times New Roman" pitchFamily="18" charset="0"/>
              </a:rPr>
              <a:t>З кожним роком медична статистика відзначає зростання психосоматичних захворювань серед населення. Більше 50 % недугів спровоковані внутрішніми конфліктами і душевними травмами. Вірусні інфекції не здатні завдати настільки великої шкоди, як пригнічений психологічний стан. </a:t>
            </a:r>
          </a:p>
          <a:p>
            <a:pPr indent="171450" algn="just">
              <a:buNone/>
            </a:pPr>
            <a:r>
              <a:rPr lang="uk-UA" sz="2200" dirty="0" smtClean="0">
                <a:latin typeface="Times New Roman" pitchFamily="18" charset="0"/>
                <a:cs typeface="Times New Roman" pitchFamily="18" charset="0"/>
              </a:rPr>
              <a:t>З</a:t>
            </a:r>
            <a:r>
              <a:rPr lang="uk-UA" sz="2200" dirty="0" smtClean="0">
                <a:latin typeface="Times New Roman" pitchFamily="18" charset="0"/>
                <a:cs typeface="Times New Roman" pitchFamily="18" charset="0"/>
              </a:rPr>
              <a:t>вірі </a:t>
            </a:r>
            <a:r>
              <a:rPr lang="uk-UA" sz="2200" dirty="0" smtClean="0">
                <a:latin typeface="Times New Roman" pitchFamily="18" charset="0"/>
                <a:cs typeface="Times New Roman" pitchFamily="18" charset="0"/>
              </a:rPr>
              <a:t>в дикій природі знаходяться в постійному стресі, але у них немає подібних проблем зі здоров'ям. Це пов'язано з тим, що, на відміну від тварин, в сучасних умовах людина змушена </a:t>
            </a:r>
            <a:r>
              <a:rPr lang="uk-UA" sz="2200" b="1" dirty="0" smtClean="0">
                <a:latin typeface="Times New Roman" pitchFamily="18" charset="0"/>
                <a:cs typeface="Times New Roman" pitchFamily="18" charset="0"/>
              </a:rPr>
              <a:t>стримувати негативні емоції,</a:t>
            </a:r>
            <a:r>
              <a:rPr lang="uk-UA" sz="2200" dirty="0" smtClean="0">
                <a:latin typeface="Times New Roman" pitchFamily="18" charset="0"/>
                <a:cs typeface="Times New Roman" pitchFamily="18" charset="0"/>
              </a:rPr>
              <a:t> наприклад агресію. Прискорений режим роботи організму «компенсується» змінами в органах - і в результаті розвиваються або загострюються хвороби. Ступінь впливу стресу і особливості особистості, її характер, темперамент - </a:t>
            </a:r>
            <a:r>
              <a:rPr lang="uk-UA" sz="2200" b="1" dirty="0" smtClean="0">
                <a:latin typeface="Times New Roman" pitchFamily="18" charset="0"/>
                <a:cs typeface="Times New Roman" pitchFamily="18" charset="0"/>
              </a:rPr>
              <a:t>фактори, які також впливають на ризик психосоматичних </a:t>
            </a:r>
            <a:r>
              <a:rPr lang="uk-UA" sz="2200" b="1" dirty="0" err="1" smtClean="0">
                <a:latin typeface="Times New Roman" pitchFamily="18" charset="0"/>
                <a:cs typeface="Times New Roman" pitchFamily="18" charset="0"/>
              </a:rPr>
              <a:t>патологій</a:t>
            </a:r>
            <a:r>
              <a:rPr lang="uk-UA" sz="2200" b="1" dirty="0" smtClean="0">
                <a:latin typeface="Times New Roman" pitchFamily="18" charset="0"/>
                <a:cs typeface="Times New Roman" pitchFamily="18" charset="0"/>
              </a:rPr>
              <a:t>.</a:t>
            </a:r>
          </a:p>
          <a:p>
            <a:pPr>
              <a:buNone/>
            </a:pPr>
            <a:r>
              <a:rPr lang="ru-RU" dirty="0" smtClean="0"/>
              <a:t/>
            </a:r>
            <a:br>
              <a:rPr lang="ru-RU" dirty="0" smtClean="0"/>
            </a:br>
            <a:endParaRPr lang="uk-UA" dirty="0"/>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25602" name="Picture 2" descr="Ð ÐµÐ·ÑÐ»ÑÑÐ°Ñ Ð¿Ð¾ÑÑÐºÑ Ð·Ð¾Ð±ÑÐ°Ð¶ÐµÐ½Ñ Ð·Ð° Ð·Ð°Ð¿Ð¸ÑÐ¾Ð¼ &quot;Ð¿ÑÐ¸ÑÐ¾ÑÐ¾Ð¼Ð°ÑÐ¸ÐºÐ° Ð»ÑÐ´Ð¸Ð½Ð°&quot;"/>
          <p:cNvPicPr>
            <a:picLocks noChangeAspect="1" noChangeArrowheads="1"/>
          </p:cNvPicPr>
          <p:nvPr/>
        </p:nvPicPr>
        <p:blipFill>
          <a:blip r:embed="rId3"/>
          <a:srcRect/>
          <a:stretch>
            <a:fillRect/>
          </a:stretch>
        </p:blipFill>
        <p:spPr bwMode="auto">
          <a:xfrm>
            <a:off x="169818" y="2001739"/>
            <a:ext cx="4088674" cy="2385059"/>
          </a:xfrm>
          <a:prstGeom prst="rect">
            <a:avLst/>
          </a:prstGeom>
          <a:noFill/>
        </p:spPr>
      </p:pic>
      <p:pic>
        <p:nvPicPr>
          <p:cNvPr id="25604" name="Picture 4" descr="Ð ÐµÐ·ÑÐ»ÑÑÐ°Ñ Ð¿Ð¾ÑÑÐºÑ Ð·Ð¾Ð±ÑÐ°Ð¶ÐµÐ½Ñ Ð·Ð° Ð·Ð°Ð¿Ð¸ÑÐ¾Ð¼ &quot;Ð¿ÑÐ¸ÑÐ¾ÑÐ¾Ð¼Ð°ÑÐ¸ÐºÐ° Ð»ÑÐ´Ð¸Ð½Ð°&quot;"/>
          <p:cNvPicPr>
            <a:picLocks noChangeAspect="1" noChangeArrowheads="1"/>
          </p:cNvPicPr>
          <p:nvPr/>
        </p:nvPicPr>
        <p:blipFill>
          <a:blip r:embed="rId4"/>
          <a:srcRect/>
          <a:stretch>
            <a:fillRect/>
          </a:stretch>
        </p:blipFill>
        <p:spPr bwMode="auto">
          <a:xfrm>
            <a:off x="168638" y="4415246"/>
            <a:ext cx="4076791" cy="22956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995441"/>
            <a:ext cx="8961120" cy="4640489"/>
          </a:xfrm>
        </p:spPr>
        <p:txBody>
          <a:bodyPr>
            <a:normAutofit/>
          </a:bodyPr>
          <a:lstStyle/>
          <a:p>
            <a:pPr indent="171450" algn="just">
              <a:buNone/>
            </a:pPr>
            <a:r>
              <a:rPr lang="uk-UA" dirty="0" smtClean="0">
                <a:latin typeface="Times New Roman" pitchFamily="18" charset="0"/>
                <a:cs typeface="Times New Roman" pitchFamily="18" charset="0"/>
              </a:rPr>
              <a:t>Якщо у пацієнта підозра на хворобу даного характеру, то лікування психосоматичних </a:t>
            </a:r>
            <a:r>
              <a:rPr lang="uk-UA" dirty="0" smtClean="0">
                <a:latin typeface="Times New Roman" pitchFamily="18" charset="0"/>
                <a:cs typeface="Times New Roman" pitchFamily="18" charset="0"/>
              </a:rPr>
              <a:t>захворювань почнеться з </a:t>
            </a:r>
            <a:r>
              <a:rPr lang="uk-UA" b="1" dirty="0" smtClean="0">
                <a:latin typeface="Times New Roman" pitchFamily="18" charset="0"/>
                <a:cs typeface="Times New Roman" pitchFamily="18" charset="0"/>
              </a:rPr>
              <a:t>курсу психотерапії, </a:t>
            </a:r>
            <a:r>
              <a:rPr lang="uk-UA" dirty="0" smtClean="0">
                <a:latin typeface="Times New Roman" pitchFamily="18" charset="0"/>
                <a:cs typeface="Times New Roman" pitchFamily="18" charset="0"/>
              </a:rPr>
              <a:t>яка допоможе виявити всі приховані страхи, озлобленість, печаль, які вилилися в небезпечну хворобу. </a:t>
            </a:r>
            <a:endParaRPr lang="uk-UA" dirty="0" smtClean="0">
              <a:latin typeface="Times New Roman" pitchFamily="18" charset="0"/>
              <a:cs typeface="Times New Roman" pitchFamily="18" charset="0"/>
            </a:endParaRPr>
          </a:p>
        </p:txBody>
      </p:sp>
      <p:pic>
        <p:nvPicPr>
          <p:cNvPr id="4" name="Picture 2" descr="http://x-lines.ru/letters/i/cyrillicdreamy/0756/2218dc/40/0/4nx7dyqozdeamwf64gy7bxsozuembwcn4nhpdb6ozze3cegos9embwcf4n3pbxstodea7wf14napbxqozzea6.png"/>
          <p:cNvPicPr>
            <a:picLocks noChangeAspect="1" noChangeArrowheads="1"/>
          </p:cNvPicPr>
          <p:nvPr/>
        </p:nvPicPr>
        <p:blipFill>
          <a:blip r:embed="rId2"/>
          <a:srcRect/>
          <a:stretch>
            <a:fillRect/>
          </a:stretch>
        </p:blipFill>
        <p:spPr bwMode="auto">
          <a:xfrm>
            <a:off x="326571" y="581958"/>
            <a:ext cx="8621486" cy="654205"/>
          </a:xfrm>
          <a:prstGeom prst="rect">
            <a:avLst/>
          </a:prstGeom>
          <a:noFill/>
        </p:spPr>
      </p:pic>
      <p:pic>
        <p:nvPicPr>
          <p:cNvPr id="22534" name="Picture 6" descr="Ð ÐµÐ·ÑÐ»ÑÑÐ°Ñ Ð¿Ð¾ÑÑÐºÑ Ð·Ð¾Ð±ÑÐ°Ð¶ÐµÐ½Ñ Ð·Ð° Ð·Ð°Ð¿Ð¸ÑÐ¾Ð¼ &quot;Ð¿ÑÐ¸ÑÐ¾ÑÐµÑÐ°Ð¿ÑÑ&quot;"/>
          <p:cNvPicPr>
            <a:picLocks noChangeAspect="1" noChangeArrowheads="1"/>
          </p:cNvPicPr>
          <p:nvPr/>
        </p:nvPicPr>
        <p:blipFill>
          <a:blip r:embed="rId3"/>
          <a:srcRect/>
          <a:stretch>
            <a:fillRect/>
          </a:stretch>
        </p:blipFill>
        <p:spPr bwMode="auto">
          <a:xfrm>
            <a:off x="286205" y="3213833"/>
            <a:ext cx="4821372" cy="3372418"/>
          </a:xfrm>
          <a:prstGeom prst="rect">
            <a:avLst/>
          </a:prstGeom>
          <a:noFill/>
        </p:spPr>
      </p:pic>
      <p:pic>
        <p:nvPicPr>
          <p:cNvPr id="22536" name="Picture 8" descr="ÐÐ¾Ð²âÑÐ·Ð°Ð½Ðµ Ð·Ð¾Ð±ÑÐ°Ð¶ÐµÐ½Ð½Ñ"/>
          <p:cNvPicPr>
            <a:picLocks noChangeAspect="1" noChangeArrowheads="1"/>
          </p:cNvPicPr>
          <p:nvPr/>
        </p:nvPicPr>
        <p:blipFill>
          <a:blip r:embed="rId4"/>
          <a:srcRect/>
          <a:stretch>
            <a:fillRect/>
          </a:stretch>
        </p:blipFill>
        <p:spPr bwMode="auto">
          <a:xfrm>
            <a:off x="5277438" y="3256234"/>
            <a:ext cx="3733732" cy="33274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1394</Words>
  <Application>Microsoft Office PowerPoint</Application>
  <PresentationFormat>Экран (4:3)</PresentationFormat>
  <Paragraphs>47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Психосоматичні захворювання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Психологічні проблеми</vt:lpstr>
      <vt:lpstr>Захворювання очей</vt:lpstr>
      <vt:lpstr>ЛОР-ЗАХВОРЮВАННЯ</vt:lpstr>
      <vt:lpstr>     Хвороби травної системи</vt:lpstr>
      <vt:lpstr>  ХВОРОБИ ДИХАЛЬНОЇ СИСТЕМИ</vt:lpstr>
      <vt:lpstr> Хвороби ОРА</vt:lpstr>
      <vt:lpstr>     Хвороби сечового міхура</vt:lpstr>
      <vt:lpstr>Шкірні захворювання</vt:lpstr>
      <vt:lpstr>Хвороби ендокринної системи</vt:lpstr>
      <vt:lpstr>Хвороби кровоносної системи</vt:lpstr>
      <vt:lpstr>Інфекційні захворювання</vt:lpstr>
      <vt:lpstr>Рак і пухлини</vt:lpstr>
      <vt:lpstr>Слайд 26</vt:lpstr>
      <vt:lpstr>Слайд 27</vt:lpstr>
      <vt:lpstr>Слайд 28</vt:lpstr>
      <vt:lpstr>ВИСНОВОК</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Дашуля</dc:creator>
  <cp:lastModifiedBy>Asus VivoBook Max</cp:lastModifiedBy>
  <cp:revision>47</cp:revision>
  <dcterms:created xsi:type="dcterms:W3CDTF">2014-11-21T11:00:06Z</dcterms:created>
  <dcterms:modified xsi:type="dcterms:W3CDTF">2019-04-25T18:06:17Z</dcterms:modified>
</cp:coreProperties>
</file>