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5B106E36-FD25-4E2D-B0AA-010F637433A0}" type="datetimeFigureOut">
              <a:rPr lang="ru-RU" smtClean="0"/>
              <a:pPr/>
              <a:t>10.11.2018</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10.11.2018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10.11.2018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10.11.2018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10.11.2018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10.11.2018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10.11.2018</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10.11.2018</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10.11.2018</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10.11.2018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10.11.2018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B106E36-FD25-4E2D-B0AA-010F637433A0}" type="datetimeFigureOut">
              <a:rPr lang="ru-RU" smtClean="0"/>
              <a:pPr/>
              <a:t>10.11.2018</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071546"/>
            <a:ext cx="7772400" cy="2528905"/>
          </a:xfrm>
        </p:spPr>
        <p:txBody>
          <a:bodyPr>
            <a:normAutofit fontScale="90000"/>
          </a:bodyPr>
          <a:lstStyle/>
          <a:p>
            <a:r>
              <a:rPr lang="uk-UA" b="1" dirty="0" smtClean="0"/>
              <a:t>Лекція </a:t>
            </a:r>
            <a:r>
              <a:rPr lang="ru-RU" b="1" dirty="0" smtClean="0"/>
              <a:t>2. </a:t>
            </a:r>
            <a:r>
              <a:rPr lang="uk-UA" b="1" dirty="0" smtClean="0"/>
              <a:t>Особливості процесу навчання у вищому навчальному закладі</a:t>
            </a:r>
            <a:r>
              <a:rPr lang="uk-UA" dirty="0" smtClean="0"/>
              <a:t/>
            </a:r>
            <a:br>
              <a:rPr lang="uk-UA" dirty="0" smtClean="0"/>
            </a:br>
            <a:endParaRPr lang="uk-UA" dirty="0"/>
          </a:p>
        </p:txBody>
      </p:sp>
      <p:sp>
        <p:nvSpPr>
          <p:cNvPr id="3" name="Подзаголовок 2"/>
          <p:cNvSpPr>
            <a:spLocks noGrp="1"/>
          </p:cNvSpPr>
          <p:nvPr>
            <p:ph type="subTitle" idx="1"/>
          </p:nvPr>
        </p:nvSpPr>
        <p:spPr/>
        <p:txBody>
          <a:bodyPr/>
          <a:lstStyle/>
          <a:p>
            <a:r>
              <a:rPr lang="uk-UA" dirty="0" smtClean="0"/>
              <a:t>Навчальна дисципліна </a:t>
            </a:r>
            <a:r>
              <a:rPr lang="uk-UA" dirty="0" err="1" smtClean="0"/>
              <a:t>“Методика</a:t>
            </a:r>
            <a:r>
              <a:rPr lang="uk-UA" dirty="0" smtClean="0"/>
              <a:t> викладання соціальної </a:t>
            </a:r>
            <a:r>
              <a:rPr lang="uk-UA" dirty="0" err="1" smtClean="0"/>
              <a:t>роботи”</a:t>
            </a:r>
            <a:endParaRPr lang="uk-U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500702"/>
            <a:ext cx="8183880" cy="428628"/>
          </a:xfrm>
        </p:spPr>
        <p:txBody>
          <a:bodyPr>
            <a:normAutofit fontScale="90000"/>
          </a:bodyPr>
          <a:lstStyle/>
          <a:p>
            <a:r>
              <a:rPr lang="uk-UA" dirty="0" smtClean="0"/>
              <a:t>Завдання методики викладання</a:t>
            </a:r>
            <a:endParaRPr lang="uk-UA" dirty="0"/>
          </a:p>
        </p:txBody>
      </p:sp>
      <p:sp>
        <p:nvSpPr>
          <p:cNvPr id="3" name="Содержимое 2"/>
          <p:cNvSpPr>
            <a:spLocks noGrp="1"/>
          </p:cNvSpPr>
          <p:nvPr>
            <p:ph idx="1"/>
          </p:nvPr>
        </p:nvSpPr>
        <p:spPr>
          <a:xfrm>
            <a:off x="502920" y="530352"/>
            <a:ext cx="8183880" cy="4756036"/>
          </a:xfrm>
        </p:spPr>
        <p:txBody>
          <a:bodyPr>
            <a:noAutofit/>
          </a:bodyPr>
          <a:lstStyle/>
          <a:p>
            <a:pPr>
              <a:buNone/>
            </a:pPr>
            <a:r>
              <a:rPr lang="uk-UA" sz="1400" b="1" i="1" dirty="0" smtClean="0"/>
              <a:t>Завдання методики навчальної дисципліни.</a:t>
            </a:r>
            <a:endParaRPr lang="uk-UA" sz="1400" dirty="0" smtClean="0"/>
          </a:p>
          <a:p>
            <a:pPr lvl="0"/>
            <a:r>
              <a:rPr lang="uk-UA" sz="1400" dirty="0" smtClean="0"/>
              <a:t>Добір навчально-виховного та пізнавального матеріалу.</a:t>
            </a:r>
          </a:p>
          <a:p>
            <a:pPr lvl="0"/>
            <a:r>
              <a:rPr lang="uk-UA" sz="1400" dirty="0" smtClean="0"/>
              <a:t>Визначення місця навчальної дисципліни у загальній системі підготовки фахівця.</a:t>
            </a:r>
          </a:p>
          <a:p>
            <a:pPr lvl="0"/>
            <a:r>
              <a:rPr lang="uk-UA" sz="1400" dirty="0" smtClean="0"/>
              <a:t>Вибір і вдосконалення форм і методів навчання.</a:t>
            </a:r>
          </a:p>
          <a:p>
            <a:pPr lvl="0"/>
            <a:r>
              <a:rPr lang="uk-UA" sz="1400" dirty="0" smtClean="0"/>
              <a:t>Розроблення комплексу методичного забезпечення навчальної </a:t>
            </a:r>
            <a:r>
              <a:rPr lang="uk-UA" sz="1400" dirty="0" err="1" smtClean="0"/>
              <a:t>дисциліни</a:t>
            </a:r>
            <a:r>
              <a:rPr lang="uk-UA" sz="1400" dirty="0" smtClean="0"/>
              <a:t>.</a:t>
            </a:r>
          </a:p>
          <a:p>
            <a:pPr lvl="0"/>
            <a:r>
              <a:rPr lang="uk-UA" sz="1400" dirty="0" smtClean="0"/>
              <a:t>Визначення шляхів реалізації дидактичних принципів  та </a:t>
            </a:r>
            <a:r>
              <a:rPr lang="uk-UA" sz="1400" dirty="0" err="1" smtClean="0"/>
              <a:t>міжпредметних</a:t>
            </a:r>
            <a:r>
              <a:rPr lang="uk-UA" sz="1400" dirty="0" smtClean="0"/>
              <a:t> зв’язків.</a:t>
            </a:r>
          </a:p>
          <a:p>
            <a:pPr lvl="0"/>
            <a:r>
              <a:rPr lang="uk-UA" sz="1400" dirty="0" smtClean="0"/>
              <a:t>Розкриття та встановлення закономірних зв’язків між елементами дидактичної системи.</a:t>
            </a:r>
          </a:p>
          <a:p>
            <a:pPr lvl="0"/>
            <a:r>
              <a:rPr lang="uk-UA" sz="1400" dirty="0" smtClean="0"/>
              <a:t>Вивчення, узагальнення та впровадження передового педагогічного досвіду; використання засобів наочності та необхідного дидактичного і </a:t>
            </a:r>
            <a:r>
              <a:rPr lang="uk-UA" sz="1400" dirty="0" err="1" smtClean="0"/>
              <a:t>роздаткового</a:t>
            </a:r>
            <a:r>
              <a:rPr lang="uk-UA" sz="1400" dirty="0" smtClean="0"/>
              <a:t> матеріалу.</a:t>
            </a:r>
          </a:p>
          <a:p>
            <a:pPr lvl="0"/>
            <a:r>
              <a:rPr lang="uk-UA" sz="1400" dirty="0" smtClean="0"/>
              <a:t>Встановлення взаємозв’язку, співвідношення між сторонами процесу навчання – викладанням і учінням – з погляду </a:t>
            </a:r>
            <a:r>
              <a:rPr lang="uk-UA" sz="1400" dirty="0" err="1" smtClean="0"/>
              <a:t>бінарності</a:t>
            </a:r>
            <a:r>
              <a:rPr lang="uk-UA" sz="1400" dirty="0" smtClean="0"/>
              <a:t> та оптимізації.</a:t>
            </a:r>
          </a:p>
          <a:p>
            <a:pPr algn="r">
              <a:buNone/>
            </a:pPr>
            <a:r>
              <a:rPr lang="uk-UA" sz="1400" dirty="0" smtClean="0"/>
              <a:t> 						</a:t>
            </a:r>
            <a:r>
              <a:rPr lang="uk-UA" sz="1400" dirty="0" err="1" smtClean="0"/>
              <a:t>Гончаренко</a:t>
            </a:r>
            <a:r>
              <a:rPr lang="uk-UA" sz="1400" dirty="0" smtClean="0"/>
              <a:t> С.У., Олійник П. М., </a:t>
            </a:r>
            <a:r>
              <a:rPr lang="uk-UA" sz="1400" dirty="0" err="1" smtClean="0"/>
              <a:t>Федорченко</a:t>
            </a:r>
            <a:r>
              <a:rPr lang="uk-UA" sz="1400" dirty="0" smtClean="0"/>
              <a:t> В.К., Фоменко Н. А., </a:t>
            </a:r>
          </a:p>
          <a:p>
            <a:pPr algn="r">
              <a:buNone/>
            </a:pPr>
            <a:r>
              <a:rPr lang="uk-UA" sz="1400" dirty="0" smtClean="0"/>
              <a:t>Поважна Л. І.</a:t>
            </a:r>
            <a:r>
              <a:rPr lang="uk-UA" sz="1400" b="1" dirty="0" smtClean="0"/>
              <a:t> </a:t>
            </a:r>
            <a:r>
              <a:rPr lang="uk-UA" sz="1400" dirty="0" smtClean="0"/>
              <a:t>Методика навчання і наукових досліджень </a:t>
            </a:r>
          </a:p>
          <a:p>
            <a:pPr algn="r">
              <a:buNone/>
            </a:pPr>
            <a:r>
              <a:rPr lang="uk-UA" sz="1400" dirty="0" smtClean="0"/>
              <a:t>у вищій школі: </a:t>
            </a:r>
            <a:r>
              <a:rPr lang="uk-UA" sz="1400" dirty="0" err="1" smtClean="0"/>
              <a:t>Навч</a:t>
            </a:r>
            <a:r>
              <a:rPr lang="uk-UA" sz="1400" dirty="0" smtClean="0"/>
              <a:t>. </a:t>
            </a:r>
            <a:r>
              <a:rPr lang="uk-UA" sz="1400" dirty="0" err="1" smtClean="0"/>
              <a:t>посіб</a:t>
            </a:r>
            <a:r>
              <a:rPr lang="uk-UA" sz="1400" dirty="0" smtClean="0"/>
              <a:t>. для </a:t>
            </a:r>
            <a:r>
              <a:rPr lang="uk-UA" sz="1400" dirty="0" err="1" smtClean="0"/>
              <a:t>студ</a:t>
            </a:r>
            <a:r>
              <a:rPr lang="uk-UA" sz="1400" dirty="0" smtClean="0"/>
              <a:t>., магістрів, </a:t>
            </a:r>
          </a:p>
          <a:p>
            <a:pPr algn="r">
              <a:buNone/>
            </a:pPr>
            <a:r>
              <a:rPr lang="uk-UA" sz="1400" dirty="0" smtClean="0"/>
              <a:t>аспірантів і викладачів вищих </a:t>
            </a:r>
            <a:r>
              <a:rPr lang="uk-UA" sz="1400" dirty="0" err="1" smtClean="0"/>
              <a:t>навч</a:t>
            </a:r>
            <a:r>
              <a:rPr lang="uk-UA" sz="1400" dirty="0" smtClean="0"/>
              <a:t>. </a:t>
            </a:r>
            <a:r>
              <a:rPr lang="uk-UA" sz="1400" dirty="0" err="1" smtClean="0"/>
              <a:t>закл</a:t>
            </a:r>
            <a:r>
              <a:rPr lang="uk-UA" sz="1400" dirty="0" smtClean="0"/>
              <a:t>.  — К. : Вища школа, 2003. – 324 с.</a:t>
            </a:r>
          </a:p>
          <a:p>
            <a:pPr>
              <a:buNone/>
            </a:pPr>
            <a:r>
              <a:rPr lang="uk-UA" sz="1400" dirty="0" smtClean="0"/>
              <a:t> </a:t>
            </a:r>
          </a:p>
          <a:p>
            <a:pPr>
              <a:buNone/>
            </a:pPr>
            <a:r>
              <a:rPr lang="uk-UA" sz="1400" dirty="0" smtClean="0"/>
              <a:t> </a:t>
            </a:r>
          </a:p>
          <a:p>
            <a:pPr>
              <a:buNone/>
            </a:pPr>
            <a:r>
              <a:rPr lang="uk-UA" sz="1400" dirty="0" smtClean="0"/>
              <a:t> </a:t>
            </a:r>
          </a:p>
          <a:p>
            <a:endParaRPr lang="uk-UA" sz="1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286388"/>
            <a:ext cx="8183880" cy="571504"/>
          </a:xfrm>
        </p:spPr>
        <p:txBody>
          <a:bodyPr>
            <a:normAutofit fontScale="90000"/>
          </a:bodyPr>
          <a:lstStyle/>
          <a:p>
            <a:r>
              <a:rPr lang="uk-UA" dirty="0" smtClean="0"/>
              <a:t>Навчальний план кафедри</a:t>
            </a:r>
            <a:endParaRPr lang="uk-UA" dirty="0"/>
          </a:p>
        </p:txBody>
      </p:sp>
      <p:sp>
        <p:nvSpPr>
          <p:cNvPr id="3" name="Содержимое 2"/>
          <p:cNvSpPr>
            <a:spLocks noGrp="1"/>
          </p:cNvSpPr>
          <p:nvPr>
            <p:ph idx="1"/>
          </p:nvPr>
        </p:nvSpPr>
        <p:spPr/>
        <p:txBody>
          <a:bodyPr>
            <a:normAutofit fontScale="92500" lnSpcReduction="10000"/>
          </a:bodyPr>
          <a:lstStyle/>
          <a:p>
            <a:pPr>
              <a:buNone/>
            </a:pPr>
            <a:r>
              <a:rPr lang="uk-UA" b="1" dirty="0" smtClean="0"/>
              <a:t>Навчальний план кафедри</a:t>
            </a:r>
            <a:endParaRPr lang="uk-UA" sz="2000" dirty="0" smtClean="0"/>
          </a:p>
          <a:p>
            <a:pPr lvl="0">
              <a:buNone/>
            </a:pPr>
            <a:r>
              <a:rPr lang="uk-UA" b="1" i="1" dirty="0" smtClean="0"/>
              <a:t>Нормативні навчальні дисципліни.</a:t>
            </a:r>
            <a:endParaRPr lang="uk-UA" sz="2000" dirty="0" smtClean="0"/>
          </a:p>
          <a:p>
            <a:pPr lvl="1"/>
            <a:r>
              <a:rPr lang="uk-UA" dirty="0" smtClean="0"/>
              <a:t>Гуманітарні та соціально-економічні.</a:t>
            </a:r>
            <a:endParaRPr lang="uk-UA" sz="1800" dirty="0" smtClean="0"/>
          </a:p>
          <a:p>
            <a:pPr lvl="1"/>
            <a:r>
              <a:rPr lang="uk-UA" dirty="0" smtClean="0"/>
              <a:t>Дисципліни природничо-наукової (фундаментальної) підготовки.</a:t>
            </a:r>
            <a:endParaRPr lang="uk-UA" sz="1800" dirty="0" smtClean="0"/>
          </a:p>
          <a:p>
            <a:pPr lvl="1"/>
            <a:r>
              <a:rPr lang="uk-UA" dirty="0" smtClean="0"/>
              <a:t>Дисципліни загально-професійної і </a:t>
            </a:r>
            <a:r>
              <a:rPr lang="uk-UA" dirty="0" err="1" smtClean="0"/>
              <a:t>професійно-</a:t>
            </a:r>
            <a:r>
              <a:rPr lang="uk-UA" dirty="0" smtClean="0"/>
              <a:t> практичної підготовки.</a:t>
            </a:r>
            <a:endParaRPr lang="uk-UA" sz="1800" dirty="0" smtClean="0"/>
          </a:p>
          <a:p>
            <a:pPr lvl="0">
              <a:buNone/>
            </a:pPr>
            <a:r>
              <a:rPr lang="uk-UA" b="1" i="1" dirty="0" smtClean="0"/>
              <a:t>Вибіркові навчальні дисципліни.</a:t>
            </a:r>
            <a:endParaRPr lang="uk-UA" sz="2000" dirty="0" smtClean="0"/>
          </a:p>
          <a:p>
            <a:pPr lvl="1"/>
            <a:r>
              <a:rPr lang="uk-UA" dirty="0" smtClean="0"/>
              <a:t>Дисципліни самостійного вибору навчального закладу.</a:t>
            </a:r>
            <a:endParaRPr lang="uk-UA" sz="1800" dirty="0" smtClean="0"/>
          </a:p>
          <a:p>
            <a:pPr lvl="1"/>
            <a:r>
              <a:rPr lang="uk-UA" dirty="0" smtClean="0"/>
              <a:t>Дисципліни вільного вибору студента.</a:t>
            </a:r>
            <a:endParaRPr lang="uk-UA" sz="1800" dirty="0" smtClean="0"/>
          </a:p>
          <a:p>
            <a:endParaRPr lang="uk-U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429264"/>
            <a:ext cx="8183880" cy="500066"/>
          </a:xfrm>
        </p:spPr>
        <p:txBody>
          <a:bodyPr>
            <a:normAutofit fontScale="90000"/>
          </a:bodyPr>
          <a:lstStyle/>
          <a:p>
            <a:r>
              <a:rPr lang="uk-UA" dirty="0" smtClean="0"/>
              <a:t>Закон про вищу освіту</a:t>
            </a:r>
            <a:endParaRPr lang="uk-UA" dirty="0"/>
          </a:p>
        </p:txBody>
      </p:sp>
      <p:sp>
        <p:nvSpPr>
          <p:cNvPr id="3" name="Содержимое 2"/>
          <p:cNvSpPr>
            <a:spLocks noGrp="1"/>
          </p:cNvSpPr>
          <p:nvPr>
            <p:ph idx="1"/>
          </p:nvPr>
        </p:nvSpPr>
        <p:spPr>
          <a:xfrm>
            <a:off x="502920" y="530352"/>
            <a:ext cx="8183880" cy="4756036"/>
          </a:xfrm>
        </p:spPr>
        <p:txBody>
          <a:bodyPr>
            <a:normAutofit fontScale="47500" lnSpcReduction="20000"/>
          </a:bodyPr>
          <a:lstStyle/>
          <a:p>
            <a:pPr fontAlgn="base">
              <a:buNone/>
            </a:pPr>
            <a:r>
              <a:rPr lang="uk-UA" sz="2900" b="1" i="1" dirty="0" smtClean="0"/>
              <a:t>Система забезпечення вищими навчальними закладами якості </a:t>
            </a:r>
            <a:r>
              <a:rPr lang="uk-UA" sz="2900" dirty="0" smtClean="0"/>
              <a:t>освітньої діяльності та якості вищої освіти (система внутрішнього забезпечення якості) передбачає здійснення таких процедур і заходів:</a:t>
            </a:r>
          </a:p>
          <a:p>
            <a:pPr fontAlgn="base">
              <a:buNone/>
            </a:pPr>
            <a:r>
              <a:rPr lang="uk-UA" sz="2900" dirty="0" smtClean="0"/>
              <a:t>1) визначення принципів та процедур забезпечення якості вищої освіти;</a:t>
            </a:r>
          </a:p>
          <a:p>
            <a:pPr fontAlgn="base">
              <a:buNone/>
            </a:pPr>
            <a:r>
              <a:rPr lang="uk-UA" sz="2900" dirty="0" smtClean="0"/>
              <a:t>2) здійснення моніторингу та періодичного перегляду освітніх програм;</a:t>
            </a:r>
          </a:p>
          <a:p>
            <a:pPr fontAlgn="base">
              <a:buNone/>
            </a:pPr>
            <a:r>
              <a:rPr lang="uk-UA" sz="2900" dirty="0" smtClean="0"/>
              <a:t>3) щорічне оцінювання здобувачів вищої освіти, науково-педагогічних і педагогічних працівників вищого навчального закладу та регулярне оприлюднення результатів таких оцінювань на офіційному </a:t>
            </a:r>
            <a:r>
              <a:rPr lang="uk-UA" sz="2900" dirty="0" err="1" smtClean="0"/>
              <a:t>веб-сайті</a:t>
            </a:r>
            <a:r>
              <a:rPr lang="uk-UA" sz="2900" dirty="0" smtClean="0"/>
              <a:t> вищого навчального закладу, на інформаційних стендах та в будь-який інший спосіб;</a:t>
            </a:r>
          </a:p>
          <a:p>
            <a:pPr fontAlgn="base">
              <a:buNone/>
            </a:pPr>
            <a:r>
              <a:rPr lang="uk-UA" sz="2900" dirty="0" smtClean="0"/>
              <a:t>4) забезпечення підвищення кваліфікації педагогічних, наукових і науково-педагогічних працівників;</a:t>
            </a:r>
          </a:p>
          <a:p>
            <a:pPr fontAlgn="base">
              <a:buNone/>
            </a:pPr>
            <a:r>
              <a:rPr lang="uk-UA" sz="2900" dirty="0" smtClean="0"/>
              <a:t>5) забезпечення наявності необхідних ресурсів для організації освітнього процесу, у тому числі самостійної роботи студентів, за кожною освітньою програмою;</a:t>
            </a:r>
          </a:p>
          <a:p>
            <a:pPr fontAlgn="base">
              <a:buNone/>
            </a:pPr>
            <a:r>
              <a:rPr lang="uk-UA" sz="2900" dirty="0" smtClean="0"/>
              <a:t>6) забезпечення наявності інформаційних систем для ефективного управління освітнім процесом;</a:t>
            </a:r>
          </a:p>
          <a:p>
            <a:pPr fontAlgn="base">
              <a:buNone/>
            </a:pPr>
            <a:r>
              <a:rPr lang="uk-UA" sz="2900" dirty="0" smtClean="0"/>
              <a:t>7) забезпечення публічності інформації про освітні програми, ступені вищої освіти та кваліфікації;</a:t>
            </a:r>
          </a:p>
          <a:p>
            <a:pPr fontAlgn="base">
              <a:buNone/>
            </a:pPr>
            <a:r>
              <a:rPr lang="uk-UA" sz="2900" dirty="0" smtClean="0"/>
              <a:t>8) забезпечення ефективної системи запобігання та виявлення академічного плагіату у наукових працях працівників вищих навчальних закладів і здобувачів вищої освіти;</a:t>
            </a:r>
          </a:p>
          <a:p>
            <a:pPr fontAlgn="base">
              <a:buNone/>
            </a:pPr>
            <a:r>
              <a:rPr lang="uk-UA" sz="2900" dirty="0" smtClean="0"/>
              <a:t>9) інших процедур і заходів.</a:t>
            </a:r>
          </a:p>
          <a:p>
            <a:pPr>
              <a:buNone/>
            </a:pPr>
            <a:r>
              <a:rPr lang="uk-UA" sz="2900" dirty="0" smtClean="0"/>
              <a:t> </a:t>
            </a:r>
          </a:p>
          <a:p>
            <a:pPr>
              <a:buNone/>
            </a:pPr>
            <a:r>
              <a:rPr lang="uk-UA" dirty="0" smtClean="0"/>
              <a:t> </a:t>
            </a:r>
          </a:p>
          <a:p>
            <a:endParaRPr lang="uk-U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429264"/>
            <a:ext cx="8183880" cy="428628"/>
          </a:xfrm>
        </p:spPr>
        <p:txBody>
          <a:bodyPr>
            <a:normAutofit fontScale="90000"/>
          </a:bodyPr>
          <a:lstStyle/>
          <a:p>
            <a:r>
              <a:rPr lang="uk-UA" dirty="0" smtClean="0"/>
              <a:t>Мета професійної підготовки</a:t>
            </a:r>
            <a:endParaRPr lang="uk-UA" dirty="0"/>
          </a:p>
        </p:txBody>
      </p:sp>
      <p:sp>
        <p:nvSpPr>
          <p:cNvPr id="3" name="Содержимое 2"/>
          <p:cNvSpPr>
            <a:spLocks noGrp="1"/>
          </p:cNvSpPr>
          <p:nvPr>
            <p:ph idx="1"/>
          </p:nvPr>
        </p:nvSpPr>
        <p:spPr>
          <a:xfrm>
            <a:off x="502920" y="530352"/>
            <a:ext cx="8183880" cy="4756036"/>
          </a:xfrm>
        </p:spPr>
        <p:txBody>
          <a:bodyPr>
            <a:normAutofit fontScale="55000" lnSpcReduction="20000"/>
          </a:bodyPr>
          <a:lstStyle/>
          <a:p>
            <a:pPr>
              <a:buNone/>
            </a:pPr>
            <a:r>
              <a:rPr lang="uk-UA" b="1" i="1" dirty="0" smtClean="0"/>
              <a:t>Основна мета </a:t>
            </a:r>
            <a:r>
              <a:rPr lang="uk-UA" dirty="0" smtClean="0"/>
              <a:t>теоретичної і </a:t>
            </a:r>
            <a:r>
              <a:rPr lang="uk-UA" dirty="0" err="1" smtClean="0"/>
              <a:t>професійно</a:t>
            </a:r>
            <a:r>
              <a:rPr lang="uk-UA" dirty="0" err="1" smtClean="0">
                <a:sym typeface="Symbol"/>
              </a:rPr>
              <a:t></a:t>
            </a:r>
            <a:r>
              <a:rPr lang="uk-UA" dirty="0" err="1" smtClean="0"/>
              <a:t>практичної</a:t>
            </a:r>
            <a:r>
              <a:rPr lang="uk-UA" dirty="0" smtClean="0"/>
              <a:t> підготовки фахівців із соціальної роботи </a:t>
            </a:r>
            <a:r>
              <a:rPr lang="uk-UA" dirty="0" smtClean="0">
                <a:sym typeface="Symbol"/>
              </a:rPr>
              <a:t></a:t>
            </a:r>
            <a:r>
              <a:rPr lang="uk-UA" dirty="0" smtClean="0"/>
              <a:t> озброєння їх глибокими </a:t>
            </a:r>
            <a:r>
              <a:rPr lang="uk-UA" dirty="0" err="1" smtClean="0"/>
              <a:t>науково</a:t>
            </a:r>
            <a:r>
              <a:rPr lang="uk-UA" dirty="0" err="1" smtClean="0">
                <a:sym typeface="Symbol"/>
              </a:rPr>
              <a:t></a:t>
            </a:r>
            <a:r>
              <a:rPr lang="uk-UA" dirty="0" err="1" smtClean="0"/>
              <a:t>професійними</a:t>
            </a:r>
            <a:r>
              <a:rPr lang="uk-UA" dirty="0" smtClean="0"/>
              <a:t>,  </a:t>
            </a:r>
            <a:r>
              <a:rPr lang="uk-UA" dirty="0" err="1" smtClean="0"/>
              <a:t>соціально</a:t>
            </a:r>
            <a:r>
              <a:rPr lang="uk-UA" dirty="0" err="1" smtClean="0">
                <a:sym typeface="Symbol"/>
              </a:rPr>
              <a:t></a:t>
            </a:r>
            <a:r>
              <a:rPr lang="uk-UA" dirty="0" err="1" smtClean="0"/>
              <a:t>економічними</a:t>
            </a:r>
            <a:r>
              <a:rPr lang="uk-UA" dirty="0" smtClean="0"/>
              <a:t> знаннями, практичними уміннями і навичками діагностики, прогнозування, організації, управління, координації, корекції, реабілітації, сприяння перетворенню знань у надбання особистості, формування ціннісних орієнтацій, духовних потреб, високих моральних якостей, здатності до постійного оновлення знань, професійної мобільності, творчого вирішення професійних завдань.</a:t>
            </a:r>
          </a:p>
          <a:p>
            <a:pPr>
              <a:buNone/>
            </a:pPr>
            <a:r>
              <a:rPr lang="uk-UA" dirty="0" smtClean="0"/>
              <a:t> </a:t>
            </a:r>
          </a:p>
          <a:p>
            <a:pPr>
              <a:buNone/>
            </a:pPr>
            <a:r>
              <a:rPr lang="uk-UA" dirty="0" smtClean="0"/>
              <a:t>Провідною фігурою у процесі підготовки фахівців є </a:t>
            </a:r>
            <a:r>
              <a:rPr lang="uk-UA" b="1" i="1" dirty="0" smtClean="0"/>
              <a:t>педагог.</a:t>
            </a:r>
            <a:r>
              <a:rPr lang="uk-UA" dirty="0" smtClean="0"/>
              <a:t> Діяльність педагога складається із процесу викладання. </a:t>
            </a:r>
            <a:r>
              <a:rPr lang="uk-UA" b="1" i="1" dirty="0" smtClean="0"/>
              <a:t>Викладати</a:t>
            </a:r>
            <a:r>
              <a:rPr lang="uk-UA" dirty="0" smtClean="0"/>
              <a:t> – навчаючи основ навчальної дисципліни, передавати наукову інформацію з певної галузі знань, формувати уміння, навички шляхом проведення лекцій, семінарських та практичних занять, організації самостійної та індивідуальної роботи.</a:t>
            </a:r>
          </a:p>
          <a:p>
            <a:pPr>
              <a:buNone/>
            </a:pPr>
            <a:r>
              <a:rPr lang="uk-UA" dirty="0" smtClean="0"/>
              <a:t>Викладання соціальної роботи здійснюється в умовах академічного навчання та післядипломної освіти. Тому, щоб спонукати майбутніх або теперішніх фахівців соціальної сфери до активної професійної діяльності, важливо враховувати і зміст навчання, і методику викладання, і аудиторію – студентську, сформовану із фахівців соціальної роботи, громадськості або спеціалістів, зацікавлених у вивченні основ соціальної роботи. </a:t>
            </a:r>
          </a:p>
          <a:p>
            <a:endParaRPr lang="uk-U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357826"/>
            <a:ext cx="8183880" cy="571504"/>
          </a:xfrm>
        </p:spPr>
        <p:txBody>
          <a:bodyPr>
            <a:normAutofit fontScale="90000"/>
          </a:bodyPr>
          <a:lstStyle/>
          <a:p>
            <a:r>
              <a:rPr lang="uk-UA" dirty="0" smtClean="0"/>
              <a:t>Педагогічна майстерність</a:t>
            </a:r>
            <a:endParaRPr lang="uk-UA" dirty="0"/>
          </a:p>
        </p:txBody>
      </p:sp>
      <p:sp>
        <p:nvSpPr>
          <p:cNvPr id="3" name="Содержимое 2"/>
          <p:cNvSpPr>
            <a:spLocks noGrp="1"/>
          </p:cNvSpPr>
          <p:nvPr>
            <p:ph idx="1"/>
          </p:nvPr>
        </p:nvSpPr>
        <p:spPr/>
        <p:txBody>
          <a:bodyPr>
            <a:normAutofit fontScale="55000" lnSpcReduction="20000"/>
          </a:bodyPr>
          <a:lstStyle/>
          <a:p>
            <a:pPr>
              <a:buNone/>
            </a:pPr>
            <a:endParaRPr lang="uk-UA" b="1" i="1" dirty="0" smtClean="0"/>
          </a:p>
          <a:p>
            <a:pPr>
              <a:buNone/>
            </a:pPr>
            <a:endParaRPr lang="uk-UA" b="1" i="1" dirty="0" smtClean="0"/>
          </a:p>
          <a:p>
            <a:pPr>
              <a:buNone/>
            </a:pPr>
            <a:r>
              <a:rPr lang="uk-UA" sz="3200" b="1" i="1" dirty="0" smtClean="0"/>
              <a:t>Педагогічна майстерність</a:t>
            </a:r>
            <a:r>
              <a:rPr lang="uk-UA" sz="3200" dirty="0" smtClean="0"/>
              <a:t> розглядається як єдність </a:t>
            </a:r>
            <a:r>
              <a:rPr lang="uk-UA" sz="3200" i="1" dirty="0" smtClean="0"/>
              <a:t>педагогічної спрямованості особистості, професійного знання, здібності до педагогічної діяльності, педагогічної техніки. </a:t>
            </a:r>
            <a:endParaRPr lang="uk-UA" sz="3200" dirty="0" smtClean="0"/>
          </a:p>
          <a:p>
            <a:pPr>
              <a:buNone/>
            </a:pPr>
            <a:r>
              <a:rPr lang="uk-UA" sz="3200" i="1" dirty="0" smtClean="0"/>
              <a:t> Педагогічну спрямованість</a:t>
            </a:r>
            <a:r>
              <a:rPr lang="uk-UA" sz="3200" dirty="0" smtClean="0"/>
              <a:t> особистості педагога зумовлюють ціннісні орієнтації на себе, на засоби педагогічного впливу, на тих, хто навчається, на цілі педагогічної діяльності. На особливу увагу при цьому заслуговує формування логіки педагогічної діяльності.</a:t>
            </a:r>
          </a:p>
          <a:p>
            <a:pPr>
              <a:buNone/>
            </a:pPr>
            <a:r>
              <a:rPr lang="uk-UA" sz="3200" i="1" dirty="0" smtClean="0"/>
              <a:t>Професійне знання</a:t>
            </a:r>
            <a:r>
              <a:rPr lang="uk-UA" sz="3200" dirty="0" smtClean="0"/>
              <a:t> можна розглядати як основу становлення професійної майстерності, яке передбачає знання предмету викладання, його методики, педагогіки та психології. Рівень професійного знання оцінюється рівнем узагальненості всіх складових знань, глибиною засвоєння, вмінням використовувати їх на практиці репродуктивно і творчо.</a:t>
            </a:r>
          </a:p>
          <a:p>
            <a:pPr>
              <a:buNone/>
            </a:pPr>
            <a:r>
              <a:rPr lang="uk-UA" sz="3200" b="1" i="1" dirty="0" smtClean="0"/>
              <a:t> </a:t>
            </a:r>
            <a:endParaRPr lang="uk-UA" sz="3200" dirty="0" smtClean="0"/>
          </a:p>
          <a:p>
            <a:pPr>
              <a:buNone/>
            </a:pPr>
            <a:endParaRPr lang="uk-U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357826"/>
            <a:ext cx="8183880" cy="500066"/>
          </a:xfrm>
        </p:spPr>
        <p:txBody>
          <a:bodyPr>
            <a:normAutofit fontScale="90000"/>
          </a:bodyPr>
          <a:lstStyle/>
          <a:p>
            <a:r>
              <a:rPr lang="uk-UA" dirty="0" smtClean="0"/>
              <a:t>Педагогічна майстерність</a:t>
            </a:r>
            <a:endParaRPr lang="uk-UA" dirty="0"/>
          </a:p>
        </p:txBody>
      </p:sp>
      <p:sp>
        <p:nvSpPr>
          <p:cNvPr id="3" name="Содержимое 2"/>
          <p:cNvSpPr>
            <a:spLocks noGrp="1"/>
          </p:cNvSpPr>
          <p:nvPr>
            <p:ph idx="1"/>
          </p:nvPr>
        </p:nvSpPr>
        <p:spPr>
          <a:xfrm>
            <a:off x="502920" y="530352"/>
            <a:ext cx="8183880" cy="4470284"/>
          </a:xfrm>
        </p:spPr>
        <p:txBody>
          <a:bodyPr>
            <a:normAutofit fontScale="70000" lnSpcReduction="20000"/>
          </a:bodyPr>
          <a:lstStyle/>
          <a:p>
            <a:pPr>
              <a:buNone/>
            </a:pPr>
            <a:r>
              <a:rPr lang="uk-UA" i="1" dirty="0" smtClean="0"/>
              <a:t>Здібності до педагогічної діяльності</a:t>
            </a:r>
            <a:r>
              <a:rPr lang="uk-UA" b="1" i="1" dirty="0" smtClean="0"/>
              <a:t> </a:t>
            </a:r>
            <a:r>
              <a:rPr lang="uk-UA" dirty="0" smtClean="0"/>
              <a:t>є не чим іншим, як реалізацією педагогічної дії із специфічним перебігом психологічних процесів, які сприяють успіху педагога. </a:t>
            </a:r>
          </a:p>
          <a:p>
            <a:pPr>
              <a:buNone/>
            </a:pPr>
            <a:r>
              <a:rPr lang="uk-UA" dirty="0" smtClean="0"/>
              <a:t>Виділяються провідні </a:t>
            </a:r>
            <a:r>
              <a:rPr lang="uk-UA" i="1" dirty="0" smtClean="0"/>
              <a:t>здібності до педагогічної діяльності</a:t>
            </a:r>
            <a:r>
              <a:rPr lang="uk-UA" dirty="0" smtClean="0"/>
              <a:t>: </a:t>
            </a:r>
          </a:p>
          <a:p>
            <a:r>
              <a:rPr lang="uk-UA" i="1" dirty="0" smtClean="0"/>
              <a:t>комунікативні</a:t>
            </a:r>
            <a:r>
              <a:rPr lang="uk-UA" dirty="0" smtClean="0"/>
              <a:t> (повага до людей, доброзичливість, товариськість); </a:t>
            </a:r>
          </a:p>
          <a:p>
            <a:r>
              <a:rPr lang="uk-UA" i="1" dirty="0" err="1" smtClean="0"/>
              <a:t>перцептивні</a:t>
            </a:r>
            <a:r>
              <a:rPr lang="uk-UA" dirty="0" smtClean="0"/>
              <a:t> (професійна передбачуваність, </a:t>
            </a:r>
            <a:r>
              <a:rPr lang="uk-UA" dirty="0" err="1" smtClean="0"/>
              <a:t>емпатія</a:t>
            </a:r>
            <a:r>
              <a:rPr lang="uk-UA" dirty="0" smtClean="0"/>
              <a:t>, педагогічна інтуїція); </a:t>
            </a:r>
          </a:p>
          <a:p>
            <a:r>
              <a:rPr lang="uk-UA" i="1" dirty="0" smtClean="0"/>
              <a:t>динамічні</a:t>
            </a:r>
            <a:r>
              <a:rPr lang="uk-UA" dirty="0" smtClean="0"/>
              <a:t> (здатність до вольового впливу і логічного переконання); </a:t>
            </a:r>
          </a:p>
          <a:p>
            <a:r>
              <a:rPr lang="uk-UA" i="1" dirty="0" smtClean="0"/>
              <a:t>емоційно-почуттєві</a:t>
            </a:r>
            <a:r>
              <a:rPr lang="uk-UA" dirty="0" smtClean="0"/>
              <a:t> (здатність володіти собою і вибудовувати педагогічну дію на позитивних почуттях); оптимістичного прогнозування.</a:t>
            </a:r>
          </a:p>
          <a:p>
            <a:pPr>
              <a:buNone/>
            </a:pPr>
            <a:r>
              <a:rPr lang="uk-UA" b="1" i="1" dirty="0" smtClean="0"/>
              <a:t> </a:t>
            </a:r>
            <a:endParaRPr lang="uk-UA" dirty="0" smtClean="0"/>
          </a:p>
          <a:p>
            <a:endParaRPr lang="uk-U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286388"/>
            <a:ext cx="8183880" cy="500066"/>
          </a:xfrm>
        </p:spPr>
        <p:txBody>
          <a:bodyPr>
            <a:normAutofit fontScale="90000"/>
          </a:bodyPr>
          <a:lstStyle/>
          <a:p>
            <a:r>
              <a:rPr lang="uk-UA" dirty="0" smtClean="0"/>
              <a:t>Педагогічна майстерність</a:t>
            </a:r>
            <a:endParaRPr lang="uk-UA" dirty="0"/>
          </a:p>
        </p:txBody>
      </p:sp>
      <p:sp>
        <p:nvSpPr>
          <p:cNvPr id="3" name="Содержимое 2"/>
          <p:cNvSpPr>
            <a:spLocks noGrp="1"/>
          </p:cNvSpPr>
          <p:nvPr>
            <p:ph idx="1"/>
          </p:nvPr>
        </p:nvSpPr>
        <p:spPr>
          <a:xfrm>
            <a:off x="502920" y="530352"/>
            <a:ext cx="8183880" cy="4470284"/>
          </a:xfrm>
        </p:spPr>
        <p:txBody>
          <a:bodyPr>
            <a:noAutofit/>
          </a:bodyPr>
          <a:lstStyle/>
          <a:p>
            <a:pPr>
              <a:buNone/>
            </a:pPr>
            <a:r>
              <a:rPr lang="uk-UA" sz="1600" i="1" dirty="0" smtClean="0"/>
              <a:t>Під педагогічною технікою</a:t>
            </a:r>
            <a:r>
              <a:rPr lang="uk-UA" sz="1600" dirty="0" smtClean="0"/>
              <a:t> здебільшого розуміють форму організації поведінки викладача. Вона ґрунтується на двох групах умінь. </a:t>
            </a:r>
          </a:p>
          <a:p>
            <a:pPr>
              <a:buNone/>
            </a:pPr>
            <a:r>
              <a:rPr lang="uk-UA" sz="1600" dirty="0" smtClean="0"/>
              <a:t>До першої групи умінь належать:</a:t>
            </a:r>
          </a:p>
          <a:p>
            <a:r>
              <a:rPr lang="uk-UA" sz="1600" dirty="0" smtClean="0"/>
              <a:t> вміння володіти собою (осанка, жести, пантоміміка), </a:t>
            </a:r>
          </a:p>
          <a:p>
            <a:r>
              <a:rPr lang="uk-UA" sz="1600" dirty="0" smtClean="0"/>
              <a:t>керувати своїми емоційними станами (знімати зайве психічне напруження, викликати стани творчого самопочуття), </a:t>
            </a:r>
          </a:p>
          <a:p>
            <a:r>
              <a:rPr lang="uk-UA" sz="1600" dirty="0" smtClean="0"/>
              <a:t>техніка мови (дихання, </a:t>
            </a:r>
            <a:r>
              <a:rPr lang="uk-UA" sz="1600" dirty="0" err="1" smtClean="0"/>
              <a:t>голосоутворення</a:t>
            </a:r>
            <a:r>
              <a:rPr lang="uk-UA" sz="1600" dirty="0" smtClean="0"/>
              <a:t>, дикція, темп мовлення). </a:t>
            </a:r>
          </a:p>
          <a:p>
            <a:pPr>
              <a:buNone/>
            </a:pPr>
            <a:r>
              <a:rPr lang="uk-UA" sz="1600" dirty="0" smtClean="0"/>
              <a:t>До другої групи умінь належить:</a:t>
            </a:r>
          </a:p>
          <a:p>
            <a:r>
              <a:rPr lang="uk-UA" sz="1600" dirty="0" smtClean="0"/>
              <a:t> вміння співпрацювати з кожним учнем і всім педагогічним колективом у процесі вирішення педагогічних завдань (дидактичних, організаторських, контактної взаємодії, стимулювання діяльності). </a:t>
            </a:r>
          </a:p>
          <a:p>
            <a:r>
              <a:rPr lang="uk-UA" sz="1600" dirty="0" smtClean="0"/>
              <a:t>Педагогічна техніка не самоціль, а засіб оволодіння педагогічною майстерністю, реалізація громадянської позиції педагога, вияв у поведінковій активності поваги до особистості вихованця, найважливіший спосіб досягнення педагогічних цілей, реалізації педагогічної співпраці.</a:t>
            </a:r>
          </a:p>
          <a:p>
            <a:endParaRPr lang="uk-UA" sz="1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500702"/>
            <a:ext cx="8183880" cy="428628"/>
          </a:xfrm>
        </p:spPr>
        <p:txBody>
          <a:bodyPr>
            <a:normAutofit fontScale="90000"/>
          </a:bodyPr>
          <a:lstStyle/>
          <a:p>
            <a:r>
              <a:rPr lang="uk-UA" dirty="0" smtClean="0"/>
              <a:t>Професійне спілкування</a:t>
            </a:r>
            <a:endParaRPr lang="uk-UA" dirty="0"/>
          </a:p>
        </p:txBody>
      </p:sp>
      <p:sp>
        <p:nvSpPr>
          <p:cNvPr id="3" name="Содержимое 2"/>
          <p:cNvSpPr>
            <a:spLocks noGrp="1"/>
          </p:cNvSpPr>
          <p:nvPr>
            <p:ph idx="1"/>
          </p:nvPr>
        </p:nvSpPr>
        <p:spPr/>
        <p:txBody>
          <a:bodyPr>
            <a:normAutofit fontScale="25000" lnSpcReduction="20000"/>
          </a:bodyPr>
          <a:lstStyle/>
          <a:p>
            <a:pPr>
              <a:buNone/>
            </a:pPr>
            <a:r>
              <a:rPr lang="uk-UA" sz="8000" dirty="0" smtClean="0"/>
              <a:t>Професійне педагогічне спілкування на рівні майстерності забезпечує через педагога трансляцію учням високої культури, допомагає засвоєнню знань, сприяє становленню ціннісних орієнтацій під час обміну думками, забезпечує формування власної гідності учня.</a:t>
            </a:r>
          </a:p>
          <a:p>
            <a:pPr>
              <a:buNone/>
            </a:pPr>
            <a:r>
              <a:rPr lang="uk-UA" sz="8000" dirty="0" smtClean="0"/>
              <a:t>І.А.</a:t>
            </a:r>
            <a:r>
              <a:rPr lang="uk-UA" sz="8000" dirty="0" err="1" smtClean="0"/>
              <a:t>Зязюн</a:t>
            </a:r>
            <a:r>
              <a:rPr lang="uk-UA" sz="8000" dirty="0" smtClean="0"/>
              <a:t> визначає педагогічне спілкування як комунікативну взаємодію педагога з учнями, батьками, колегами, спрямовану на встановлення сприятливого психологічного клімату, психологічну оптимізацію діяльності і стосунків.  </a:t>
            </a:r>
          </a:p>
          <a:p>
            <a:pPr>
              <a:buNone/>
            </a:pPr>
            <a:r>
              <a:rPr lang="uk-UA" sz="8000" dirty="0" smtClean="0"/>
              <a:t> І.А.</a:t>
            </a:r>
            <a:r>
              <a:rPr lang="uk-UA" sz="8000" dirty="0" err="1" smtClean="0"/>
              <a:t>Зязюн</a:t>
            </a:r>
            <a:r>
              <a:rPr lang="uk-UA" sz="8000" dirty="0" smtClean="0"/>
              <a:t> зазначає: «розвиток у студентів професійного спілкування складається з професійних умінь організувати професійну взаємодію з аудиторією, націлити її на відповідне емоційне співпереживання, встановити контакт. Оскільки у мові педагога при викладі матеріалу переважає монолог, щоб спілкування не звелося до однобічної активності, слід виявляти уміння активізувати увагу і думку слухачів, а для цього необхідно вибудовувати монолог як уявний діалог у формі роздуму вголос».</a:t>
            </a:r>
          </a:p>
          <a:p>
            <a:pPr>
              <a:buNone/>
            </a:pPr>
            <a:r>
              <a:rPr lang="uk-UA" sz="8000" dirty="0" smtClean="0"/>
              <a:t> </a:t>
            </a:r>
          </a:p>
          <a:p>
            <a:pPr>
              <a:buNone/>
            </a:pPr>
            <a:r>
              <a:rPr lang="uk-UA" sz="8000" dirty="0" smtClean="0"/>
              <a:t> </a:t>
            </a:r>
          </a:p>
          <a:p>
            <a:pPr>
              <a:buNone/>
            </a:pPr>
            <a:r>
              <a:rPr lang="uk-UA" sz="8000" dirty="0" smtClean="0"/>
              <a:t> </a:t>
            </a:r>
          </a:p>
          <a:p>
            <a:pPr>
              <a:buNone/>
            </a:pPr>
            <a:r>
              <a:rPr lang="uk-UA" sz="8000" dirty="0" smtClean="0"/>
              <a:t> </a:t>
            </a:r>
          </a:p>
          <a:p>
            <a:pPr>
              <a:buNone/>
            </a:pPr>
            <a:r>
              <a:rPr lang="uk-UA" sz="8000" dirty="0" smtClean="0"/>
              <a:t> </a:t>
            </a:r>
          </a:p>
          <a:p>
            <a:pPr>
              <a:buNone/>
            </a:pPr>
            <a:r>
              <a:rPr lang="uk-UA" sz="8000" dirty="0" smtClean="0"/>
              <a:t> </a:t>
            </a:r>
          </a:p>
          <a:p>
            <a:pPr>
              <a:buNone/>
            </a:pPr>
            <a:r>
              <a:rPr lang="uk-UA" sz="8000" dirty="0" smtClean="0"/>
              <a:t> </a:t>
            </a:r>
          </a:p>
          <a:p>
            <a:pPr>
              <a:buNone/>
            </a:pPr>
            <a:r>
              <a:rPr lang="uk-UA" sz="8000" dirty="0" smtClean="0"/>
              <a:t> </a:t>
            </a:r>
          </a:p>
          <a:p>
            <a:endParaRPr lang="uk-U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572140"/>
            <a:ext cx="8183880" cy="357190"/>
          </a:xfrm>
        </p:spPr>
        <p:txBody>
          <a:bodyPr>
            <a:normAutofit fontScale="90000"/>
          </a:bodyPr>
          <a:lstStyle/>
          <a:p>
            <a:r>
              <a:rPr lang="uk-UA" dirty="0" smtClean="0"/>
              <a:t>Учіння</a:t>
            </a:r>
            <a:endParaRPr lang="uk-UA" dirty="0"/>
          </a:p>
        </p:txBody>
      </p:sp>
      <p:sp>
        <p:nvSpPr>
          <p:cNvPr id="3" name="Содержимое 2"/>
          <p:cNvSpPr>
            <a:spLocks noGrp="1"/>
          </p:cNvSpPr>
          <p:nvPr>
            <p:ph idx="1"/>
          </p:nvPr>
        </p:nvSpPr>
        <p:spPr>
          <a:xfrm>
            <a:off x="502920" y="530352"/>
            <a:ext cx="8183880" cy="5041788"/>
          </a:xfrm>
        </p:spPr>
        <p:txBody>
          <a:bodyPr>
            <a:noAutofit/>
          </a:bodyPr>
          <a:lstStyle/>
          <a:p>
            <a:pPr marL="514350" indent="-514350">
              <a:buNone/>
            </a:pPr>
            <a:r>
              <a:rPr lang="uk-UA" sz="1800" b="1" dirty="0" smtClean="0"/>
              <a:t>Учіння </a:t>
            </a:r>
            <a:r>
              <a:rPr lang="uk-UA" sz="1800" dirty="0" smtClean="0"/>
              <a:t>– пізнавальна діяльність і самостійна робота студентів, засвоєння ними азів науки шляхом </a:t>
            </a:r>
            <a:r>
              <a:rPr lang="uk-UA" sz="1800" i="1" dirty="0" smtClean="0"/>
              <a:t>активної інтелектуальної</a:t>
            </a:r>
            <a:r>
              <a:rPr lang="uk-UA" sz="1800" dirty="0" smtClean="0"/>
              <a:t>  (засвоєння знань, розширення світогляду) і </a:t>
            </a:r>
            <a:r>
              <a:rPr lang="uk-UA" sz="1800" i="1" dirty="0" smtClean="0"/>
              <a:t>практичної</a:t>
            </a:r>
            <a:r>
              <a:rPr lang="uk-UA" sz="1800" dirty="0" smtClean="0"/>
              <a:t> (набуття умінь і навичок) професійної діяльності.</a:t>
            </a:r>
          </a:p>
          <a:p>
            <a:pPr marL="514350" indent="-514350">
              <a:buNone/>
            </a:pPr>
            <a:r>
              <a:rPr lang="uk-UA" sz="1800" dirty="0" smtClean="0"/>
              <a:t>Студентство – це вік юності. Студентство – це особлива соціальна категорія молоді, яка організаційно об’єднана інститутом вищої освіти. Студентство відрізняється найбільш високим освітнім рівнем, соціальною активністю, достатньо гармонійним поєднанням інтелектуальної і соціальної зрілості. Для студента є характерною професійна спрямованість на підготовку до обраної майбутньої професії і пора надскладного структурування інтелекту людини, яке є дуже індивідуальним і варіативним. Для студента провідними видами діяльності стають професійно-навчальна і науково-дослідна при різкому зростанні самостійності навчальної, економічної тощо. Як правило, знання, що набуваються, уміння і навички, які формуються, виступають для студента вже у якості засобів майбутньої професійної діяльності.</a:t>
            </a:r>
          </a:p>
          <a:p>
            <a:pPr marL="514350" indent="-514350">
              <a:buNone/>
            </a:pPr>
            <a:r>
              <a:rPr lang="uk-UA" sz="1800" dirty="0" smtClean="0"/>
              <a:t> </a:t>
            </a:r>
          </a:p>
          <a:p>
            <a:pPr marL="514350" indent="-514350">
              <a:buNone/>
            </a:pPr>
            <a:endParaRPr lang="uk-UA" sz="1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357826"/>
            <a:ext cx="8183880" cy="642942"/>
          </a:xfrm>
        </p:spPr>
        <p:txBody>
          <a:bodyPr/>
          <a:lstStyle/>
          <a:p>
            <a:r>
              <a:rPr lang="uk-UA" dirty="0" smtClean="0"/>
              <a:t>Якості</a:t>
            </a:r>
            <a:endParaRPr lang="uk-UA" dirty="0"/>
          </a:p>
        </p:txBody>
      </p:sp>
      <p:sp>
        <p:nvSpPr>
          <p:cNvPr id="3" name="Содержимое 2"/>
          <p:cNvSpPr>
            <a:spLocks noGrp="1"/>
          </p:cNvSpPr>
          <p:nvPr>
            <p:ph idx="1"/>
          </p:nvPr>
        </p:nvSpPr>
        <p:spPr>
          <a:xfrm>
            <a:off x="502920" y="530352"/>
            <a:ext cx="8183880" cy="4898912"/>
          </a:xfrm>
        </p:spPr>
        <p:txBody>
          <a:bodyPr>
            <a:normAutofit fontScale="92500"/>
          </a:bodyPr>
          <a:lstStyle/>
          <a:p>
            <a:pPr>
              <a:buNone/>
            </a:pPr>
            <a:r>
              <a:rPr lang="uk-UA" dirty="0" smtClean="0"/>
              <a:t>Час навчання у вузі співпадає з першим періодом зрілості і характеризується становленням особистісних властивостей. Помітно укріплюються такі якості, як цілеспрямованість, рішучість, наполегливість, самостійність, ініціатива, вміння володіти собою, спостерігається посилення соціально-моральних мотивів поведінки, підвищується інтерес до моральних проблем – образу і смислу життя, обов’язку і відповідальності, любові і вірності.</a:t>
            </a:r>
          </a:p>
          <a:p>
            <a:endParaRPr lang="uk-U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500570"/>
            <a:ext cx="8183880" cy="1534470"/>
          </a:xfrm>
        </p:spPr>
        <p:txBody>
          <a:bodyPr>
            <a:normAutofit fontScale="90000"/>
          </a:bodyPr>
          <a:lstStyle/>
          <a:p>
            <a:r>
              <a:rPr lang="uk-UA" dirty="0" smtClean="0"/>
              <a:t>Закон України «Про вищу освіту» від 1 липня 2014 р.</a:t>
            </a:r>
            <a:br>
              <a:rPr lang="uk-UA" dirty="0" smtClean="0"/>
            </a:br>
            <a:endParaRPr lang="uk-UA" dirty="0"/>
          </a:p>
        </p:txBody>
      </p:sp>
      <p:sp>
        <p:nvSpPr>
          <p:cNvPr id="3" name="Содержимое 2"/>
          <p:cNvSpPr>
            <a:spLocks noGrp="1"/>
          </p:cNvSpPr>
          <p:nvPr>
            <p:ph idx="1"/>
          </p:nvPr>
        </p:nvSpPr>
        <p:spPr>
          <a:xfrm>
            <a:off x="500034" y="571480"/>
            <a:ext cx="8183880" cy="4000528"/>
          </a:xfrm>
        </p:spPr>
        <p:txBody>
          <a:bodyPr>
            <a:normAutofit fontScale="92500" lnSpcReduction="20000"/>
          </a:bodyPr>
          <a:lstStyle/>
          <a:p>
            <a:pPr fontAlgn="base">
              <a:buNone/>
            </a:pPr>
            <a:r>
              <a:rPr lang="uk-UA" dirty="0" smtClean="0"/>
              <a:t> Вища освіта - сукупність систематизованих знань, умінь і практичних навичок, способів мислення, професійних, світоглядних і громадянських якостей, морально-етичних цінностей, інших </a:t>
            </a:r>
            <a:r>
              <a:rPr lang="uk-UA" dirty="0" err="1" smtClean="0"/>
              <a:t>компетентностей</a:t>
            </a:r>
            <a:r>
              <a:rPr lang="uk-UA" dirty="0" smtClean="0"/>
              <a:t>, здобутих у вищому навчальному закладі (науковій установі) у відповідній галузі знань за певною кваліфікацією на рівнях вищої освіти, що за складністю є вищими, ніж рівень повної загальної середньої освіти.</a:t>
            </a:r>
          </a:p>
          <a:p>
            <a:pPr fontAlgn="base">
              <a:buNone/>
            </a:pPr>
            <a:r>
              <a:rPr lang="uk-UA" dirty="0" smtClean="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Студентський вік</a:t>
            </a:r>
            <a:endParaRPr lang="uk-UA" dirty="0"/>
          </a:p>
        </p:txBody>
      </p:sp>
      <p:sp>
        <p:nvSpPr>
          <p:cNvPr id="3" name="Содержимое 2"/>
          <p:cNvSpPr>
            <a:spLocks noGrp="1"/>
          </p:cNvSpPr>
          <p:nvPr>
            <p:ph idx="1"/>
          </p:nvPr>
        </p:nvSpPr>
        <p:spPr>
          <a:xfrm>
            <a:off x="502920" y="530352"/>
            <a:ext cx="8183880" cy="4827474"/>
          </a:xfrm>
        </p:spPr>
        <p:txBody>
          <a:bodyPr>
            <a:normAutofit fontScale="77500" lnSpcReduction="20000"/>
          </a:bodyPr>
          <a:lstStyle/>
          <a:p>
            <a:pPr>
              <a:buNone/>
            </a:pPr>
            <a:r>
              <a:rPr lang="uk-UA" dirty="0" smtClean="0"/>
              <a:t>Студентський вік (17-23 роки) охоплює і </a:t>
            </a:r>
            <a:r>
              <a:rPr lang="uk-UA" dirty="0" err="1" smtClean="0"/>
              <a:t>пізньодитячий</a:t>
            </a:r>
            <a:r>
              <a:rPr lang="uk-UA" dirty="0" smtClean="0"/>
              <a:t>, юнацький період, і частину дорослого етапу в розвитку і становленні людини. </a:t>
            </a:r>
          </a:p>
          <a:p>
            <a:pPr>
              <a:buNone/>
            </a:pPr>
            <a:r>
              <a:rPr lang="uk-UA" dirty="0" smtClean="0"/>
              <a:t>Студент (лат. – той, хто навчається, старанно працює, оволодіває знаннями) як особистість, що перебуває на конкретній стадії розвитку, може характеризуватися такими вимірами: </a:t>
            </a:r>
          </a:p>
          <a:p>
            <a:r>
              <a:rPr lang="uk-UA" dirty="0" smtClean="0"/>
              <a:t>психологічним (характер, темперамент, воля, здібності); </a:t>
            </a:r>
          </a:p>
          <a:p>
            <a:r>
              <a:rPr lang="uk-UA" dirty="0" smtClean="0"/>
              <a:t>біологічним (фізичні дані, тип вищої нервової діяльності, безумовні рефлекси, інстинкти). Ці чинники детерміновані спадковістю і вродженими задатками; </a:t>
            </a:r>
          </a:p>
          <a:p>
            <a:r>
              <a:rPr lang="uk-UA" dirty="0" smtClean="0"/>
              <a:t>соціальним  (місце в соціумі, соціальні взаємостосунки, національність).</a:t>
            </a:r>
          </a:p>
          <a:p>
            <a:endParaRPr lang="uk-U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286388"/>
            <a:ext cx="8183880" cy="642942"/>
          </a:xfrm>
        </p:spPr>
        <p:txBody>
          <a:bodyPr/>
          <a:lstStyle/>
          <a:p>
            <a:r>
              <a:rPr lang="uk-UA" dirty="0" smtClean="0"/>
              <a:t>Студенти</a:t>
            </a:r>
            <a:endParaRPr lang="uk-UA" dirty="0"/>
          </a:p>
        </p:txBody>
      </p:sp>
      <p:sp>
        <p:nvSpPr>
          <p:cNvPr id="3" name="Содержимое 2"/>
          <p:cNvSpPr>
            <a:spLocks noGrp="1"/>
          </p:cNvSpPr>
          <p:nvPr>
            <p:ph idx="1"/>
          </p:nvPr>
        </p:nvSpPr>
        <p:spPr/>
        <p:txBody>
          <a:bodyPr>
            <a:normAutofit fontScale="40000" lnSpcReduction="20000"/>
          </a:bodyPr>
          <a:lstStyle/>
          <a:p>
            <a:pPr>
              <a:buNone/>
            </a:pPr>
            <a:endParaRPr lang="uk-UA" sz="3600" dirty="0" smtClean="0"/>
          </a:p>
          <a:p>
            <a:pPr>
              <a:buNone/>
            </a:pPr>
            <a:r>
              <a:rPr lang="uk-UA" sz="4200" dirty="0" smtClean="0"/>
              <a:t>Усю сукупність студентів за ознаками ставлення до освіти у вузі і отриманню спеціальності розподіляють на три групи. </a:t>
            </a:r>
          </a:p>
          <a:p>
            <a:pPr>
              <a:buNone/>
            </a:pPr>
            <a:r>
              <a:rPr lang="uk-UA" sz="4200" dirty="0" smtClean="0"/>
              <a:t>Першу групу становлять студенти, орієнтовані і на освіту як цінність, і на професію у процесі навчання у вузі. </a:t>
            </a:r>
          </a:p>
          <a:p>
            <a:pPr>
              <a:buNone/>
            </a:pPr>
            <a:r>
              <a:rPr lang="uk-UA" sz="4200" dirty="0" smtClean="0"/>
              <a:t>Другу групу становлять студенти, орієнтовані на бізнес. Вони не виявляють інтересу до наукових пошуків як основі отримання професії і бачать в освіті інструмент і засіб для створення у майбутньому власної справи. </a:t>
            </a:r>
          </a:p>
          <a:p>
            <a:pPr>
              <a:buNone/>
            </a:pPr>
            <a:r>
              <a:rPr lang="uk-UA" sz="4200" dirty="0" smtClean="0"/>
              <a:t>Третю групу становлять студенти, яких з одного боку можна назвати такими, що не визначились чи є стурбованими проблемами особистісного, побутового плану, для яких проблема професійного самовизначення ще не вирішена.</a:t>
            </a:r>
          </a:p>
          <a:p>
            <a:pPr>
              <a:buNone/>
            </a:pPr>
            <a:r>
              <a:rPr lang="uk-UA" sz="4200" dirty="0" smtClean="0"/>
              <a:t> </a:t>
            </a:r>
          </a:p>
          <a:p>
            <a:pPr>
              <a:buNone/>
            </a:pPr>
            <a:r>
              <a:rPr lang="uk-UA" sz="4200" dirty="0" smtClean="0"/>
              <a:t> </a:t>
            </a:r>
          </a:p>
          <a:p>
            <a:pPr>
              <a:buNone/>
            </a:pPr>
            <a:r>
              <a:rPr lang="uk-UA" sz="4200" dirty="0" smtClean="0"/>
              <a:t> </a:t>
            </a:r>
          </a:p>
          <a:p>
            <a:pPr>
              <a:buNone/>
            </a:pPr>
            <a:r>
              <a:rPr lang="uk-UA" dirty="0" smtClean="0"/>
              <a:t> </a:t>
            </a:r>
          </a:p>
          <a:p>
            <a:pPr>
              <a:buNone/>
            </a:pPr>
            <a:r>
              <a:rPr lang="uk-UA" dirty="0" smtClean="0"/>
              <a:t> </a:t>
            </a:r>
          </a:p>
          <a:p>
            <a:endParaRPr lang="uk-U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286388"/>
            <a:ext cx="8183880" cy="642942"/>
          </a:xfrm>
        </p:spPr>
        <p:txBody>
          <a:bodyPr/>
          <a:lstStyle/>
          <a:p>
            <a:r>
              <a:rPr lang="uk-UA" dirty="0" err="1" smtClean="0"/>
              <a:t>Профії</a:t>
            </a:r>
            <a:r>
              <a:rPr lang="uk-UA" dirty="0" smtClean="0"/>
              <a:t> </a:t>
            </a:r>
            <a:r>
              <a:rPr lang="uk-UA" dirty="0" err="1" smtClean="0"/>
              <a:t>“людина-людина”</a:t>
            </a:r>
            <a:endParaRPr lang="uk-UA" dirty="0"/>
          </a:p>
        </p:txBody>
      </p:sp>
      <p:sp>
        <p:nvSpPr>
          <p:cNvPr id="3" name="Содержимое 2"/>
          <p:cNvSpPr>
            <a:spLocks noGrp="1"/>
          </p:cNvSpPr>
          <p:nvPr>
            <p:ph idx="1"/>
          </p:nvPr>
        </p:nvSpPr>
        <p:spPr>
          <a:xfrm>
            <a:off x="502920" y="530352"/>
            <a:ext cx="8183880" cy="4541722"/>
          </a:xfrm>
        </p:spPr>
        <p:txBody>
          <a:bodyPr>
            <a:normAutofit fontScale="25000" lnSpcReduction="20000"/>
          </a:bodyPr>
          <a:lstStyle/>
          <a:p>
            <a:pPr>
              <a:buNone/>
            </a:pPr>
            <a:endParaRPr lang="uk-UA" sz="5500" dirty="0" smtClean="0"/>
          </a:p>
          <a:p>
            <a:pPr>
              <a:buNone/>
            </a:pPr>
            <a:endParaRPr lang="uk-UA" sz="5500" dirty="0" smtClean="0"/>
          </a:p>
          <a:p>
            <a:pPr>
              <a:buNone/>
            </a:pPr>
            <a:r>
              <a:rPr lang="uk-UA" sz="6400" dirty="0" smtClean="0"/>
              <a:t>Психолого-педагогічна готовність до професій типу «людина-людина» має свої особливості:</a:t>
            </a:r>
          </a:p>
          <a:p>
            <a:pPr lvl="0">
              <a:buNone/>
            </a:pPr>
            <a:r>
              <a:rPr lang="uk-UA" sz="6400" i="1" dirty="0" smtClean="0"/>
              <a:t>професійна мотивація </a:t>
            </a:r>
            <a:r>
              <a:rPr lang="uk-UA" sz="6400" dirty="0" smtClean="0"/>
              <a:t> як спонукальна і спрямовуюча активність особистості на задоволення не тільки біологічних потреб, але і насамперед потреби у виборі праці, яка б приносила моральне задоволення і була джерелом економічного існування, потреб у пізнанні, спілкуванні, самоствердженні, самореалізації, самовдосконаленні;</a:t>
            </a:r>
          </a:p>
          <a:p>
            <a:pPr lvl="0">
              <a:buNone/>
            </a:pPr>
            <a:r>
              <a:rPr lang="uk-UA" sz="6400" i="1" dirty="0" smtClean="0"/>
              <a:t>загальна і спеціальна підготовленість</a:t>
            </a:r>
            <a:r>
              <a:rPr lang="uk-UA" sz="6400" dirty="0" smtClean="0"/>
              <a:t> у формі попередніх знань, умінь і навичок (для освоєння професії або на базі загальної освіти, або на базі середньої професійної освіти);</a:t>
            </a:r>
          </a:p>
          <a:p>
            <a:pPr lvl="0">
              <a:buNone/>
            </a:pPr>
            <a:r>
              <a:rPr lang="uk-UA" sz="6400" i="1" dirty="0" smtClean="0"/>
              <a:t>рівень функціональної готовності і резервів організму </a:t>
            </a:r>
            <a:r>
              <a:rPr lang="uk-UA" sz="6400" dirty="0" smtClean="0"/>
              <a:t>до засвоєння азів професії; розвиток професійно важливих фізіологічних функцій і фізичних якостей (сила, швидкість, витривалість, спритність), відсутність медичних  протипоказань;</a:t>
            </a:r>
          </a:p>
          <a:p>
            <a:pPr lvl="0">
              <a:buNone/>
            </a:pPr>
            <a:r>
              <a:rPr lang="uk-UA" sz="6400" i="1" dirty="0" smtClean="0"/>
              <a:t>стан індивідуально-психологічних функцій людини </a:t>
            </a:r>
            <a:r>
              <a:rPr lang="uk-UA" sz="6400" dirty="0" smtClean="0"/>
              <a:t>і насамперед моральних і загальнолюдських якостей, </a:t>
            </a:r>
            <a:r>
              <a:rPr lang="uk-UA" sz="6400" dirty="0" err="1" smtClean="0"/>
              <a:t>якостей</a:t>
            </a:r>
            <a:r>
              <a:rPr lang="uk-UA" sz="6400" dirty="0" smtClean="0"/>
              <a:t>, що характеризують пізнавальні процеси і </a:t>
            </a:r>
            <a:r>
              <a:rPr lang="uk-UA" sz="6400" dirty="0" err="1" smtClean="0"/>
              <a:t>психомоторику</a:t>
            </a:r>
            <a:r>
              <a:rPr lang="uk-UA" sz="6400" dirty="0" smtClean="0"/>
              <a:t>, </a:t>
            </a:r>
            <a:r>
              <a:rPr lang="uk-UA" sz="6400" dirty="0" err="1" smtClean="0"/>
              <a:t>темпераментальні</a:t>
            </a:r>
            <a:r>
              <a:rPr lang="uk-UA" sz="6400" dirty="0" smtClean="0"/>
              <a:t>, характерологічні та емоційно-вольові особливості особистості.</a:t>
            </a:r>
          </a:p>
          <a:p>
            <a:pPr>
              <a:buNone/>
            </a:pPr>
            <a:r>
              <a:rPr lang="uk-UA" sz="6400" dirty="0" smtClean="0"/>
              <a:t> </a:t>
            </a:r>
          </a:p>
          <a:p>
            <a:pPr>
              <a:buNone/>
            </a:pPr>
            <a:r>
              <a:rPr lang="uk-UA" sz="6400" dirty="0" smtClean="0"/>
              <a:t> </a:t>
            </a:r>
          </a:p>
          <a:p>
            <a:pPr>
              <a:buNone/>
            </a:pPr>
            <a:r>
              <a:rPr lang="uk-UA" sz="6400" dirty="0" smtClean="0"/>
              <a:t> </a:t>
            </a:r>
          </a:p>
          <a:p>
            <a:pPr>
              <a:buNone/>
            </a:pPr>
            <a:r>
              <a:rPr lang="uk-UA" sz="5500" dirty="0" smtClean="0"/>
              <a:t> </a:t>
            </a:r>
          </a:p>
          <a:p>
            <a:pPr>
              <a:buNone/>
            </a:pPr>
            <a:r>
              <a:rPr lang="uk-UA" sz="5500" dirty="0" smtClean="0"/>
              <a:t> </a:t>
            </a:r>
          </a:p>
          <a:p>
            <a:endParaRPr lang="uk-U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Магістр соціальної роботи</a:t>
            </a:r>
            <a:endParaRPr lang="uk-UA" dirty="0"/>
          </a:p>
        </p:txBody>
      </p:sp>
      <p:sp>
        <p:nvSpPr>
          <p:cNvPr id="3" name="Содержимое 2"/>
          <p:cNvSpPr>
            <a:spLocks noGrp="1"/>
          </p:cNvSpPr>
          <p:nvPr>
            <p:ph idx="1"/>
          </p:nvPr>
        </p:nvSpPr>
        <p:spPr/>
        <p:txBody>
          <a:bodyPr>
            <a:noAutofit/>
          </a:bodyPr>
          <a:lstStyle/>
          <a:p>
            <a:pPr>
              <a:buNone/>
            </a:pPr>
            <a:r>
              <a:rPr lang="uk-UA" sz="1400" b="1" i="1" dirty="0" smtClean="0"/>
              <a:t>Магістр соціальної роботи (7 рівень НРК).</a:t>
            </a:r>
            <a:endParaRPr lang="uk-UA" sz="1400" dirty="0" smtClean="0"/>
          </a:p>
          <a:p>
            <a:pPr>
              <a:buNone/>
            </a:pPr>
            <a:r>
              <a:rPr lang="uk-UA" sz="1400" b="1" i="1" dirty="0" smtClean="0"/>
              <a:t>Інтегральні компетентності</a:t>
            </a:r>
            <a:endParaRPr lang="uk-UA" sz="1400" dirty="0" smtClean="0"/>
          </a:p>
          <a:p>
            <a:pPr>
              <a:buNone/>
            </a:pPr>
            <a:r>
              <a:rPr lang="uk-UA" sz="1400" i="1" dirty="0" smtClean="0"/>
              <a:t>Мета.</a:t>
            </a:r>
            <a:r>
              <a:rPr lang="uk-UA" sz="1400" b="1" dirty="0" smtClean="0"/>
              <a:t> </a:t>
            </a:r>
            <a:r>
              <a:rPr lang="uk-UA" sz="1400" dirty="0" smtClean="0"/>
              <a:t>Розв’язування складних  задач і проблем у галузі  професійної соціальної роботи, у процесі викладання теорії і практики соціальної роботи, у процесі навчання, що передбачає проведення досліджень та/або здійснення інновацій, що характеризується невизначеністю умов і вимог.</a:t>
            </a:r>
          </a:p>
          <a:p>
            <a:pPr>
              <a:buNone/>
            </a:pPr>
            <a:r>
              <a:rPr lang="uk-UA" sz="1400" i="1" dirty="0" smtClean="0"/>
              <a:t>Знання.</a:t>
            </a:r>
            <a:r>
              <a:rPr lang="uk-UA" sz="1400" b="1" dirty="0" smtClean="0"/>
              <a:t> </a:t>
            </a:r>
            <a:r>
              <a:rPr lang="uk-UA" sz="1400" dirty="0" smtClean="0"/>
              <a:t>Теорія і практика соціальної роботи, </a:t>
            </a:r>
            <a:r>
              <a:rPr lang="uk-UA" sz="1400" dirty="0" err="1" smtClean="0"/>
              <a:t>особистісно</a:t>
            </a:r>
            <a:r>
              <a:rPr lang="uk-UA" sz="1400" dirty="0" smtClean="0"/>
              <a:t> орієнтовані філософські і методологічні підходи. Методика викладання соціальної роботи, сучасні освітні технології в процесі професійної підготовки фахівців соціальної роботи, особливості професійної підготовки фахівців і професіоналів соціальної роботи на рівні академічної і соціальної освіти. Управління в системі організацій соціальної сфери, менеджмент соціальної роботи (управління персоналом, управління системою клієнтури). Політика зайнятості в соціальній роботі і соціальній сфері. Національні, етнокультурні, політичні, гендерні, релігійні аспекти соціальної роботи. </a:t>
            </a:r>
            <a:r>
              <a:rPr lang="uk-UA" sz="1400" dirty="0" err="1" smtClean="0"/>
              <a:t>Психолого-соціальне</a:t>
            </a:r>
            <a:r>
              <a:rPr lang="uk-UA" sz="1400" dirty="0" smtClean="0"/>
              <a:t> і духовне здоров’я фахівців соціальної сфери. Методологія і методика проведення наукових досліджень. Наукові аспекти діяльності фахівця соціальної роботи. Знання іноземної мови. Сучасні інноваційні технології. Інформаційні комп’ютерні технології. Соціальна реклама. Спеціалізація соціальної роботи з сім’єю, дітьми, молоддю, людьми похилого віку.  Правові основи соціальної роботи. Технології соціального забезпечення.</a:t>
            </a:r>
          </a:p>
          <a:p>
            <a:pPr>
              <a:buNone/>
            </a:pPr>
            <a:r>
              <a:rPr lang="uk-UA" sz="1400" dirty="0" smtClean="0"/>
              <a:t> </a:t>
            </a:r>
          </a:p>
          <a:p>
            <a:pPr>
              <a:buNone/>
            </a:pPr>
            <a:r>
              <a:rPr lang="uk-UA" sz="1400" dirty="0" smtClean="0"/>
              <a:t> </a:t>
            </a:r>
          </a:p>
          <a:p>
            <a:pPr>
              <a:buNone/>
            </a:pPr>
            <a:r>
              <a:rPr lang="uk-UA" sz="1400" dirty="0" smtClean="0"/>
              <a:t> </a:t>
            </a:r>
          </a:p>
          <a:p>
            <a:pPr>
              <a:buNone/>
            </a:pPr>
            <a:endParaRPr lang="uk-UA" sz="1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Магістр соціальної роботи</a:t>
            </a:r>
            <a:endParaRPr lang="uk-UA" dirty="0"/>
          </a:p>
        </p:txBody>
      </p:sp>
      <p:sp>
        <p:nvSpPr>
          <p:cNvPr id="3" name="Содержимое 2"/>
          <p:cNvSpPr>
            <a:spLocks noGrp="1"/>
          </p:cNvSpPr>
          <p:nvPr>
            <p:ph idx="1"/>
          </p:nvPr>
        </p:nvSpPr>
        <p:spPr/>
        <p:txBody>
          <a:bodyPr>
            <a:noAutofit/>
          </a:bodyPr>
          <a:lstStyle/>
          <a:p>
            <a:pPr>
              <a:buNone/>
            </a:pPr>
            <a:r>
              <a:rPr lang="uk-UA" sz="1400" i="1" dirty="0" smtClean="0"/>
              <a:t>Уміння.</a:t>
            </a:r>
            <a:r>
              <a:rPr lang="uk-UA" sz="1400" b="1" dirty="0" smtClean="0"/>
              <a:t> </a:t>
            </a:r>
            <a:r>
              <a:rPr lang="uk-UA" sz="1400" dirty="0" smtClean="0"/>
              <a:t>Здатність до інтелектуального і творчого саморозвитку і самореалізації, підвищення свого інтелектуального потенціалу і загальнокультурного рівня. Організація і управління діяльністю персоналу і системою клієнтури соціальних служб. Управління процесом реалізації соціальних програм і проектів у різних соціумах. Розробка, конструювання і реалізація ефективних методик і технологій з надання соціальних послуг. Реалізація спеціалізації соціального обслуговування певних категорій громадян. Професійне складання і оформлення науково-технічної і ділової документації. Проведення самостійних наукових і творчих досліджень з аналізу основних тенденцій розвитку теорії і практики соціальної роботи. Реалізація дослідницької діяльності з розробки і впровадження сучасних ефективних соціальних технологій. Викладання теорії і практики соціальної роботи у вищих навчальних закладах, здійснення науково-педагогічної діяльності в освітніх установах. Застосування науково-практичних знань в соціально-практичній діяльності. Застосування правових механізмів соціального забезпечення, захисту і допомоги. Розробка і впровадження інноваційних технологій збереження і розвитку людських ресурсів, здоров’я фахівця. Формування наукового світогляду, гуманістичних поглядів на теорію і практику соціальної роботи. Здатність продукувати нові теорії, моделі, методи дослідження, навички розробки нових методологічних і методичних підходів. Організація міжвідомчої взаємодії і використання потенціалу соціального середовища із соціального оздоровлення суспільства.</a:t>
            </a:r>
          </a:p>
          <a:p>
            <a:pPr>
              <a:buNone/>
            </a:pPr>
            <a:r>
              <a:rPr lang="uk-UA" sz="1400" dirty="0" smtClean="0"/>
              <a:t> </a:t>
            </a:r>
          </a:p>
          <a:p>
            <a:pPr>
              <a:buNone/>
            </a:pPr>
            <a:endParaRPr lang="uk-UA" sz="1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572140"/>
            <a:ext cx="8183880" cy="462900"/>
          </a:xfrm>
        </p:spPr>
        <p:txBody>
          <a:bodyPr>
            <a:normAutofit fontScale="90000"/>
          </a:bodyPr>
          <a:lstStyle/>
          <a:p>
            <a:r>
              <a:rPr lang="uk-UA" dirty="0" smtClean="0"/>
              <a:t>Магістр соціальної роботи</a:t>
            </a:r>
            <a:endParaRPr lang="uk-UA" dirty="0"/>
          </a:p>
        </p:txBody>
      </p:sp>
      <p:sp>
        <p:nvSpPr>
          <p:cNvPr id="3" name="Содержимое 2"/>
          <p:cNvSpPr>
            <a:spLocks noGrp="1"/>
          </p:cNvSpPr>
          <p:nvPr>
            <p:ph idx="1"/>
          </p:nvPr>
        </p:nvSpPr>
        <p:spPr/>
        <p:txBody>
          <a:bodyPr>
            <a:normAutofit fontScale="70000" lnSpcReduction="20000"/>
          </a:bodyPr>
          <a:lstStyle/>
          <a:p>
            <a:pPr>
              <a:buNone/>
            </a:pPr>
            <a:r>
              <a:rPr lang="uk-UA" i="1" dirty="0" smtClean="0"/>
              <a:t>Комунікація.</a:t>
            </a:r>
            <a:r>
              <a:rPr lang="uk-UA" b="1" dirty="0" smtClean="0"/>
              <a:t> </a:t>
            </a:r>
            <a:r>
              <a:rPr lang="uk-UA" dirty="0" smtClean="0"/>
              <a:t>Зрозуміле і недвозначне донесення власних висновків, а також знань та пояснень, що їх обґрунтовують, до студентів, фахівців і нефахівців, учнів. Використання іноземних мов у професійній діяльності. </a:t>
            </a:r>
          </a:p>
          <a:p>
            <a:pPr>
              <a:buNone/>
            </a:pPr>
            <a:r>
              <a:rPr lang="uk-UA" i="1" dirty="0" smtClean="0"/>
              <a:t>Автономність і відповідальність.</a:t>
            </a:r>
            <a:r>
              <a:rPr lang="uk-UA" b="1" dirty="0" smtClean="0"/>
              <a:t> </a:t>
            </a:r>
            <a:r>
              <a:rPr lang="uk-UA" dirty="0" smtClean="0"/>
              <a:t>Прийняття рішень у складних і непередбачуваних умовах, що потребує застосування нових професійних підходів та прогнозування у ході навчальної діяльності та практичної підготовки. Відповідальність за розвиток професійного знання, теорії і практики соціальної роботи, оцінку стратегічного розвитку команди; здатність до подальшого навчання, яке значною мірою є автономним та самостійним.</a:t>
            </a:r>
          </a:p>
          <a:p>
            <a:pPr>
              <a:buNone/>
            </a:pPr>
            <a:r>
              <a:rPr lang="uk-UA" dirty="0" smtClean="0"/>
              <a:t> </a:t>
            </a:r>
          </a:p>
          <a:p>
            <a:pPr>
              <a:buNone/>
            </a:pPr>
            <a:endParaRPr lang="uk-U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874412"/>
          </a:xfrm>
        </p:spPr>
        <p:txBody>
          <a:bodyPr/>
          <a:lstStyle/>
          <a:p>
            <a:r>
              <a:rPr lang="uk-UA" dirty="0" smtClean="0"/>
              <a:t>Університет </a:t>
            </a:r>
            <a:r>
              <a:rPr lang="uk-UA" dirty="0" err="1" smtClean="0"/>
              <a:t>“Україна”</a:t>
            </a:r>
            <a:endParaRPr lang="uk-UA" dirty="0"/>
          </a:p>
        </p:txBody>
      </p:sp>
      <p:sp>
        <p:nvSpPr>
          <p:cNvPr id="3" name="Содержимое 2"/>
          <p:cNvSpPr>
            <a:spLocks noGrp="1"/>
          </p:cNvSpPr>
          <p:nvPr>
            <p:ph idx="1"/>
          </p:nvPr>
        </p:nvSpPr>
        <p:spPr/>
        <p:txBody>
          <a:bodyPr/>
          <a:lstStyle/>
          <a:p>
            <a:pPr>
              <a:buNone/>
            </a:pPr>
            <a:r>
              <a:rPr lang="uk-UA" i="1" dirty="0" smtClean="0">
                <a:solidFill>
                  <a:schemeClr val="accent5"/>
                </a:solidFill>
              </a:rPr>
              <a:t>Іванова Ірина Борисівна</a:t>
            </a:r>
          </a:p>
          <a:p>
            <a:pPr>
              <a:buNone/>
            </a:pPr>
            <a:r>
              <a:rPr lang="uk-UA" dirty="0" smtClean="0">
                <a:solidFill>
                  <a:schemeClr val="accent5"/>
                </a:solidFill>
              </a:rPr>
              <a:t>Кандидат педагогічних наук,</a:t>
            </a:r>
          </a:p>
          <a:p>
            <a:pPr>
              <a:buNone/>
            </a:pPr>
            <a:r>
              <a:rPr lang="uk-UA" dirty="0" smtClean="0">
                <a:solidFill>
                  <a:schemeClr val="accent5"/>
                </a:solidFill>
              </a:rPr>
              <a:t>доцент кафедри</a:t>
            </a:r>
          </a:p>
          <a:p>
            <a:pPr>
              <a:buNone/>
            </a:pPr>
            <a:r>
              <a:rPr lang="uk-UA" dirty="0" smtClean="0">
                <a:solidFill>
                  <a:schemeClr val="accent5"/>
                </a:solidFill>
              </a:rPr>
              <a:t>соціальної роботи та педагогіки </a:t>
            </a:r>
            <a:endParaRPr lang="uk-UA" dirty="0">
              <a:solidFill>
                <a:schemeClr val="accent5"/>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429264"/>
            <a:ext cx="8183880" cy="605776"/>
          </a:xfrm>
        </p:spPr>
        <p:txBody>
          <a:bodyPr>
            <a:normAutofit fontScale="90000"/>
          </a:bodyPr>
          <a:lstStyle/>
          <a:p>
            <a:r>
              <a:rPr lang="uk-UA" dirty="0" smtClean="0"/>
              <a:t>Закон </a:t>
            </a:r>
            <a:r>
              <a:rPr lang="uk-UA" dirty="0" err="1" smtClean="0"/>
              <a:t>“Про</a:t>
            </a:r>
            <a:r>
              <a:rPr lang="uk-UA" dirty="0" smtClean="0"/>
              <a:t> вищу </a:t>
            </a:r>
            <a:r>
              <a:rPr lang="uk-UA" dirty="0" err="1" smtClean="0"/>
              <a:t>освіту”</a:t>
            </a:r>
            <a:endParaRPr lang="uk-UA" dirty="0"/>
          </a:p>
        </p:txBody>
      </p:sp>
      <p:sp>
        <p:nvSpPr>
          <p:cNvPr id="3" name="Содержимое 2"/>
          <p:cNvSpPr>
            <a:spLocks noGrp="1"/>
          </p:cNvSpPr>
          <p:nvPr>
            <p:ph idx="1"/>
          </p:nvPr>
        </p:nvSpPr>
        <p:spPr>
          <a:xfrm>
            <a:off x="502920" y="530352"/>
            <a:ext cx="8183880" cy="4898912"/>
          </a:xfrm>
        </p:spPr>
        <p:txBody>
          <a:bodyPr>
            <a:noAutofit/>
          </a:bodyPr>
          <a:lstStyle/>
          <a:p>
            <a:pPr fontAlgn="base">
              <a:buNone/>
            </a:pPr>
            <a:r>
              <a:rPr lang="uk-UA" sz="1600" b="1" dirty="0" smtClean="0"/>
              <a:t>Стаття 5.</a:t>
            </a:r>
            <a:r>
              <a:rPr lang="uk-UA" sz="1600" dirty="0" smtClean="0"/>
              <a:t> Рівні та ступені вищої освіти</a:t>
            </a:r>
          </a:p>
          <a:p>
            <a:pPr fontAlgn="base">
              <a:buNone/>
            </a:pPr>
            <a:r>
              <a:rPr lang="uk-UA" sz="1600" dirty="0" smtClean="0"/>
              <a:t>1. Підготовка фахівців з вищою освітою здійснюється за відповідними освітньо-професійними, </a:t>
            </a:r>
            <a:r>
              <a:rPr lang="uk-UA" sz="1600" dirty="0" err="1" smtClean="0"/>
              <a:t>освітньо-науковими</a:t>
            </a:r>
            <a:r>
              <a:rPr lang="uk-UA" sz="1600" dirty="0" smtClean="0"/>
              <a:t>, науковими програмами на таких рівнях вищої освіти:</a:t>
            </a:r>
          </a:p>
          <a:p>
            <a:pPr fontAlgn="base">
              <a:buNone/>
            </a:pPr>
            <a:r>
              <a:rPr lang="uk-UA" sz="1600" dirty="0" smtClean="0"/>
              <a:t>початковий рівень (короткий цикл) вищої освіти;</a:t>
            </a:r>
          </a:p>
          <a:p>
            <a:pPr fontAlgn="base">
              <a:buNone/>
            </a:pPr>
            <a:r>
              <a:rPr lang="uk-UA" sz="1600" dirty="0" smtClean="0"/>
              <a:t>перший (</a:t>
            </a:r>
            <a:r>
              <a:rPr lang="uk-UA" sz="1600" dirty="0" err="1" smtClean="0"/>
              <a:t>бакалаврcький</a:t>
            </a:r>
            <a:r>
              <a:rPr lang="uk-UA" sz="1600" dirty="0" smtClean="0"/>
              <a:t>) рівень;</a:t>
            </a:r>
          </a:p>
          <a:p>
            <a:pPr fontAlgn="base">
              <a:buNone/>
            </a:pPr>
            <a:r>
              <a:rPr lang="uk-UA" sz="1600" dirty="0" smtClean="0"/>
              <a:t>другий (магістерський) рівень;</a:t>
            </a:r>
          </a:p>
          <a:p>
            <a:pPr fontAlgn="base">
              <a:buNone/>
            </a:pPr>
            <a:r>
              <a:rPr lang="uk-UA" sz="1600" dirty="0" smtClean="0"/>
              <a:t>третій (</a:t>
            </a:r>
            <a:r>
              <a:rPr lang="uk-UA" sz="1600" dirty="0" err="1" smtClean="0"/>
              <a:t>освітньо-науковий</a:t>
            </a:r>
            <a:r>
              <a:rPr lang="uk-UA" sz="1600" dirty="0" smtClean="0"/>
              <a:t>) рівень;</a:t>
            </a:r>
          </a:p>
          <a:p>
            <a:pPr fontAlgn="base">
              <a:buNone/>
            </a:pPr>
            <a:r>
              <a:rPr lang="uk-UA" sz="1600" dirty="0" smtClean="0"/>
              <a:t>науковий рівень.</a:t>
            </a:r>
          </a:p>
          <a:p>
            <a:pPr fontAlgn="base">
              <a:buNone/>
            </a:pPr>
            <a:r>
              <a:rPr lang="uk-UA" sz="1600" dirty="0" smtClean="0"/>
              <a:t>2. Здобуття вищої освіти на кожному рівні вищої освіти передбачає успішне виконання особою відповідної освітньої (освітньо-професійної чи </a:t>
            </a:r>
            <a:r>
              <a:rPr lang="uk-UA" sz="1600" dirty="0" err="1" smtClean="0"/>
              <a:t>освітньо-наукової</a:t>
            </a:r>
            <a:r>
              <a:rPr lang="uk-UA" sz="1600" dirty="0" smtClean="0"/>
              <a:t>) або наукової програми, що є підставою для присудження відповідного ступеня вищої освіти:</a:t>
            </a:r>
          </a:p>
          <a:p>
            <a:pPr fontAlgn="base">
              <a:buNone/>
            </a:pPr>
            <a:r>
              <a:rPr lang="uk-UA" sz="1600" dirty="0" smtClean="0"/>
              <a:t>1) молодший бакалавр;</a:t>
            </a:r>
          </a:p>
          <a:p>
            <a:pPr fontAlgn="base">
              <a:buNone/>
            </a:pPr>
            <a:r>
              <a:rPr lang="uk-UA" sz="1600" dirty="0" smtClean="0"/>
              <a:t>2) бакалавр;</a:t>
            </a:r>
          </a:p>
          <a:p>
            <a:pPr fontAlgn="base">
              <a:buNone/>
            </a:pPr>
            <a:r>
              <a:rPr lang="uk-UA" sz="1600" dirty="0" smtClean="0"/>
              <a:t>3) магістр;</a:t>
            </a:r>
          </a:p>
          <a:p>
            <a:pPr fontAlgn="base">
              <a:buNone/>
            </a:pPr>
            <a:r>
              <a:rPr lang="uk-UA" sz="1600" dirty="0" smtClean="0"/>
              <a:t>4) доктор філософії;</a:t>
            </a:r>
          </a:p>
          <a:p>
            <a:pPr fontAlgn="base">
              <a:buNone/>
            </a:pPr>
            <a:r>
              <a:rPr lang="uk-UA" sz="1600" dirty="0" smtClean="0"/>
              <a:t>5) доктор наук.</a:t>
            </a:r>
          </a:p>
          <a:p>
            <a:pPr fontAlgn="base">
              <a:buNone/>
            </a:pPr>
            <a:r>
              <a:rPr lang="uk-UA" sz="1600" b="1" dirty="0" smtClean="0"/>
              <a:t> </a:t>
            </a:r>
            <a:endParaRPr lang="uk-UA" sz="1600" dirty="0" smtClean="0"/>
          </a:p>
          <a:p>
            <a:pPr fontAlgn="base">
              <a:buNone/>
            </a:pPr>
            <a:r>
              <a:rPr lang="uk-UA" sz="1600" b="1" dirty="0" smtClean="0"/>
              <a:t> </a:t>
            </a:r>
            <a:endParaRPr lang="uk-UA" sz="1600" dirty="0" smtClean="0"/>
          </a:p>
          <a:p>
            <a:pPr>
              <a:buNone/>
            </a:pPr>
            <a:endParaRPr lang="uk-UA"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214950"/>
            <a:ext cx="8183880" cy="714380"/>
          </a:xfrm>
        </p:spPr>
        <p:txBody>
          <a:bodyPr/>
          <a:lstStyle/>
          <a:p>
            <a:r>
              <a:rPr lang="uk-UA" dirty="0" smtClean="0"/>
              <a:t>Закон </a:t>
            </a:r>
            <a:r>
              <a:rPr lang="uk-UA" dirty="0" err="1" smtClean="0"/>
              <a:t>“Про</a:t>
            </a:r>
            <a:r>
              <a:rPr lang="uk-UA" dirty="0" smtClean="0"/>
              <a:t> вищу </a:t>
            </a:r>
            <a:r>
              <a:rPr lang="uk-UA" dirty="0" err="1" smtClean="0"/>
              <a:t>освіту”</a:t>
            </a:r>
            <a:endParaRPr lang="uk-UA" dirty="0"/>
          </a:p>
        </p:txBody>
      </p:sp>
      <p:sp>
        <p:nvSpPr>
          <p:cNvPr id="3" name="Содержимое 2"/>
          <p:cNvSpPr>
            <a:spLocks noGrp="1"/>
          </p:cNvSpPr>
          <p:nvPr>
            <p:ph idx="1"/>
          </p:nvPr>
        </p:nvSpPr>
        <p:spPr/>
        <p:txBody>
          <a:bodyPr>
            <a:normAutofit fontScale="77500" lnSpcReduction="20000"/>
          </a:bodyPr>
          <a:lstStyle/>
          <a:p>
            <a:pPr fontAlgn="base">
              <a:buNone/>
            </a:pPr>
            <a:r>
              <a:rPr lang="uk-UA" b="1" dirty="0" smtClean="0"/>
              <a:t>Стаття 7.</a:t>
            </a:r>
            <a:r>
              <a:rPr lang="uk-UA" dirty="0" smtClean="0"/>
              <a:t> Документи про вищу освіту (наукові ступені)</a:t>
            </a:r>
          </a:p>
          <a:p>
            <a:pPr fontAlgn="base">
              <a:buNone/>
            </a:pPr>
            <a:r>
              <a:rPr lang="uk-UA" dirty="0" smtClean="0"/>
              <a:t>1. Документ про вищу освіту (науковий ступінь) видається особі, яка успішно виконала відповідну освітню (наукову) програму та пройшла атестацію.</a:t>
            </a:r>
          </a:p>
          <a:p>
            <a:pPr fontAlgn="base">
              <a:buNone/>
            </a:pPr>
            <a:r>
              <a:rPr lang="uk-UA" dirty="0" smtClean="0"/>
              <a:t>2. Встановлюються такі види документів про вищу освіту (наукові ступені) за відповідними ступенями:</a:t>
            </a:r>
          </a:p>
          <a:p>
            <a:pPr fontAlgn="base"/>
            <a:r>
              <a:rPr lang="uk-UA" dirty="0" smtClean="0"/>
              <a:t>диплом молодшого бакалавра;</a:t>
            </a:r>
          </a:p>
          <a:p>
            <a:pPr fontAlgn="base"/>
            <a:r>
              <a:rPr lang="uk-UA" dirty="0" smtClean="0"/>
              <a:t>диплом бакалавра;</a:t>
            </a:r>
          </a:p>
          <a:p>
            <a:pPr fontAlgn="base"/>
            <a:r>
              <a:rPr lang="uk-UA" dirty="0" smtClean="0"/>
              <a:t>диплом магістра;</a:t>
            </a:r>
          </a:p>
          <a:p>
            <a:pPr fontAlgn="base"/>
            <a:r>
              <a:rPr lang="uk-UA" dirty="0" smtClean="0"/>
              <a:t>диплом доктора філософії;</a:t>
            </a:r>
          </a:p>
          <a:p>
            <a:pPr fontAlgn="base"/>
            <a:r>
              <a:rPr lang="uk-UA" dirty="0" smtClean="0"/>
              <a:t>диплом доктора наук.</a:t>
            </a:r>
          </a:p>
          <a:p>
            <a:pPr>
              <a:buNone/>
            </a:pPr>
            <a:r>
              <a:rPr lang="uk-UA" dirty="0" smtClean="0"/>
              <a:t> </a:t>
            </a:r>
          </a:p>
          <a:p>
            <a:endParaRPr lang="uk-U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500702"/>
            <a:ext cx="8183880" cy="428628"/>
          </a:xfrm>
        </p:spPr>
        <p:txBody>
          <a:bodyPr>
            <a:normAutofit fontScale="90000"/>
          </a:bodyPr>
          <a:lstStyle/>
          <a:p>
            <a:r>
              <a:rPr lang="uk-UA" dirty="0" smtClean="0"/>
              <a:t>Процес навчання</a:t>
            </a:r>
            <a:endParaRPr lang="uk-UA" dirty="0"/>
          </a:p>
        </p:txBody>
      </p:sp>
      <p:sp>
        <p:nvSpPr>
          <p:cNvPr id="3" name="Содержимое 2"/>
          <p:cNvSpPr>
            <a:spLocks noGrp="1"/>
          </p:cNvSpPr>
          <p:nvPr>
            <p:ph idx="1"/>
          </p:nvPr>
        </p:nvSpPr>
        <p:spPr/>
        <p:txBody>
          <a:bodyPr>
            <a:normAutofit lnSpcReduction="10000"/>
          </a:bodyPr>
          <a:lstStyle/>
          <a:p>
            <a:pPr>
              <a:buNone/>
            </a:pPr>
            <a:r>
              <a:rPr lang="uk-UA" b="1" dirty="0" smtClean="0"/>
              <a:t>Процес навчання складається з трьох взаємозумовлених складових:</a:t>
            </a:r>
            <a:endParaRPr lang="uk-UA" dirty="0" smtClean="0"/>
          </a:p>
          <a:p>
            <a:pPr lvl="0"/>
            <a:r>
              <a:rPr lang="uk-UA" dirty="0" smtClean="0"/>
              <a:t>змісту навчальної дисципліни;</a:t>
            </a:r>
          </a:p>
          <a:p>
            <a:pPr lvl="0"/>
            <a:r>
              <a:rPr lang="uk-UA" dirty="0" smtClean="0"/>
              <a:t>діяльності педагога – викладання; </a:t>
            </a:r>
          </a:p>
          <a:p>
            <a:pPr lvl="0"/>
            <a:r>
              <a:rPr lang="uk-UA" dirty="0" smtClean="0"/>
              <a:t>діяльності студентів – учіння. </a:t>
            </a:r>
          </a:p>
          <a:p>
            <a:pPr>
              <a:buNone/>
            </a:pPr>
            <a:r>
              <a:rPr lang="uk-UA" dirty="0" smtClean="0"/>
              <a:t>Процес навчання являє собою науково обґрунтовану послідовність етапів викладання навчальної дисципліни, засвоєння студентами знань, формування умінь та навичок.</a:t>
            </a:r>
          </a:p>
          <a:p>
            <a:endParaRPr lang="uk-U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286388"/>
            <a:ext cx="8183880" cy="571504"/>
          </a:xfrm>
        </p:spPr>
        <p:txBody>
          <a:bodyPr>
            <a:normAutofit fontScale="90000"/>
          </a:bodyPr>
          <a:lstStyle/>
          <a:p>
            <a:r>
              <a:rPr lang="uk-UA" dirty="0" smtClean="0"/>
              <a:t>Зміст освіти і навчання</a:t>
            </a:r>
            <a:endParaRPr lang="uk-UA" dirty="0"/>
          </a:p>
        </p:txBody>
      </p:sp>
      <p:sp>
        <p:nvSpPr>
          <p:cNvPr id="3" name="Содержимое 2"/>
          <p:cNvSpPr>
            <a:spLocks noGrp="1"/>
          </p:cNvSpPr>
          <p:nvPr>
            <p:ph idx="1"/>
          </p:nvPr>
        </p:nvSpPr>
        <p:spPr/>
        <p:txBody>
          <a:bodyPr>
            <a:normAutofit fontScale="85000" lnSpcReduction="10000"/>
          </a:bodyPr>
          <a:lstStyle/>
          <a:p>
            <a:pPr>
              <a:buNone/>
            </a:pPr>
            <a:r>
              <a:rPr lang="uk-UA" b="1" dirty="0" smtClean="0"/>
              <a:t>Зміст вищої освіти</a:t>
            </a:r>
            <a:r>
              <a:rPr lang="uk-UA" dirty="0" smtClean="0"/>
              <a:t> – обумовлена цілями та потребами суспільства система знань, умінь і навичок, професійних, світоглядних і громадянських якостей, що має бути сформована в процесі навчання з урахуванням перспектив розвитку суспільства, науки, техніки, технологій, культури та мистецтва. </a:t>
            </a:r>
          </a:p>
          <a:p>
            <a:pPr>
              <a:buNone/>
            </a:pPr>
            <a:r>
              <a:rPr lang="uk-UA" dirty="0" smtClean="0"/>
              <a:t>Зміст вищої освіти зумовлює </a:t>
            </a:r>
            <a:r>
              <a:rPr lang="uk-UA" b="1" dirty="0" smtClean="0"/>
              <a:t>зміст навчання</a:t>
            </a:r>
            <a:r>
              <a:rPr lang="uk-UA" dirty="0" smtClean="0"/>
              <a:t>, а це є</a:t>
            </a:r>
            <a:r>
              <a:rPr lang="uk-UA" b="1" dirty="0" smtClean="0"/>
              <a:t> </a:t>
            </a:r>
            <a:r>
              <a:rPr lang="uk-UA" dirty="0" smtClean="0"/>
              <a:t>структура, зміст і обсяг навчальної інформації, засвоєння якої забезпечує особі можливість здобуття вищої освіти і певної кваліфікації.</a:t>
            </a:r>
          </a:p>
          <a:p>
            <a:endParaRPr lang="uk-U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286388"/>
            <a:ext cx="8183880" cy="642942"/>
          </a:xfrm>
        </p:spPr>
        <p:txBody>
          <a:bodyPr/>
          <a:lstStyle/>
          <a:p>
            <a:r>
              <a:rPr lang="uk-UA" dirty="0" smtClean="0"/>
              <a:t>Конструювання змісту освіти</a:t>
            </a:r>
            <a:endParaRPr lang="uk-UA" dirty="0"/>
          </a:p>
        </p:txBody>
      </p:sp>
      <p:sp>
        <p:nvSpPr>
          <p:cNvPr id="3" name="Содержимое 2"/>
          <p:cNvSpPr>
            <a:spLocks noGrp="1"/>
          </p:cNvSpPr>
          <p:nvPr>
            <p:ph idx="1"/>
          </p:nvPr>
        </p:nvSpPr>
        <p:spPr>
          <a:xfrm>
            <a:off x="502920" y="530352"/>
            <a:ext cx="8183880" cy="4041656"/>
          </a:xfrm>
        </p:spPr>
        <p:txBody>
          <a:bodyPr>
            <a:normAutofit fontScale="40000" lnSpcReduction="20000"/>
          </a:bodyPr>
          <a:lstStyle/>
          <a:p>
            <a:pPr>
              <a:buNone/>
            </a:pPr>
            <a:endParaRPr lang="uk-UA" sz="3600" dirty="0" smtClean="0"/>
          </a:p>
          <a:p>
            <a:pPr>
              <a:buNone/>
            </a:pPr>
            <a:endParaRPr lang="uk-UA" sz="3600" dirty="0" smtClean="0"/>
          </a:p>
          <a:p>
            <a:pPr>
              <a:buNone/>
            </a:pPr>
            <a:r>
              <a:rPr lang="uk-UA" sz="4200" dirty="0" smtClean="0"/>
              <a:t>Є кілька способів конструювання і структурування змісту освіти, які на практиці визначають способи розробки освітньої програми і написання підручника (Ч.</a:t>
            </a:r>
            <a:r>
              <a:rPr lang="uk-UA" sz="4200" dirty="0" err="1" smtClean="0"/>
              <a:t>Купісевич</a:t>
            </a:r>
            <a:r>
              <a:rPr lang="uk-UA" sz="4200" dirty="0" smtClean="0"/>
              <a:t>, В.</a:t>
            </a:r>
            <a:r>
              <a:rPr lang="uk-UA" sz="4200" dirty="0" err="1" smtClean="0"/>
              <a:t>Оконь</a:t>
            </a:r>
            <a:r>
              <a:rPr lang="uk-UA" sz="4200" dirty="0" smtClean="0"/>
              <a:t>). </a:t>
            </a:r>
          </a:p>
          <a:p>
            <a:pPr>
              <a:buNone/>
            </a:pPr>
            <a:r>
              <a:rPr lang="uk-UA" sz="4200" b="1" i="1" dirty="0" smtClean="0"/>
              <a:t>Перший спосіб</a:t>
            </a:r>
            <a:r>
              <a:rPr lang="uk-UA" sz="4200" dirty="0" smtClean="0"/>
              <a:t> – це </a:t>
            </a:r>
            <a:r>
              <a:rPr lang="uk-UA" sz="4200" dirty="0" err="1" smtClean="0"/>
              <a:t>лінейна</a:t>
            </a:r>
            <a:r>
              <a:rPr lang="uk-UA" sz="4200" dirty="0" smtClean="0"/>
              <a:t> побудова навчального матеріалу. У такій структурі окремі частини навчального матеріалу представлені послідовно і </a:t>
            </a:r>
            <a:r>
              <a:rPr lang="uk-UA" sz="4200" dirty="0" err="1" smtClean="0"/>
              <a:t>неперервно</a:t>
            </a:r>
            <a:r>
              <a:rPr lang="uk-UA" sz="4200" dirty="0" smtClean="0"/>
              <a:t>, як ланки єдиної цілісної навчальної теми. Які у сукупності розкривають розділ, а всі розділи – навчальний курс. Кожна частина вивчається тільки раз.</a:t>
            </a:r>
          </a:p>
          <a:p>
            <a:pPr>
              <a:buNone/>
            </a:pPr>
            <a:r>
              <a:rPr lang="uk-UA" sz="4200" b="1" i="1" dirty="0" smtClean="0"/>
              <a:t>Другий спосіб</a:t>
            </a:r>
            <a:r>
              <a:rPr lang="uk-UA" sz="4200" dirty="0" smtClean="0"/>
              <a:t>, концентричний, використовується, якщо одне й те саме питання розглядається кілька разів. При повторі зміст розширюється, збагачується новою інформацією і розглядається на новому рівні. До проблеми можна повертатись через якийсь незначний час у рамках курсу, що вивчається, але можливо ч через декілька років.</a:t>
            </a:r>
          </a:p>
          <a:p>
            <a:endParaRPr lang="uk-UA" sz="4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286388"/>
            <a:ext cx="8183880" cy="571504"/>
          </a:xfrm>
        </p:spPr>
        <p:txBody>
          <a:bodyPr>
            <a:normAutofit fontScale="90000"/>
          </a:bodyPr>
          <a:lstStyle/>
          <a:p>
            <a:r>
              <a:rPr lang="uk-UA" dirty="0" smtClean="0"/>
              <a:t>Конструювання змісту освіти</a:t>
            </a:r>
            <a:endParaRPr lang="uk-UA" dirty="0"/>
          </a:p>
        </p:txBody>
      </p:sp>
      <p:sp>
        <p:nvSpPr>
          <p:cNvPr id="3" name="Содержимое 2"/>
          <p:cNvSpPr>
            <a:spLocks noGrp="1"/>
          </p:cNvSpPr>
          <p:nvPr>
            <p:ph idx="1"/>
          </p:nvPr>
        </p:nvSpPr>
        <p:spPr/>
        <p:txBody>
          <a:bodyPr>
            <a:normAutofit fontScale="62500" lnSpcReduction="20000"/>
          </a:bodyPr>
          <a:lstStyle/>
          <a:p>
            <a:pPr>
              <a:buNone/>
            </a:pPr>
            <a:endParaRPr lang="uk-UA" b="1" i="1" dirty="0" smtClean="0"/>
          </a:p>
          <a:p>
            <a:pPr>
              <a:buNone/>
            </a:pPr>
            <a:r>
              <a:rPr lang="uk-UA" b="1" i="1" dirty="0" smtClean="0"/>
              <a:t>Третій спосіб</a:t>
            </a:r>
            <a:r>
              <a:rPr lang="uk-UA" dirty="0" smtClean="0"/>
              <a:t> представлення змісту освіти – спіралеподібний: ставиться проблема, до розв’язання якої педагог і студент повертаються постійно, розширюючи і збагачуючи коло знань і способів діяльності із різних сфер життя людини, що пов’язані з нею. Таким чином, для цього способу є характерним багатократне повернення до переробки одних і тих самих навчальних тем і доповнення новою інформацією.</a:t>
            </a:r>
          </a:p>
          <a:p>
            <a:pPr>
              <a:buNone/>
            </a:pPr>
            <a:r>
              <a:rPr lang="uk-UA" b="1" i="1" dirty="0" smtClean="0"/>
              <a:t>Четвертий</a:t>
            </a:r>
            <a:r>
              <a:rPr lang="uk-UA" dirty="0" smtClean="0"/>
              <a:t> – модульний спосіб. При такому способі увесь зміст кожної теми як цілісної одиниці змісту освіти перерозподіляється за </a:t>
            </a:r>
            <a:r>
              <a:rPr lang="uk-UA" dirty="0" err="1" smtClean="0"/>
              <a:t>слідуючими</a:t>
            </a:r>
            <a:r>
              <a:rPr lang="uk-UA" dirty="0" smtClean="0"/>
              <a:t> напрямками:</a:t>
            </a:r>
          </a:p>
          <a:p>
            <a:pPr lvl="0"/>
            <a:r>
              <a:rPr lang="uk-UA" dirty="0" err="1" smtClean="0"/>
              <a:t>орієнтаційне</a:t>
            </a:r>
            <a:r>
              <a:rPr lang="uk-UA" dirty="0" smtClean="0"/>
              <a:t>, методологічне (іноді його називають світоглядним);</a:t>
            </a:r>
          </a:p>
          <a:p>
            <a:pPr lvl="0"/>
            <a:r>
              <a:rPr lang="uk-UA" dirty="0" smtClean="0"/>
              <a:t>змістовно-описове;</a:t>
            </a:r>
          </a:p>
          <a:p>
            <a:pPr lvl="0"/>
            <a:r>
              <a:rPr lang="uk-UA" dirty="0" err="1" smtClean="0"/>
              <a:t>операціонально-діяльнісне</a:t>
            </a:r>
            <a:r>
              <a:rPr lang="uk-UA" dirty="0" smtClean="0"/>
              <a:t>;</a:t>
            </a:r>
          </a:p>
          <a:p>
            <a:pPr lvl="0"/>
            <a:r>
              <a:rPr lang="uk-UA" dirty="0" smtClean="0"/>
              <a:t>контрольно-перевірочне.</a:t>
            </a:r>
          </a:p>
          <a:p>
            <a:pPr>
              <a:buNone/>
            </a:pPr>
            <a:r>
              <a:rPr lang="uk-UA" dirty="0" smtClean="0"/>
              <a:t> </a:t>
            </a:r>
            <a:endParaRPr lang="uk-U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500702"/>
            <a:ext cx="8183880" cy="500066"/>
          </a:xfrm>
        </p:spPr>
        <p:txBody>
          <a:bodyPr>
            <a:normAutofit fontScale="90000"/>
          </a:bodyPr>
          <a:lstStyle/>
          <a:p>
            <a:r>
              <a:rPr lang="uk-UA" dirty="0" smtClean="0"/>
              <a:t>Методика викладання</a:t>
            </a:r>
            <a:endParaRPr lang="uk-UA" dirty="0"/>
          </a:p>
        </p:txBody>
      </p:sp>
      <p:sp>
        <p:nvSpPr>
          <p:cNvPr id="3" name="Содержимое 2"/>
          <p:cNvSpPr>
            <a:spLocks noGrp="1"/>
          </p:cNvSpPr>
          <p:nvPr>
            <p:ph idx="1"/>
          </p:nvPr>
        </p:nvSpPr>
        <p:spPr>
          <a:xfrm>
            <a:off x="502920" y="530352"/>
            <a:ext cx="8183880" cy="4970350"/>
          </a:xfrm>
        </p:spPr>
        <p:txBody>
          <a:bodyPr>
            <a:normAutofit/>
          </a:bodyPr>
          <a:lstStyle/>
          <a:p>
            <a:pPr>
              <a:buNone/>
            </a:pPr>
            <a:r>
              <a:rPr lang="uk-UA" b="1" i="1" dirty="0" smtClean="0"/>
              <a:t>Методика викладання </a:t>
            </a:r>
            <a:r>
              <a:rPr lang="uk-UA" b="1" dirty="0" smtClean="0"/>
              <a:t>- </a:t>
            </a:r>
            <a:r>
              <a:rPr lang="uk-UA" dirty="0" smtClean="0"/>
              <a:t>це галузь педагогічної науки, що досліджує зміст навчальної дисципліни і характер навчального процесу, який сприяє засвоєнню  студентами необхідного рівня знань, умінь та навичок, розвитку їхнього мислення, формування світогляду; виховання морально-духовних якостей, активної життєвої позиції як громадянина своєї країни. </a:t>
            </a:r>
          </a:p>
          <a:p>
            <a:endParaRPr lang="uk-U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107</TotalTime>
  <Words>2436</Words>
  <Application>Microsoft Office PowerPoint</Application>
  <PresentationFormat>Экран (4:3)</PresentationFormat>
  <Paragraphs>193</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Аспект</vt:lpstr>
      <vt:lpstr>Лекція 2. Особливості процесу навчання у вищому навчальному закладі </vt:lpstr>
      <vt:lpstr>Закон України «Про вищу освіту» від 1 липня 2014 р. </vt:lpstr>
      <vt:lpstr>Закон “Про вищу освіту”</vt:lpstr>
      <vt:lpstr>Закон “Про вищу освіту”</vt:lpstr>
      <vt:lpstr>Процес навчання</vt:lpstr>
      <vt:lpstr>Зміст освіти і навчання</vt:lpstr>
      <vt:lpstr>Конструювання змісту освіти</vt:lpstr>
      <vt:lpstr>Конструювання змісту освіти</vt:lpstr>
      <vt:lpstr>Методика викладання</vt:lpstr>
      <vt:lpstr>Завдання методики викладання</vt:lpstr>
      <vt:lpstr>Навчальний план кафедри</vt:lpstr>
      <vt:lpstr>Закон про вищу освіту</vt:lpstr>
      <vt:lpstr>Мета професійної підготовки</vt:lpstr>
      <vt:lpstr>Педагогічна майстерність</vt:lpstr>
      <vt:lpstr>Педагогічна майстерність</vt:lpstr>
      <vt:lpstr>Педагогічна майстерність</vt:lpstr>
      <vt:lpstr>Професійне спілкування</vt:lpstr>
      <vt:lpstr>Учіння</vt:lpstr>
      <vt:lpstr>Якості</vt:lpstr>
      <vt:lpstr>Студентський вік</vt:lpstr>
      <vt:lpstr>Студенти</vt:lpstr>
      <vt:lpstr>Профії “людина-людина”</vt:lpstr>
      <vt:lpstr>Магістр соціальної роботи</vt:lpstr>
      <vt:lpstr>Магістр соціальної роботи</vt:lpstr>
      <vt:lpstr>Магістр соціальної роботи</vt:lpstr>
      <vt:lpstr>Університет “Україна”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2. Особливості процесу навчання у вищому навчальному закладі </dc:title>
  <dc:creator>Ірина Іванова</dc:creator>
  <cp:lastModifiedBy>Пользователь Windows</cp:lastModifiedBy>
  <cp:revision>39</cp:revision>
  <dcterms:created xsi:type="dcterms:W3CDTF">2014-09-10T15:55:07Z</dcterms:created>
  <dcterms:modified xsi:type="dcterms:W3CDTF">2018-11-10T16:00:11Z</dcterms:modified>
</cp:coreProperties>
</file>