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81" r:id="rId4"/>
    <p:sldId id="282" r:id="rId5"/>
    <p:sldId id="284" r:id="rId6"/>
    <p:sldId id="258" r:id="rId7"/>
    <p:sldId id="283" r:id="rId8"/>
    <p:sldId id="264" r:id="rId9"/>
    <p:sldId id="290" r:id="rId10"/>
    <p:sldId id="276" r:id="rId11"/>
    <p:sldId id="291" r:id="rId12"/>
    <p:sldId id="285" r:id="rId13"/>
    <p:sldId id="286" r:id="rId14"/>
    <p:sldId id="287" r:id="rId15"/>
    <p:sldId id="288" r:id="rId16"/>
    <p:sldId id="289" r:id="rId17"/>
    <p:sldId id="293" r:id="rId18"/>
    <p:sldId id="294" r:id="rId19"/>
    <p:sldId id="292" r:id="rId20"/>
    <p:sldId id="280" r:id="rId21"/>
    <p:sldId id="29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BF1C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6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13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131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597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24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694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32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4085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2877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169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44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26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001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27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445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565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071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54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B86B7B3-C401-4753-8A38-E47196BC64D7}" type="datetimeFigureOut">
              <a:rPr lang="uk-UA" smtClean="0"/>
              <a:t>10.06.22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1822082-B055-448D-914B-263311E58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5875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588" y="1655773"/>
            <a:ext cx="9514824" cy="2507088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b="1" dirty="0" err="1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Економічна</a:t>
            </a:r>
            <a:r>
              <a:rPr lang="ru-RU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стратегія</a:t>
            </a:r>
            <a:r>
              <a:rPr lang="ru-RU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та </a:t>
            </a:r>
            <a:r>
              <a:rPr lang="ru-RU" b="1" dirty="0" err="1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політика</a:t>
            </a:r>
            <a:r>
              <a:rPr lang="ru-RU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реалізації</a:t>
            </a:r>
            <a:br>
              <a:rPr lang="ru-RU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br>
              <a:rPr lang="ru-RU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br>
              <a:rPr lang="ru-RU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ru-RU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європейського</a:t>
            </a:r>
            <a:r>
              <a:rPr lang="ru-RU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вектору </a:t>
            </a:r>
            <a:r>
              <a:rPr lang="ru-RU" b="1" dirty="0" err="1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розвитку</a:t>
            </a:r>
            <a:r>
              <a:rPr lang="ru-RU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України</a:t>
            </a:r>
            <a:br>
              <a:rPr lang="ru-RU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ru-RU" b="1" dirty="0">
              <a:solidFill>
                <a:srgbClr val="FFFF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05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ÑÑÐ°ÑÐ½Ð¸Ð¹ ÑÑÑÐ´ÐµÐ½Ñ">
            <a:extLst>
              <a:ext uri="{FF2B5EF4-FFF2-40B4-BE49-F238E27FC236}">
                <a16:creationId xmlns:a16="http://schemas.microsoft.com/office/drawing/2014/main" id="{B4107756-BD29-4720-8680-0ABE7C0E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76954"/>
            <a:ext cx="5328140" cy="355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3C381-D7B6-4D8B-AC86-EAD752A29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14" y="480646"/>
            <a:ext cx="10477226" cy="2614246"/>
          </a:xfr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effectLst/>
              </a:rPr>
              <a:t>Важливою особливістю освітніх технологій на етапі євроінтеграції є електронне навчання, тобто освітній простір, у якому відбувається формування в студентів якостей і вмінь необхідних сучасній людині, а саме: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8939B-376C-4BEE-B35E-CFE383A2B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913" y="3176954"/>
            <a:ext cx="5451233" cy="341141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uk-UA" dirty="0">
                <a:effectLst/>
              </a:rPr>
              <a:t> </a:t>
            </a:r>
            <a:r>
              <a:rPr lang="uk-UA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едіаграмотність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ритичне мислення;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датність до рішення творчих завдань;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міння мислити </a:t>
            </a:r>
            <a:r>
              <a:rPr lang="uk-UA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отовність працювати в команді;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ромадянська свідомість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899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1927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ru-RU" b="1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Перешкодами</a:t>
            </a:r>
            <a:r>
              <a:rPr lang="ru-RU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в </a:t>
            </a:r>
            <a:r>
              <a:rPr lang="ru-RU" b="1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європейській</a:t>
            </a:r>
            <a:r>
              <a:rPr lang="ru-RU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інтеграції</a:t>
            </a:r>
            <a:r>
              <a:rPr lang="ru-RU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залишаються</a:t>
            </a:r>
            <a:r>
              <a:rPr lang="ru-RU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841679"/>
            <a:ext cx="9905998" cy="459775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err="1"/>
              <a:t>привабливість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для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абітурієнтів</a:t>
            </a:r>
            <a:r>
              <a:rPr lang="ru-RU" dirty="0"/>
              <a:t> з </a:t>
            </a:r>
            <a:r>
              <a:rPr lang="ru-RU" dirty="0" err="1"/>
              <a:t>огляду</a:t>
            </a:r>
            <a:r>
              <a:rPr lang="ru-RU" dirty="0"/>
              <a:t> на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конкурентних</a:t>
            </a:r>
            <a:r>
              <a:rPr lang="ru-RU" dirty="0"/>
              <a:t> на </a:t>
            </a:r>
            <a:r>
              <a:rPr lang="ru-RU" dirty="0" err="1"/>
              <a:t>сучасному</a:t>
            </a:r>
            <a:r>
              <a:rPr lang="ru-RU" dirty="0"/>
              <a:t> ринку </a:t>
            </a:r>
            <a:r>
              <a:rPr lang="ru-RU" dirty="0" err="1"/>
              <a:t>знань</a:t>
            </a:r>
            <a:r>
              <a:rPr lang="ru-RU" dirty="0"/>
              <a:t> і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амбіцій</a:t>
            </a:r>
            <a:r>
              <a:rPr lang="ru-RU" dirty="0"/>
              <a:t> за межами </a:t>
            </a:r>
            <a:r>
              <a:rPr lang="ru-RU" dirty="0" err="1"/>
              <a:t>України</a:t>
            </a:r>
            <a:r>
              <a:rPr lang="ru-RU" dirty="0"/>
              <a:t>; </a:t>
            </a:r>
          </a:p>
          <a:p>
            <a:r>
              <a:rPr lang="ru-RU" dirty="0" err="1"/>
              <a:t>розвиток</a:t>
            </a:r>
            <a:r>
              <a:rPr lang="ru-RU" dirty="0"/>
              <a:t> систем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закордонних</a:t>
            </a:r>
            <a:r>
              <a:rPr lang="ru-RU" dirty="0"/>
              <a:t> ЗВО,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рейтинг,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ЗВО; </a:t>
            </a:r>
          </a:p>
          <a:p>
            <a:r>
              <a:rPr lang="ru-RU" dirty="0" err="1"/>
              <a:t>невідповідність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вступників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, </a:t>
            </a:r>
            <a:r>
              <a:rPr lang="ru-RU" dirty="0" err="1"/>
              <a:t>необхідним</a:t>
            </a:r>
            <a:r>
              <a:rPr lang="ru-RU" dirty="0"/>
              <a:t> для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опанування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 </a:t>
            </a:r>
          </a:p>
          <a:p>
            <a:r>
              <a:rPr lang="ru-RU" dirty="0" err="1"/>
              <a:t>недостатній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та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роботодавців</a:t>
            </a:r>
            <a:r>
              <a:rPr lang="ru-RU" dirty="0"/>
              <a:t> (</a:t>
            </a:r>
            <a:r>
              <a:rPr lang="ru-RU" dirty="0" err="1"/>
              <a:t>стейкхолдерів</a:t>
            </a:r>
            <a:r>
              <a:rPr lang="ru-RU" dirty="0"/>
              <a:t>) у </a:t>
            </a:r>
            <a:r>
              <a:rPr lang="ru-RU" dirty="0" err="1"/>
              <a:t>прогнозуванні</a:t>
            </a:r>
            <a:r>
              <a:rPr lang="ru-RU" dirty="0"/>
              <a:t> </a:t>
            </a:r>
            <a:r>
              <a:rPr lang="ru-RU" dirty="0" err="1"/>
              <a:t>кадрових</a:t>
            </a:r>
            <a:r>
              <a:rPr lang="ru-RU" dirty="0"/>
              <a:t> потреб; </a:t>
            </a:r>
          </a:p>
          <a:p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пандемії</a:t>
            </a:r>
            <a:r>
              <a:rPr lang="ru-RU" dirty="0"/>
              <a:t> </a:t>
            </a:r>
            <a:r>
              <a:rPr lang="en-US" dirty="0"/>
              <a:t>COVID 19 - </a:t>
            </a:r>
            <a:r>
              <a:rPr lang="ru-RU" dirty="0" err="1"/>
              <a:t>можлива</a:t>
            </a:r>
            <a:r>
              <a:rPr lang="ru-RU" dirty="0"/>
              <a:t> </a:t>
            </a:r>
            <a:r>
              <a:rPr lang="ru-RU" dirty="0" err="1"/>
              <a:t>демасифікація</a:t>
            </a:r>
            <a:r>
              <a:rPr lang="ru-RU" dirty="0"/>
              <a:t>, </a:t>
            </a:r>
            <a:r>
              <a:rPr lang="ru-RU" dirty="0" err="1"/>
              <a:t>звуження</a:t>
            </a:r>
            <a:r>
              <a:rPr lang="ru-RU" dirty="0"/>
              <a:t> </a:t>
            </a:r>
            <a:r>
              <a:rPr lang="ru-RU" dirty="0" err="1"/>
              <a:t>закордонних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 </a:t>
            </a:r>
          </a:p>
          <a:p>
            <a:r>
              <a:rPr lang="ru-RU" dirty="0" err="1"/>
              <a:t>воєнно-політична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66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171" y="437881"/>
            <a:ext cx="9905998" cy="2550017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Суттєвою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перешкодою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на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загальноєвропейські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університетської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освітянська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інерція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застарілі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бракує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пройшли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західну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школу </a:t>
            </a:r>
            <a:b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24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8648" y="3132785"/>
            <a:ext cx="6597018" cy="33195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еліти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євроінтеграційних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ЄС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являється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0" b="34002"/>
          <a:stretch/>
        </p:blipFill>
        <p:spPr bwMode="auto">
          <a:xfrm>
            <a:off x="8430025" y="2936384"/>
            <a:ext cx="3230076" cy="168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024" y="4617078"/>
            <a:ext cx="3230076" cy="181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15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6879" y="493689"/>
            <a:ext cx="6482880" cy="1283595"/>
          </a:xfrm>
        </p:spPr>
        <p:txBody>
          <a:bodyPr/>
          <a:lstStyle/>
          <a:p>
            <a:pPr algn="ctr"/>
            <a:r>
              <a:rPr lang="ru-RU" b="1" dirty="0"/>
              <a:t>формат </a:t>
            </a:r>
            <a:r>
              <a:rPr lang="ru-RU" b="1" dirty="0" err="1"/>
              <a:t>співпраці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307" y="1867438"/>
            <a:ext cx="10972800" cy="4533362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повноцінного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в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підтверджена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ЄС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започаткованих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українському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і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перемін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освітянських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очікує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ЄС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більшого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і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запитів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тому формат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майбутньої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ідеологічні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766" y="347730"/>
            <a:ext cx="2481923" cy="16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51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77" y="566670"/>
            <a:ext cx="7644394" cy="87576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ключ до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 у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endParaRPr lang="ru-RU" sz="2400" dirty="0">
              <a:solidFill>
                <a:schemeClr val="accent3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978" y="3664186"/>
            <a:ext cx="10307905" cy="2758079"/>
          </a:xfrm>
          <a:solidFill>
            <a:schemeClr val="accent3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Влада – контроль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вкладаються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молодому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поколінню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розповсюджуватись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як на саму молодь, так і на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найближче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численну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неформальною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освітою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інвесторів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семінарів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дізнатись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 не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змогли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кар’єри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1978" y="1642394"/>
            <a:ext cx="7613828" cy="175432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Основним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фактором «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революції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влади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» є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знання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».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«Контроль над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знаннями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- ось суть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майбутньої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всесвітньої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битви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за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владу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всіх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інститутах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людства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».</a:t>
            </a:r>
          </a:p>
          <a:p>
            <a:endParaRPr lang="uk-UA" b="1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Елвін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Тоффлер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«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Метаморфози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влади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» (1990)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06" y="471747"/>
            <a:ext cx="3037123" cy="268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388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534" y="364902"/>
            <a:ext cx="9905998" cy="107753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/>
              <a:t>Сфера </a:t>
            </a:r>
            <a:r>
              <a:rPr lang="ru-RU" dirty="0" err="1"/>
              <a:t>освіти</a:t>
            </a:r>
            <a:r>
              <a:rPr lang="ru-RU" dirty="0"/>
              <a:t>  у </a:t>
            </a:r>
            <a:r>
              <a:rPr lang="ru-RU" dirty="0" err="1"/>
              <a:t>співпраці</a:t>
            </a:r>
            <a:r>
              <a:rPr lang="ru-RU" dirty="0"/>
              <a:t> «</a:t>
            </a:r>
            <a:r>
              <a:rPr lang="ru-RU" dirty="0" err="1"/>
              <a:t>Україна</a:t>
            </a:r>
            <a:r>
              <a:rPr lang="ru-RU" dirty="0"/>
              <a:t> – ЄС»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7432" y="1867436"/>
            <a:ext cx="10290219" cy="4481848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Співпраця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ґрунтується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розроблення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стратегічних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пріоритетів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Перспективою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концептуальної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освіті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прозорість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відкритість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колегіальність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залученість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розподілена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відповідальність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доцільність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партнерство;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несприйняття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корупції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академічна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доброчесність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академічна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свобода;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професіоналізм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орієнтація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найвищі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наукові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досягнення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орієнтація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досягнення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найвищої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орієнтація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поточні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перспективні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пріоритети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збереження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надбання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збереження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інтелектуального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людського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потенціалу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регіонах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доступність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рівність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неупередженість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орієнтація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всебічний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особистості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інклюзивність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зовнішня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відкритість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адаптивність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різноманітність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самоорганізація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стійкість</a:t>
            </a:r>
            <a:r>
              <a:rPr lang="ru-RU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7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143" y="390658"/>
            <a:ext cx="3739680" cy="59328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ЄС </a:t>
            </a:r>
            <a:br>
              <a:rPr lang="ru-RU" dirty="0"/>
            </a:br>
            <a:r>
              <a:rPr lang="ru-RU" dirty="0" err="1"/>
              <a:t>Еразмус</a:t>
            </a:r>
            <a:r>
              <a:rPr lang="ru-RU" dirty="0"/>
              <a:t>+ </a:t>
            </a:r>
            <a:br>
              <a:rPr lang="ru-RU" dirty="0"/>
            </a:br>
            <a:r>
              <a:rPr lang="ru-RU" dirty="0"/>
              <a:t>2021-2027 </a:t>
            </a:r>
            <a:br>
              <a:rPr lang="ru-RU" dirty="0"/>
            </a:br>
            <a:r>
              <a:rPr lang="ru-RU" dirty="0"/>
              <a:t>для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фахової</a:t>
            </a:r>
            <a:r>
              <a:rPr lang="ru-RU" dirty="0"/>
              <a:t> </a:t>
            </a:r>
            <a:r>
              <a:rPr lang="ru-RU" dirty="0" err="1"/>
              <a:t>передвищої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63" y="257578"/>
            <a:ext cx="5700310" cy="629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78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0" y="347730"/>
            <a:ext cx="10937558" cy="621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261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287" y="2213911"/>
            <a:ext cx="9959010" cy="3531039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/>
              <a:t>Початок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тисячоліття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глобалізацією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;</a:t>
            </a:r>
          </a:p>
          <a:p>
            <a:r>
              <a:rPr lang="ru-RU" dirty="0" err="1"/>
              <a:t>відбувуається</a:t>
            </a:r>
            <a:r>
              <a:rPr lang="ru-RU" dirty="0"/>
              <a:t> </a:t>
            </a:r>
            <a:r>
              <a:rPr lang="ru-RU" dirty="0" err="1"/>
              <a:t>зближення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, </a:t>
            </a:r>
            <a:r>
              <a:rPr lang="ru-RU" dirty="0" err="1"/>
              <a:t>народів</a:t>
            </a:r>
            <a:r>
              <a:rPr lang="ru-RU" dirty="0"/>
              <a:t>, держав,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до </a:t>
            </a:r>
            <a:r>
              <a:rPr lang="ru-RU" dirty="0" err="1"/>
              <a:t>науково-інформаційних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економіко-технологічних</a:t>
            </a:r>
            <a:r>
              <a:rPr lang="ru-RU" dirty="0"/>
              <a:t> </a:t>
            </a:r>
            <a:r>
              <a:rPr lang="ru-RU" dirty="0" err="1"/>
              <a:t>укладів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базуються</a:t>
            </a:r>
            <a:r>
              <a:rPr lang="ru-RU" dirty="0"/>
              <a:t> на </a:t>
            </a:r>
            <a:r>
              <a:rPr lang="ru-RU" dirty="0" err="1"/>
              <a:t>освітньо-інтелектуальному</a:t>
            </a:r>
            <a:r>
              <a:rPr lang="ru-RU" dirty="0"/>
              <a:t> </a:t>
            </a:r>
            <a:r>
              <a:rPr lang="ru-RU" dirty="0" err="1"/>
              <a:t>потенціалі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</a:t>
            </a:r>
          </a:p>
          <a:p>
            <a:r>
              <a:rPr lang="ru-RU" dirty="0" err="1"/>
              <a:t>загострюється</a:t>
            </a:r>
            <a:r>
              <a:rPr lang="ru-RU" dirty="0"/>
              <a:t> </a:t>
            </a:r>
            <a:r>
              <a:rPr lang="ru-RU" dirty="0" err="1"/>
              <a:t>конкуренція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, </a:t>
            </a:r>
            <a:r>
              <a:rPr lang="ru-RU" dirty="0" err="1"/>
              <a:t>націй</a:t>
            </a:r>
            <a:r>
              <a:rPr lang="ru-RU" dirty="0"/>
              <a:t>, держав,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;</a:t>
            </a:r>
          </a:p>
          <a:p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докорінна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 до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; </a:t>
            </a:r>
          </a:p>
          <a:p>
            <a:r>
              <a:rPr lang="ru-RU" dirty="0"/>
              <a:t>у ХХІ ст.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характерним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  є </a:t>
            </a:r>
            <a:r>
              <a:rPr lang="ru-RU" dirty="0" err="1"/>
              <a:t>продуктивним</a:t>
            </a:r>
            <a:r>
              <a:rPr lang="ru-RU" dirty="0"/>
              <a:t> </a:t>
            </a:r>
            <a:r>
              <a:rPr lang="ru-RU" dirty="0" err="1"/>
              <a:t>чинником</a:t>
            </a:r>
            <a:r>
              <a:rPr lang="ru-RU" dirty="0"/>
              <a:t> й </a:t>
            </a:r>
            <a:r>
              <a:rPr lang="ru-RU" dirty="0" err="1"/>
              <a:t>умовою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і повинна набути статусу </a:t>
            </a:r>
            <a:r>
              <a:rPr lang="ru-RU" dirty="0" err="1"/>
              <a:t>загальнонаціональної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;</a:t>
            </a:r>
          </a:p>
          <a:p>
            <a:r>
              <a:rPr lang="ru-RU" dirty="0" err="1"/>
              <a:t>загальноцивілізаційні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викликали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парадигми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переорієнтацію</a:t>
            </a:r>
            <a:r>
              <a:rPr lang="ru-RU" dirty="0"/>
              <a:t> з </a:t>
            </a:r>
            <a:r>
              <a:rPr lang="ru-RU" dirty="0" err="1"/>
              <a:t>держави</a:t>
            </a:r>
            <a:r>
              <a:rPr lang="ru-RU" dirty="0"/>
              <a:t> на </a:t>
            </a:r>
            <a:r>
              <a:rPr lang="ru-RU" dirty="0" err="1"/>
              <a:t>людину</a:t>
            </a:r>
            <a:r>
              <a:rPr lang="ru-RU" dirty="0"/>
              <a:t>, на </a:t>
            </a:r>
            <a:r>
              <a:rPr lang="ru-RU" dirty="0" err="1"/>
              <a:t>фундаментальні</a:t>
            </a:r>
            <a:r>
              <a:rPr lang="ru-RU" dirty="0"/>
              <a:t>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, на </a:t>
            </a:r>
            <a:r>
              <a:rPr lang="ru-RU" dirty="0" err="1"/>
              <a:t>послідовну</a:t>
            </a:r>
            <a:r>
              <a:rPr lang="ru-RU" dirty="0"/>
              <a:t> </a:t>
            </a:r>
            <a:r>
              <a:rPr lang="ru-RU" dirty="0" err="1"/>
              <a:t>демократизацію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й </a:t>
            </a:r>
            <a:r>
              <a:rPr lang="ru-RU" dirty="0" err="1"/>
              <a:t>освітньо-педагогічної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79" y="198234"/>
            <a:ext cx="2742814" cy="1541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5776" y="507125"/>
            <a:ext cx="6377477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Характерні</a:t>
            </a:r>
            <a:r>
              <a:rPr lang="ru-RU" sz="2400" dirty="0"/>
              <a:t>  </a:t>
            </a:r>
            <a:r>
              <a:rPr lang="ru-RU" sz="2400" dirty="0" err="1"/>
              <a:t>особливості</a:t>
            </a:r>
            <a:r>
              <a:rPr lang="ru-RU" sz="2400" dirty="0"/>
              <a:t>  </a:t>
            </a:r>
            <a:r>
              <a:rPr lang="ru-RU" sz="2400" dirty="0" err="1"/>
              <a:t>європейської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 err="1"/>
              <a:t>інтеграції</a:t>
            </a:r>
            <a:r>
              <a:rPr lang="ru-RU" sz="2400" dirty="0"/>
              <a:t> 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7492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342" y="543435"/>
            <a:ext cx="5882602" cy="140127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Можемо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зазначити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369" y="2717443"/>
            <a:ext cx="9905998" cy="3124201"/>
          </a:xfrm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європейський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курс є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правильним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політично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економічно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обґрунтованим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важливо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зберегти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самобутність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власні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українські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звичаї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традиції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переконання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усіма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країнами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вибудовуватися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партнерські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стосунки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підтримуватиме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конструктивний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формат  </a:t>
            </a:r>
            <a:r>
              <a:rPr lang="ru-RU" sz="2400" b="1" dirty="0" err="1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44" y="118431"/>
            <a:ext cx="3750793" cy="24959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42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559" y="759381"/>
            <a:ext cx="6586130" cy="21894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ru-RU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</a:br>
            <a:br>
              <a:rPr lang="ru-RU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3600" b="1" dirty="0" err="1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  <a:t>Особливості</a:t>
            </a:r>
            <a:r>
              <a:rPr lang="ru-RU" sz="36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  <a:t>європейської</a:t>
            </a:r>
            <a:r>
              <a:rPr lang="ru-RU" sz="36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  <a:t>інтеграції</a:t>
            </a:r>
            <a:r>
              <a:rPr lang="ru-RU" sz="36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  <a:t>України</a:t>
            </a:r>
            <a:r>
              <a:rPr lang="ru-RU" sz="36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  <a:t>: </a:t>
            </a:r>
            <a:r>
              <a:rPr lang="ru-RU" sz="3600" b="1" dirty="0" err="1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  <a:t>перешкоди</a:t>
            </a:r>
            <a:r>
              <a:rPr lang="ru-RU" sz="36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  <a:t> та </a:t>
            </a:r>
            <a:r>
              <a:rPr lang="ru-RU" sz="3600" b="1" dirty="0" err="1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  <a:t>перспективи</a:t>
            </a:r>
            <a:br>
              <a:rPr lang="ru-RU" sz="36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6" name="Picture 2" descr="ÐÐ°ÑÑÐ¸Ð½ÐºÐ¸ Ð¿Ð¾ Ð·Ð°Ð¿ÑÐ¾ÑÑ ÐÐÐÐÐÐ¬ ÐÐÐÐÐÐÐ¦ÐÐÐÐÐ ÐÐ®ÐÐÐÐ">
            <a:extLst>
              <a:ext uri="{FF2B5EF4-FFF2-40B4-BE49-F238E27FC236}">
                <a16:creationId xmlns:a16="http://schemas.microsoft.com/office/drawing/2014/main" id="{B20203FA-CF45-433D-91D2-F14A3DD89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73" y="1624349"/>
            <a:ext cx="4309117" cy="3778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63" y="3698048"/>
            <a:ext cx="4444891" cy="23667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92376" y="6064808"/>
            <a:ext cx="276226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European integration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71988" y="3328716"/>
            <a:ext cx="180304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Ukraine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12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11808" y="609600"/>
            <a:ext cx="5071872" cy="5644896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найближчА</a:t>
            </a:r>
            <a:r>
              <a:rPr lang="ru-RU" dirty="0"/>
              <a:t> </a:t>
            </a:r>
            <a:r>
              <a:rPr lang="ru-RU" dirty="0" err="1"/>
              <a:t>перспективА</a:t>
            </a:r>
            <a:r>
              <a:rPr lang="ru-RU" dirty="0"/>
              <a:t> – </a:t>
            </a:r>
            <a:br>
              <a:rPr lang="ru-RU" dirty="0"/>
            </a:br>
            <a:r>
              <a:rPr lang="ru-RU" dirty="0" err="1"/>
              <a:t>вступ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</a:t>
            </a:r>
            <a:r>
              <a:rPr lang="ru-RU" dirty="0" err="1"/>
              <a:t>Європейського</a:t>
            </a:r>
            <a:r>
              <a:rPr lang="ru-RU" dirty="0"/>
              <a:t> Союзу, на шляху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зробила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"/>
          <a:stretch/>
        </p:blipFill>
        <p:spPr bwMode="auto">
          <a:xfrm>
            <a:off x="6705600" y="781913"/>
            <a:ext cx="3938016" cy="55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21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3307" y="4825330"/>
            <a:ext cx="7513204" cy="1255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інтеграція</a:t>
            </a:r>
            <a:r>
              <a:rPr lang="ru-RU" dirty="0"/>
              <a:t> є </a:t>
            </a:r>
            <a:r>
              <a:rPr lang="ru-RU" dirty="0" err="1"/>
              <a:t>стратегічною</a:t>
            </a:r>
            <a:r>
              <a:rPr lang="ru-RU" dirty="0"/>
              <a:t> </a:t>
            </a:r>
            <a:r>
              <a:rPr lang="ru-RU" dirty="0" err="1"/>
              <a:t>ціллю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7369" y="602022"/>
            <a:ext cx="8461248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latin typeface="+mj-lt"/>
              </a:rPr>
              <a:t>Реалізації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європейського</a:t>
            </a:r>
            <a:r>
              <a:rPr lang="ru-RU" sz="2400" dirty="0">
                <a:latin typeface="+mj-lt"/>
              </a:rPr>
              <a:t> вектору </a:t>
            </a:r>
            <a:r>
              <a:rPr lang="ru-RU" sz="2400" dirty="0" err="1">
                <a:latin typeface="+mj-lt"/>
              </a:rPr>
              <a:t>розвитку</a:t>
            </a:r>
            <a:r>
              <a:rPr lang="ru-RU" sz="2400" dirty="0">
                <a:latin typeface="+mj-lt"/>
              </a:rPr>
              <a:t>  </a:t>
            </a:r>
            <a:r>
              <a:rPr lang="ru-RU" sz="2400" dirty="0" err="1">
                <a:latin typeface="+mj-lt"/>
              </a:rPr>
              <a:t>України</a:t>
            </a:r>
            <a:r>
              <a:rPr lang="ru-RU" sz="2400" dirty="0">
                <a:latin typeface="+mj-lt"/>
              </a:rPr>
              <a:t>: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94" y="1228094"/>
            <a:ext cx="5017198" cy="359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6591" y="1730764"/>
            <a:ext cx="24047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відбуватися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 </a:t>
            </a:r>
            <a:r>
              <a:rPr lang="ru-RU" dirty="0" err="1"/>
              <a:t>загроз</a:t>
            </a:r>
            <a:r>
              <a:rPr lang="ru-RU" dirty="0"/>
              <a:t> та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нещодавно</a:t>
            </a:r>
            <a:r>
              <a:rPr lang="ru-RU" dirty="0"/>
              <a:t> стали членами </a:t>
            </a:r>
            <a:r>
              <a:rPr lang="ru-RU" dirty="0" err="1"/>
              <a:t>Євросоюзу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20233" y="1499712"/>
            <a:ext cx="2715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позитивних</a:t>
            </a:r>
            <a:r>
              <a:rPr lang="ru-RU" dirty="0"/>
              <a:t> та </a:t>
            </a:r>
            <a:r>
              <a:rPr lang="ru-RU" dirty="0" err="1"/>
              <a:t>негативних</a:t>
            </a:r>
            <a:r>
              <a:rPr lang="ru-RU" dirty="0"/>
              <a:t> 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моментів</a:t>
            </a:r>
            <a:r>
              <a:rPr lang="ru-RU" dirty="0"/>
              <a:t> </a:t>
            </a:r>
            <a:r>
              <a:rPr lang="ru-RU" dirty="0" err="1"/>
              <a:t>євроінтеграції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41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797" y="2859110"/>
            <a:ext cx="9594761" cy="312956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інтереси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та ЄС ЗБІГАЮТЬСЯ. 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СЬОГОДНІ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Україна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потребує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європейських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норм і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стандартів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щоб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забезпечити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функціонування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власної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демократії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повсякденному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режимі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3" y="613685"/>
            <a:ext cx="5396246" cy="21860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09892" y="695459"/>
            <a:ext cx="4288666" cy="19389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Особливістю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сучасного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світового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розвитку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країн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є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активізація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інтеграційних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процесів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світі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Європі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зокрема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462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7340" y="3022087"/>
            <a:ext cx="9905998" cy="327568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геополітичного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європейськими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зумовлюють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активній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інтеграційних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євроінтеграція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являється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пріоритетом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сферах,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спроможності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Одним з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ЄС є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науки, </a:t>
            </a:r>
            <a:r>
              <a:rPr lang="ru-RU" sz="24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57" y="191862"/>
            <a:ext cx="4253070" cy="2830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12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297" y="4822351"/>
            <a:ext cx="9905998" cy="132953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Ціннісні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виміри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трансформації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сучасного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українського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суспільства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704" y="373487"/>
            <a:ext cx="9968247" cy="2120721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Реалізація</a:t>
            </a:r>
            <a:r>
              <a:rPr lang="ru-RU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sz="28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європейської</a:t>
            </a:r>
            <a:r>
              <a:rPr lang="ru-RU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sz="28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інтеграції</a:t>
            </a:r>
            <a:r>
              <a:rPr lang="ru-RU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sz="28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України</a:t>
            </a:r>
            <a:r>
              <a:rPr lang="ru-RU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є </a:t>
            </a:r>
            <a:r>
              <a:rPr lang="ru-RU" sz="28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засобом</a:t>
            </a:r>
            <a:r>
              <a:rPr lang="ru-RU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sz="28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якісної</a:t>
            </a:r>
            <a:r>
              <a:rPr lang="ru-RU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sz="28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трансформації</a:t>
            </a:r>
            <a:r>
              <a:rPr lang="ru-RU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sz="28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українського</a:t>
            </a:r>
            <a:r>
              <a:rPr lang="ru-RU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sz="28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суспільства</a:t>
            </a:r>
            <a:r>
              <a:rPr lang="ru-RU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у </a:t>
            </a:r>
            <a:r>
              <a:rPr lang="ru-RU" sz="28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загальному</a:t>
            </a:r>
            <a:r>
              <a:rPr lang="ru-RU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sz="28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руслі</a:t>
            </a:r>
            <a:r>
              <a:rPr lang="ru-RU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sz="28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розвитку</a:t>
            </a:r>
            <a:r>
              <a:rPr lang="ru-RU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sz="28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європейської</a:t>
            </a:r>
            <a:r>
              <a:rPr lang="ru-RU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sz="28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цивілізації</a:t>
            </a:r>
            <a:r>
              <a:rPr lang="ru-RU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96" y="2516831"/>
            <a:ext cx="6375044" cy="2305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88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6A305-9A33-4CF2-B615-3BFD30C4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34" y="326923"/>
            <a:ext cx="10707329" cy="113562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dirty="0"/>
              <a:t>Трансформація </a:t>
            </a:r>
            <a:r>
              <a:rPr lang="uk-UA" b="1" dirty="0" err="1"/>
              <a:t>ОСВІТНього</a:t>
            </a:r>
            <a:r>
              <a:rPr lang="uk-UA" b="1" dirty="0"/>
              <a:t> процесу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97CE5-C81C-40C3-9B7E-187F09C31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35" y="1592827"/>
            <a:ext cx="10707329" cy="1671482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України зумовлюється орієнтацією на основні цінності, такі як права особистості, свобода вибору, отримання освіти будь-якого рівня, що є невід’ємним атрибутом громадянського демократичного суспільства.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6F6C45E-5CA1-43BB-9B19-F09A16CBE5E8}"/>
              </a:ext>
            </a:extLst>
          </p:cNvPr>
          <p:cNvSpPr txBox="1">
            <a:spLocks/>
          </p:cNvSpPr>
          <p:nvPr/>
        </p:nvSpPr>
        <p:spPr>
          <a:xfrm>
            <a:off x="742335" y="3406878"/>
            <a:ext cx="10707329" cy="133718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dirty="0"/>
              <a:t>Багатогранність і складність усіх сучасних проблем освіти людей у сучасному світі потребує, аби їх розробка здійснювалася за багатьма напрямами та різноманітними методами.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902D230-F2C6-4079-9589-D01D39A96BA5}"/>
              </a:ext>
            </a:extLst>
          </p:cNvPr>
          <p:cNvSpPr txBox="1">
            <a:spLocks/>
          </p:cNvSpPr>
          <p:nvPr/>
        </p:nvSpPr>
        <p:spPr>
          <a:xfrm>
            <a:off x="742335" y="4886634"/>
            <a:ext cx="10707329" cy="133718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 інформаційних технологій у сучасному світі зумовив перегляд традиційних підходів до визначення перспективних форм організації освітнього процесу.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5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64" y="2640168"/>
            <a:ext cx="10269269" cy="3696237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західноєвропейськими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закладами для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необхідною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трансформації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ЄС,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теперішніми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проблемами,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орієнтиром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443" y="321971"/>
            <a:ext cx="10243511" cy="226668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кращий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повноцінним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євроінтеграційних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виваженість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827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8DC62-3BD6-4F0F-A220-DDF8A7E6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400" b="1" dirty="0" err="1">
                <a:solidFill>
                  <a:srgbClr val="FFC000"/>
                </a:solidFill>
                <a:effectLst/>
              </a:rPr>
              <a:t>головнА</a:t>
            </a:r>
            <a:r>
              <a:rPr lang="uk-UA" sz="2400" b="1" dirty="0">
                <a:solidFill>
                  <a:srgbClr val="FFC000"/>
                </a:solidFill>
                <a:effectLst/>
              </a:rPr>
              <a:t> </a:t>
            </a:r>
            <a:r>
              <a:rPr lang="uk-UA" sz="2400" b="1" dirty="0" err="1">
                <a:solidFill>
                  <a:srgbClr val="FFC000"/>
                </a:solidFill>
                <a:effectLst/>
              </a:rPr>
              <a:t>тенденціЯ</a:t>
            </a:r>
            <a:r>
              <a:rPr lang="uk-UA" sz="2400" b="1" dirty="0">
                <a:solidFill>
                  <a:srgbClr val="FFC000"/>
                </a:solidFill>
                <a:effectLst/>
              </a:rPr>
              <a:t> в сучасній освіті </a:t>
            </a:r>
            <a:r>
              <a:rPr lang="uk-UA" sz="2400" dirty="0">
                <a:effectLst/>
              </a:rPr>
              <a:t>- дедалі ширше впровадження освітньої моделі </a:t>
            </a:r>
            <a:r>
              <a:rPr lang="uk-UA" sz="2400" b="1" dirty="0">
                <a:effectLst/>
              </a:rPr>
              <a:t>«освіта протягом життя»</a:t>
            </a:r>
            <a:r>
              <a:rPr lang="uk-UA" sz="2400" dirty="0">
                <a:effectLst/>
              </a:rPr>
              <a:t>, яка дозволяє людині адаптувати і розвивати свої компетенції і професійні навички у відповідності до швидких змін в економіці, технологіях та ринків праці.</a:t>
            </a:r>
            <a:endParaRPr lang="uk-UA" sz="2400" dirty="0"/>
          </a:p>
        </p:txBody>
      </p:sp>
      <p:pic>
        <p:nvPicPr>
          <p:cNvPr id="1026" name="Picture 2" descr="ÐÐ°ÑÑÐ¸Ð½ÐºÐ¸ Ð¿Ð¾ Ð·Ð°Ð¿ÑÐ¾ÑÑ ÐÐ¡ÐÐÐ¢Ð ÐÐ ÐÐ¢Ð¯ÐÐÐ ÐÐÐ¢Ð¢Ð¯">
            <a:extLst>
              <a:ext uri="{FF2B5EF4-FFF2-40B4-BE49-F238E27FC236}">
                <a16:creationId xmlns:a16="http://schemas.microsoft.com/office/drawing/2014/main" id="{E6D88294-D7FE-49CA-B8AA-5E9BCCF5AF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24" y="2530220"/>
            <a:ext cx="8700868" cy="4162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4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09" y="270455"/>
            <a:ext cx="7662929" cy="143277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/>
              <a:t>КОМПЕТЕНТНОСТ</a:t>
            </a:r>
            <a:r>
              <a:rPr lang="uk-UA" dirty="0"/>
              <a:t>І</a:t>
            </a:r>
            <a:r>
              <a:rPr lang="ru-RU" dirty="0"/>
              <a:t> ДЛЯ НАВЧАННЯ </a:t>
            </a:r>
            <a:br>
              <a:rPr lang="ru-RU" dirty="0"/>
            </a:br>
            <a:r>
              <a:rPr lang="ru-RU" dirty="0"/>
              <a:t>ВПРОДОВЖ ЖИТТЯ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21053" r="13931"/>
          <a:stretch/>
        </p:blipFill>
        <p:spPr bwMode="auto">
          <a:xfrm>
            <a:off x="3052293" y="1755966"/>
            <a:ext cx="5705342" cy="494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919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968</TotalTime>
  <Words>1149</Words>
  <Application>Microsoft Macintosh PowerPoint</Application>
  <PresentationFormat>Широкоэкранный</PresentationFormat>
  <Paragraphs>65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Times New Roman</vt:lpstr>
      <vt:lpstr>Сетка</vt:lpstr>
      <vt:lpstr> Економічна стратегія та політика реалізації    європейського вектору розвитку України </vt:lpstr>
      <vt:lpstr>  Особливості європейської інтеграції України: перешкоди та перспективи  </vt:lpstr>
      <vt:lpstr>інтереси України та ЄС ЗБІГАЮТЬСЯ.  СЬОГОДНІ Україна потребує європейських норм і стандартів, щоб забезпечити функціонування власної демократії в повсякденному режимі. </vt:lpstr>
      <vt:lpstr>Презентация PowerPoint</vt:lpstr>
      <vt:lpstr>Ціннісні виміри трансформації  сучасного українського суспільства</vt:lpstr>
      <vt:lpstr>Трансформація ОСВІТНього процесу </vt:lpstr>
      <vt:lpstr>співпраця з західноєвропейськими освітніми закладами для України є необхідною.  Досвід трансформації та модернізації освіти в країнах ЄС, навіть з усіма їх теперішніми проблемами, залишається важливим орієнтиром у реформуванні української системи вищої освіти. </vt:lpstr>
      <vt:lpstr>головнА тенденціЯ в сучасній освіті - дедалі ширше впровадження освітньої моделі «освіта протягом життя», яка дозволяє людині адаптувати і розвивати свої компетенції і професійні навички у відповідності до швидких змін в економіці, технологіях та ринків праці.</vt:lpstr>
      <vt:lpstr>КОМПЕТЕНТНОСТІ ДЛЯ НАВЧАННЯ  ВПРОДОВЖ ЖИТТЯ</vt:lpstr>
      <vt:lpstr>Важливою особливістю освітніх технологій на етапі євроінтеграції є електронне навчання, тобто освітній простір, у якому відбувається формування в студентів якостей і вмінь необхідних сучасній людині, а саме:</vt:lpstr>
      <vt:lpstr>Перешкодами в європейській інтеграції залишаються: </vt:lpstr>
      <vt:lpstr>Суттєвою перешкодою переходу на загальноєвропейські стандарти університетської освіти залишається освітянська інерція, яка зберігає застарілі методи та форми управління. В освіті бракує фахівців, які пройшли західну школу  освіти й наукової роботи</vt:lpstr>
      <vt:lpstr>формат співпраці </vt:lpstr>
      <vt:lpstr>знання - ключ до всього, що є у світі</vt:lpstr>
      <vt:lpstr>Сфера освіти  у співпраці «Україна – ЄС»  </vt:lpstr>
      <vt:lpstr>Можливості Програми ЄС  Еразмус+  2021-2027  для закладів фахової передвищої освіти </vt:lpstr>
      <vt:lpstr>Презентация PowerPoint</vt:lpstr>
      <vt:lpstr>Презентация PowerPoint</vt:lpstr>
      <vt:lpstr>Можемо зазначити:</vt:lpstr>
      <vt:lpstr>найближчА перспективА –  вступ України до Європейського Союзу, на шляху до якого країна зробила вже багато зусиль.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в освітній процес інноваційних технологій навчання</dc:title>
  <dc:creator>DELL</dc:creator>
  <cp:lastModifiedBy>Microsoft Office User</cp:lastModifiedBy>
  <cp:revision>220</cp:revision>
  <dcterms:created xsi:type="dcterms:W3CDTF">2019-04-02T11:25:35Z</dcterms:created>
  <dcterms:modified xsi:type="dcterms:W3CDTF">2022-06-10T20:02:43Z</dcterms:modified>
</cp:coreProperties>
</file>