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D45-16FB-452F-817D-F932754BFB10}" type="slidenum">
              <a:rPr lang="ru-RU" smtClean="0"/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21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B4CC089D-8363-430E-A9D7-D28E14F243D6}" type="datetimeFigureOut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AA43AD45-16FB-452F-817D-F932754BFB10}" type="slidenum">
              <a:rPr lang="ru-RU" smtClean="0"/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21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 panose="05020102010507070707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49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 panose="020B0604030504040204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095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9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575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4283" y="1557184"/>
            <a:ext cx="7406640" cy="1472184"/>
          </a:xfrm>
        </p:spPr>
        <p:txBody>
          <a:bodyPr/>
          <a:lstStyle/>
          <a:p>
            <a:r>
              <a:rPr lang="ru-RU" dirty="0" smtClean="0"/>
              <a:t>ВЕРБАЛЬНІ ТА НЕВЕРБАЛЬНІ ЗАСОБИ КОМУНІКАЦІЇ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2. </a:t>
            </a:r>
            <a:r>
              <a:rPr lang="ru-RU" sz="2400" dirty="0" err="1" smtClean="0"/>
              <a:t>Прийоми</a:t>
            </a:r>
            <a:r>
              <a:rPr lang="ru-RU" sz="2400" dirty="0" smtClean="0"/>
              <a:t> </a:t>
            </a:r>
            <a:r>
              <a:rPr lang="ru-RU" sz="2400" dirty="0" smtClean="0"/>
              <a:t>активного </a:t>
            </a:r>
            <a:r>
              <a:rPr lang="ru-RU" sz="2400" dirty="0" err="1" smtClean="0"/>
              <a:t>слухання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 </a:t>
            </a:r>
            <a:r>
              <a:rPr lang="ru-RU" sz="1800" b="1" i="1" dirty="0" err="1" smtClean="0"/>
              <a:t>Слухання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</a:t>
            </a:r>
            <a:r>
              <a:rPr lang="ru-RU" sz="1800" dirty="0" smtClean="0"/>
              <a:t>,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встановлюються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невидимі</a:t>
            </a:r>
            <a:r>
              <a:rPr lang="ru-RU" sz="1800" dirty="0" smtClean="0"/>
              <a:t> </a:t>
            </a:r>
            <a:r>
              <a:rPr lang="ru-RU" sz="1800" dirty="0" err="1" smtClean="0"/>
              <a:t>зв’язки</a:t>
            </a:r>
            <a:r>
              <a:rPr lang="ru-RU" sz="1800" dirty="0" smtClean="0"/>
              <a:t> для людей, </a:t>
            </a:r>
            <a:r>
              <a:rPr lang="ru-RU" sz="1800" dirty="0" err="1" smtClean="0"/>
              <a:t>виникає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відчуття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взаєморозуміння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ефективнішим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b="1" i="1" dirty="0" smtClean="0"/>
              <a:t> </a:t>
            </a:r>
            <a:r>
              <a:rPr lang="ru-RU" sz="1800" b="1" i="1" dirty="0" smtClean="0"/>
              <a:t>          </a:t>
            </a:r>
            <a:r>
              <a:rPr lang="ru-RU" sz="1800" b="1" i="1" dirty="0" err="1" smtClean="0"/>
              <a:t>Слухання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буває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пасивним</a:t>
            </a:r>
            <a:r>
              <a:rPr lang="ru-RU" sz="1800" b="1" i="1" dirty="0" smtClean="0"/>
              <a:t> та </a:t>
            </a:r>
            <a:r>
              <a:rPr lang="ru-RU" sz="1800" b="1" i="1" dirty="0" err="1" smtClean="0"/>
              <a:t>активним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При </a:t>
            </a:r>
            <a:r>
              <a:rPr lang="ru-RU" sz="1800" dirty="0" err="1" smtClean="0"/>
              <a:t>пасивному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слуханні</a:t>
            </a:r>
            <a:r>
              <a:rPr lang="ru-RU" sz="1800" dirty="0" smtClean="0"/>
              <a:t> нам складно </a:t>
            </a:r>
            <a:r>
              <a:rPr lang="ru-RU" sz="1800" dirty="0" err="1" smtClean="0"/>
              <a:t>зрозуміти</a:t>
            </a:r>
            <a:r>
              <a:rPr lang="ru-RU" sz="1800" dirty="0" smtClean="0"/>
              <a:t>,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сприймає</a:t>
            </a:r>
            <a:r>
              <a:rPr lang="ru-RU" sz="1800" dirty="0" smtClean="0"/>
              <a:t> нашу </a:t>
            </a:r>
            <a:r>
              <a:rPr lang="ru-RU" sz="1800" dirty="0" err="1" smtClean="0"/>
              <a:t>мову</a:t>
            </a:r>
            <a:r>
              <a:rPr lang="ru-RU" sz="1800" dirty="0" smtClean="0"/>
              <a:t>. 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немає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ні</a:t>
            </a:r>
            <a:r>
              <a:rPr lang="ru-RU" sz="1800" dirty="0" smtClean="0"/>
              <a:t> </a:t>
            </a:r>
            <a:r>
              <a:rPr lang="ru-RU" sz="1800" dirty="0" err="1" smtClean="0"/>
              <a:t>мімічних</a:t>
            </a:r>
            <a:r>
              <a:rPr lang="ru-RU" sz="1800" dirty="0" smtClean="0"/>
              <a:t>, </a:t>
            </a:r>
            <a:r>
              <a:rPr lang="ru-RU" sz="1800" dirty="0" err="1" smtClean="0"/>
              <a:t>ні</a:t>
            </a:r>
            <a:r>
              <a:rPr lang="ru-RU" sz="1800" dirty="0" smtClean="0"/>
              <a:t> </a:t>
            </a:r>
            <a:r>
              <a:rPr lang="ru-RU" sz="1800" dirty="0" err="1" smtClean="0"/>
              <a:t>фізичних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реакцій</a:t>
            </a:r>
            <a:r>
              <a:rPr lang="ru-RU" sz="1800" dirty="0" smtClean="0"/>
              <a:t> на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отримується</a:t>
            </a:r>
            <a:r>
              <a:rPr lang="ru-RU" sz="1800" dirty="0" smtClean="0"/>
              <a:t>. </a:t>
            </a:r>
            <a:r>
              <a:rPr lang="ru-RU" sz="1800" dirty="0" err="1" smtClean="0"/>
              <a:t>Складається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враження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дивиться на нас,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думає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своє</a:t>
            </a:r>
            <a:r>
              <a:rPr lang="ru-RU" sz="1800" dirty="0" smtClean="0"/>
              <a:t>. </a:t>
            </a:r>
            <a:r>
              <a:rPr lang="ru-RU" sz="1800" dirty="0" err="1" smtClean="0"/>
              <a:t>Відчуття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відсутності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включеності</a:t>
            </a:r>
            <a:r>
              <a:rPr lang="ru-RU" sz="1800" dirty="0" smtClean="0"/>
              <a:t> до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</a:t>
            </a:r>
            <a:r>
              <a:rPr lang="ru-RU" sz="1800" b="1" i="1" dirty="0" err="1" smtClean="0"/>
              <a:t>Активне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слухання</a:t>
            </a:r>
            <a:r>
              <a:rPr lang="ru-RU" sz="1800" b="1" i="1" dirty="0" smtClean="0"/>
              <a:t> </a:t>
            </a:r>
            <a:r>
              <a:rPr lang="ru-RU" sz="1800" dirty="0" err="1" smtClean="0"/>
              <a:t>допомагає</a:t>
            </a:r>
            <a:r>
              <a:rPr lang="ru-RU" sz="1800" dirty="0" smtClean="0"/>
              <a:t> </a:t>
            </a:r>
            <a:r>
              <a:rPr lang="ru-RU" sz="1800" dirty="0" err="1" smtClean="0"/>
              <a:t>зрозуміти</a:t>
            </a:r>
            <a:r>
              <a:rPr lang="ru-RU" sz="1800" dirty="0" smtClean="0"/>
              <a:t>, </a:t>
            </a:r>
            <a:r>
              <a:rPr lang="ru-RU" sz="1800" dirty="0" err="1" smtClean="0"/>
              <a:t>оцінити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запам’ятати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, </a:t>
            </a:r>
            <a:r>
              <a:rPr lang="ru-RU" sz="1800" dirty="0" err="1" smtClean="0"/>
              <a:t>отриману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. </a:t>
            </a:r>
            <a:r>
              <a:rPr lang="ru-RU" sz="1800" dirty="0" err="1" smtClean="0"/>
              <a:t>Крім</a:t>
            </a:r>
            <a:r>
              <a:rPr lang="ru-RU" sz="1800" dirty="0" smtClean="0"/>
              <a:t> того,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прийомів</a:t>
            </a:r>
            <a:r>
              <a:rPr lang="ru-RU" sz="1800" dirty="0" smtClean="0"/>
              <a:t> активного </a:t>
            </a:r>
            <a:r>
              <a:rPr lang="ru-RU" sz="1800" dirty="0" err="1" smtClean="0"/>
              <a:t>слухання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спонукати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до </a:t>
            </a:r>
            <a:r>
              <a:rPr lang="ru-RU" sz="1800" dirty="0" err="1" smtClean="0"/>
              <a:t>відповідей</a:t>
            </a:r>
            <a:r>
              <a:rPr lang="ru-RU" sz="1800" dirty="0" smtClean="0"/>
              <a:t>, </a:t>
            </a:r>
            <a:r>
              <a:rPr lang="ru-RU" sz="1800" dirty="0" err="1" smtClean="0"/>
              <a:t>спрямовувати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бесіду</a:t>
            </a:r>
            <a:r>
              <a:rPr lang="ru-RU" sz="1800" dirty="0" smtClean="0"/>
              <a:t> в </a:t>
            </a:r>
            <a:r>
              <a:rPr lang="ru-RU" sz="1800" dirty="0" err="1" smtClean="0"/>
              <a:t>потрібне</a:t>
            </a:r>
            <a:r>
              <a:rPr lang="ru-RU" sz="1800" dirty="0" smtClean="0"/>
              <a:t> русло та </a:t>
            </a:r>
            <a:r>
              <a:rPr lang="ru-RU" sz="1800" dirty="0" err="1" smtClean="0"/>
              <a:t>сприяти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кращому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розумінню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вірній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інтерпретації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отриманої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вашого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особливо </a:t>
            </a:r>
            <a:r>
              <a:rPr lang="ru-RU" sz="1800" dirty="0" err="1" smtClean="0"/>
              <a:t>важливим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веденні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переговорів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спілкуванні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постраждалими</a:t>
            </a:r>
            <a:r>
              <a:rPr lang="ru-RU" sz="1800" dirty="0" smtClean="0"/>
              <a:t> в </a:t>
            </a:r>
            <a:r>
              <a:rPr lang="ru-RU" sz="1800" dirty="0" err="1" smtClean="0"/>
              <a:t>зоні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надзвичайної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ситуації</a:t>
            </a:r>
            <a:endParaRPr lang="ru-RU" sz="1800" b="1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2. </a:t>
            </a:r>
            <a:r>
              <a:rPr lang="ru-RU" sz="2400" dirty="0" err="1" smtClean="0"/>
              <a:t>Прийоми</a:t>
            </a:r>
            <a:r>
              <a:rPr lang="ru-RU" sz="2400" dirty="0" smtClean="0"/>
              <a:t> </a:t>
            </a:r>
            <a:r>
              <a:rPr lang="ru-RU" sz="2400" dirty="0" smtClean="0"/>
              <a:t>активного </a:t>
            </a:r>
            <a:r>
              <a:rPr lang="ru-RU" sz="2400" dirty="0" err="1" smtClean="0"/>
              <a:t>слухання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 fontScale="85000" lnSpcReduction="20000"/>
          </a:bodyPr>
          <a:lstStyle/>
          <a:p>
            <a:pPr marL="541655" indent="-514350" algn="just"/>
            <a:r>
              <a:rPr lang="ru-RU" sz="1800" b="1" i="1" dirty="0" smtClean="0"/>
              <a:t>           </a:t>
            </a:r>
            <a:endParaRPr lang="ru-RU" sz="1800" dirty="0" smtClean="0"/>
          </a:p>
          <a:p>
            <a:pPr marL="541655" indent="-514350" algn="just"/>
            <a:r>
              <a:rPr lang="ru-RU" sz="1800" b="1" i="1" dirty="0" smtClean="0"/>
              <a:t>             </a:t>
            </a:r>
            <a:r>
              <a:rPr lang="ru-RU" sz="1800" b="1" i="1" dirty="0" err="1" smtClean="0"/>
              <a:t>Активне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слухання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</a:t>
            </a:r>
            <a:r>
              <a:rPr lang="ru-RU" sz="1800" dirty="0" smtClean="0"/>
              <a:t>,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слухач непросто </a:t>
            </a:r>
            <a:r>
              <a:rPr lang="ru-RU" sz="1800" dirty="0" err="1" smtClean="0"/>
              <a:t>сприймає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, а </a:t>
            </a:r>
            <a:r>
              <a:rPr lang="ru-RU" sz="1800" dirty="0" err="1" smtClean="0"/>
              <a:t>й</a:t>
            </a:r>
            <a:r>
              <a:rPr lang="ru-RU" sz="1800" dirty="0" smtClean="0"/>
              <a:t> активно </a:t>
            </a:r>
            <a:r>
              <a:rPr lang="ru-RU" sz="1800" dirty="0" err="1" smtClean="0"/>
              <a:t>показує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розуміння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цієї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. </a:t>
            </a:r>
            <a:r>
              <a:rPr lang="ru-RU" sz="1800" dirty="0" err="1" smtClean="0"/>
              <a:t>Виокремлюють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види</a:t>
            </a:r>
            <a:r>
              <a:rPr lang="ru-RU" sz="1800" dirty="0" smtClean="0"/>
              <a:t> активного </a:t>
            </a:r>
            <a:r>
              <a:rPr lang="ru-RU" sz="1800" dirty="0" err="1" smtClean="0"/>
              <a:t>слухання</a:t>
            </a:r>
            <a:r>
              <a:rPr lang="ru-RU" sz="1800" dirty="0" smtClean="0"/>
              <a:t>: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b="1" i="1" dirty="0" err="1" smtClean="0"/>
              <a:t>Ехо-техніка</a:t>
            </a:r>
            <a:r>
              <a:rPr lang="ru-RU" sz="1800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повторення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окремих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словосполучень</a:t>
            </a:r>
            <a:r>
              <a:rPr lang="ru-RU" sz="1800" dirty="0" smtClean="0"/>
              <a:t> </a:t>
            </a:r>
            <a:r>
              <a:rPr lang="ru-RU" sz="1800" dirty="0" err="1" smtClean="0"/>
              <a:t>клієнта</a:t>
            </a:r>
            <a:r>
              <a:rPr lang="ru-RU" sz="1800" dirty="0" smtClean="0"/>
              <a:t> без </a:t>
            </a:r>
            <a:r>
              <a:rPr lang="ru-RU" sz="1800" dirty="0" err="1" smtClean="0"/>
              <a:t>будь-яких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b="1" i="1" dirty="0" err="1" smtClean="0"/>
              <a:t>Уточнення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не </a:t>
            </a:r>
            <a:r>
              <a:rPr lang="ru-RU" sz="1800" dirty="0" err="1" smtClean="0"/>
              <a:t>завжди</a:t>
            </a:r>
            <a:r>
              <a:rPr lang="ru-RU" sz="1800" dirty="0" smtClean="0"/>
              <a:t> в </a:t>
            </a:r>
            <a:r>
              <a:rPr lang="ru-RU" sz="1800" dirty="0" err="1" smtClean="0"/>
              <a:t>оповіданні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описує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деталі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подій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переживань</a:t>
            </a:r>
            <a:r>
              <a:rPr lang="ru-RU" sz="1800" dirty="0" smtClean="0"/>
              <a:t>. </a:t>
            </a:r>
            <a:r>
              <a:rPr lang="ru-RU" sz="1800" dirty="0" err="1" smtClean="0"/>
              <a:t>Попросіть</a:t>
            </a:r>
            <a:r>
              <a:rPr lang="ru-RU" sz="1800" dirty="0" smtClean="0"/>
              <a:t> </a:t>
            </a:r>
            <a:r>
              <a:rPr lang="ru-RU" sz="1800" dirty="0" err="1" smtClean="0"/>
              <a:t>уточнити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,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найменші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подробиці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b="1" i="1" dirty="0" smtClean="0"/>
              <a:t>Паузи </a:t>
            </a:r>
            <a:r>
              <a:rPr lang="ru-RU" sz="1800" dirty="0" smtClean="0"/>
              <a:t>– коли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закінчує</a:t>
            </a:r>
            <a:r>
              <a:rPr lang="ru-RU" sz="1800" dirty="0" smtClean="0"/>
              <a:t> </a:t>
            </a:r>
            <a:r>
              <a:rPr lang="ru-RU" sz="1800" dirty="0" err="1" smtClean="0"/>
              <a:t>говорити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витримайте</a:t>
            </a:r>
            <a:r>
              <a:rPr lang="ru-RU" sz="1800" dirty="0" smtClean="0"/>
              <a:t> паузу. Вона </a:t>
            </a:r>
            <a:r>
              <a:rPr lang="ru-RU" sz="1800" dirty="0" err="1" smtClean="0"/>
              <a:t>дає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подумати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осмислити</a:t>
            </a:r>
            <a:r>
              <a:rPr lang="ru-RU" sz="1800" dirty="0" smtClean="0"/>
              <a:t>, </a:t>
            </a:r>
            <a:r>
              <a:rPr lang="ru-RU" sz="1800" dirty="0" err="1" smtClean="0"/>
              <a:t>усвідомити</a:t>
            </a:r>
            <a:r>
              <a:rPr lang="ru-RU" sz="1800" dirty="0" smtClean="0"/>
              <a:t>, </a:t>
            </a:r>
            <a:r>
              <a:rPr lang="ru-RU" sz="1800" dirty="0" err="1" smtClean="0"/>
              <a:t>додати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щось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розповіді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b="1" i="1" dirty="0" err="1" smtClean="0"/>
              <a:t>Повідомлення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про </a:t>
            </a:r>
            <a:r>
              <a:rPr lang="ru-RU" sz="1800" b="1" i="1" dirty="0" err="1" smtClean="0"/>
              <a:t>сприйняття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словами,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співрозмовнику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</a:t>
            </a:r>
            <a:r>
              <a:rPr lang="ru-RU" sz="1800" dirty="0" smtClean="0"/>
              <a:t> </a:t>
            </a:r>
            <a:r>
              <a:rPr lang="ru-RU" sz="1800" dirty="0" err="1" smtClean="0"/>
              <a:t>зрозуміли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вам сказав,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емоції</a:t>
            </a:r>
            <a:r>
              <a:rPr lang="ru-RU" sz="1800" dirty="0" smtClean="0"/>
              <a:t> та стан.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b="1" i="1" dirty="0" err="1" smtClean="0"/>
              <a:t>Розвиток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думки </a:t>
            </a:r>
            <a:r>
              <a:rPr lang="ru-RU" sz="1800" dirty="0" smtClean="0"/>
              <a:t>– </a:t>
            </a:r>
            <a:r>
              <a:rPr lang="ru-RU" sz="1800" dirty="0" err="1" smtClean="0"/>
              <a:t>здійснення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спроби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підхоплення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подальшого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основної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ідеї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думки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b="1" i="1" dirty="0" err="1" smtClean="0"/>
              <a:t>Відображення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почуттів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вираз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урахуванням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спостережень</a:t>
            </a:r>
            <a:r>
              <a:rPr lang="ru-RU" sz="1800" dirty="0" smtClean="0"/>
              <a:t> слухача за </a:t>
            </a:r>
            <a:r>
              <a:rPr lang="ru-RU" sz="1800" dirty="0" err="1" smtClean="0"/>
              <a:t>тим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каже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комунікатор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що</a:t>
            </a:r>
            <a:r>
              <a:rPr lang="ru-RU" sz="1800" dirty="0" smtClean="0"/>
              <a:t> у </a:t>
            </a:r>
            <a:r>
              <a:rPr lang="ru-RU" sz="1800" dirty="0" err="1" smtClean="0"/>
              <a:t>даному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випадку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висловлює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тіло</a:t>
            </a:r>
            <a:r>
              <a:rPr lang="ru-RU" sz="1800" dirty="0" smtClean="0"/>
              <a:t> «Я </a:t>
            </a:r>
            <a:r>
              <a:rPr lang="ru-RU" sz="1800" dirty="0" err="1" smtClean="0"/>
              <a:t>бачу</a:t>
            </a:r>
            <a:r>
              <a:rPr lang="ru-RU" sz="1800" dirty="0" smtClean="0"/>
              <a:t>, вас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хвилює</a:t>
            </a:r>
            <a:r>
              <a:rPr lang="ru-RU" sz="1800" dirty="0" smtClean="0"/>
              <a:t>…».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b="1" i="1" dirty="0" err="1" smtClean="0"/>
              <a:t>Повідомлення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про </a:t>
            </a:r>
            <a:r>
              <a:rPr lang="ru-RU" sz="1800" b="1" i="1" dirty="0" err="1" smtClean="0"/>
              <a:t>сприйняття</a:t>
            </a:r>
            <a:r>
              <a:rPr lang="ru-RU" sz="1800" b="1" i="1" dirty="0" smtClean="0"/>
              <a:t> себе </a:t>
            </a:r>
            <a:r>
              <a:rPr lang="ru-RU" sz="1800" dirty="0" smtClean="0"/>
              <a:t>– слухач </a:t>
            </a:r>
            <a:r>
              <a:rPr lang="ru-RU" sz="1800" dirty="0" err="1" smtClean="0"/>
              <a:t>повідомляє</a:t>
            </a:r>
            <a:r>
              <a:rPr lang="ru-RU" sz="1800" dirty="0" smtClean="0"/>
              <a:t> </a:t>
            </a:r>
            <a:r>
              <a:rPr lang="ru-RU" sz="1800" dirty="0" err="1" smtClean="0"/>
              <a:t>свого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про те, як </a:t>
            </a:r>
            <a:r>
              <a:rPr lang="ru-RU" sz="1800" dirty="0" err="1" smtClean="0"/>
              <a:t>змінився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стан у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слухання</a:t>
            </a:r>
            <a:r>
              <a:rPr lang="ru-RU" sz="1800" dirty="0" smtClean="0"/>
              <a:t> «Мене </a:t>
            </a:r>
            <a:r>
              <a:rPr lang="ru-RU" sz="1800" dirty="0" err="1" smtClean="0"/>
              <a:t>зачепили</a:t>
            </a:r>
            <a:r>
              <a:rPr lang="ru-RU" sz="1800" dirty="0" smtClean="0"/>
              <a:t> </a:t>
            </a:r>
            <a:r>
              <a:rPr lang="ru-RU" sz="1800" dirty="0" err="1" smtClean="0"/>
              <a:t>ваші</a:t>
            </a:r>
            <a:r>
              <a:rPr lang="ru-RU" sz="1800" dirty="0" smtClean="0"/>
              <a:t> слова</a:t>
            </a:r>
            <a:r>
              <a:rPr lang="ru-RU" sz="1800" dirty="0" smtClean="0"/>
              <a:t>».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b="1" i="1" dirty="0" err="1" smtClean="0"/>
              <a:t>Зауваження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про </a:t>
            </a:r>
            <a:r>
              <a:rPr lang="ru-RU" sz="1800" b="1" i="1" dirty="0" err="1" smtClean="0"/>
              <a:t>перебіг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бесіди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слухач </a:t>
            </a:r>
            <a:r>
              <a:rPr lang="ru-RU" sz="1800" dirty="0" err="1" smtClean="0"/>
              <a:t>повідомляє</a:t>
            </a:r>
            <a:r>
              <a:rPr lang="ru-RU" sz="1800" dirty="0" smtClean="0"/>
              <a:t>, як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осмислити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розмову</a:t>
            </a:r>
            <a:r>
              <a:rPr lang="ru-RU" sz="1800" dirty="0" smtClean="0"/>
              <a:t> у </a:t>
            </a:r>
            <a:r>
              <a:rPr lang="ru-RU" sz="1800" dirty="0" err="1" smtClean="0"/>
              <a:t>цілому</a:t>
            </a:r>
            <a:r>
              <a:rPr lang="ru-RU" sz="1800" dirty="0" smtClean="0"/>
              <a:t>. «Очевидно, ми </a:t>
            </a:r>
            <a:r>
              <a:rPr lang="ru-RU" sz="1800" dirty="0" err="1" smtClean="0"/>
              <a:t>досягли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розуміння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проблеми</a:t>
            </a:r>
            <a:r>
              <a:rPr lang="ru-RU" sz="1800" dirty="0" smtClean="0"/>
              <a:t>».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b="1" i="1" dirty="0" err="1" smtClean="0"/>
              <a:t>Резюмування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проведення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проміжних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підсумків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сказаного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співрозмовником</a:t>
            </a:r>
            <a:r>
              <a:rPr lang="ru-RU" sz="1800" dirty="0" smtClean="0"/>
              <a:t> у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монолозі</a:t>
            </a:r>
            <a:r>
              <a:rPr lang="ru-RU" sz="1800" dirty="0" smtClean="0"/>
              <a:t>. «</a:t>
            </a:r>
            <a:r>
              <a:rPr lang="ru-RU" sz="1800" dirty="0" err="1" smtClean="0"/>
              <a:t>Отже</a:t>
            </a:r>
            <a:r>
              <a:rPr lang="ru-RU" sz="1800" dirty="0" smtClean="0"/>
              <a:t>, ми </a:t>
            </a:r>
            <a:r>
              <a:rPr lang="ru-RU" sz="1800" dirty="0" err="1" smtClean="0"/>
              <a:t>з</a:t>
            </a:r>
            <a:r>
              <a:rPr lang="ru-RU" sz="1800" dirty="0" smtClean="0"/>
              <a:t> вами обговорили </a:t>
            </a:r>
            <a:r>
              <a:rPr lang="ru-RU" sz="1800" dirty="0" err="1" smtClean="0"/>
              <a:t>таке</a:t>
            </a:r>
            <a:r>
              <a:rPr lang="ru-RU" sz="1800" dirty="0" smtClean="0"/>
              <a:t>: …»</a:t>
            </a:r>
            <a:endParaRPr lang="ru-RU" sz="1800" b="1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2. </a:t>
            </a:r>
            <a:r>
              <a:rPr lang="ru-RU" sz="2400" dirty="0" err="1" smtClean="0"/>
              <a:t>Прийоми</a:t>
            </a:r>
            <a:r>
              <a:rPr lang="ru-RU" sz="2400" dirty="0" smtClean="0"/>
              <a:t> </a:t>
            </a:r>
            <a:r>
              <a:rPr lang="ru-RU" sz="2400" dirty="0" smtClean="0"/>
              <a:t>активного </a:t>
            </a:r>
            <a:r>
              <a:rPr lang="ru-RU" sz="2400" dirty="0" err="1" smtClean="0"/>
              <a:t>слухання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 </a:t>
            </a:r>
            <a:endParaRPr lang="ru-RU" sz="1800" dirty="0" smtClean="0"/>
          </a:p>
          <a:p>
            <a:pPr marL="541655" indent="-514350" algn="just"/>
            <a:r>
              <a:rPr lang="ru-RU" sz="1800" b="1" i="1" dirty="0" smtClean="0"/>
              <a:t>           </a:t>
            </a:r>
            <a:r>
              <a:rPr lang="ru-RU" sz="1800" b="1" i="1" dirty="0" smtClean="0"/>
              <a:t>Як </a:t>
            </a:r>
            <a:r>
              <a:rPr lang="ru-RU" sz="1800" b="1" i="1" dirty="0" err="1" smtClean="0"/>
              <a:t>зрозуміти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чи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допоміг</a:t>
            </a:r>
            <a:r>
              <a:rPr lang="ru-RU" sz="1800" b="1" i="1" dirty="0" smtClean="0"/>
              <a:t> метод активного </a:t>
            </a:r>
            <a:r>
              <a:rPr lang="ru-RU" sz="1800" b="1" i="1" dirty="0" err="1" smtClean="0"/>
              <a:t>слухання</a:t>
            </a:r>
            <a:r>
              <a:rPr lang="ru-RU" sz="1800" b="1" i="1" dirty="0" smtClean="0"/>
              <a:t> у </a:t>
            </a:r>
            <a:r>
              <a:rPr lang="ru-RU" sz="1800" b="1" i="1" dirty="0" err="1" smtClean="0"/>
              <a:t>роботі</a:t>
            </a:r>
            <a:r>
              <a:rPr lang="ru-RU" sz="1800" b="1" i="1" dirty="0" smtClean="0"/>
              <a:t>? </a:t>
            </a:r>
            <a:endParaRPr lang="ru-RU" sz="1800" b="1" i="1" dirty="0" smtClean="0"/>
          </a:p>
          <a:p>
            <a:pPr marL="541655" indent="-514350" algn="just"/>
            <a:r>
              <a:rPr lang="ru-RU" sz="1800" b="1" i="1" dirty="0" smtClean="0"/>
              <a:t> </a:t>
            </a:r>
            <a:r>
              <a:rPr lang="ru-RU" sz="1800" b="1" i="1" dirty="0" smtClean="0"/>
              <a:t>          </a:t>
            </a:r>
            <a:endParaRPr lang="ru-RU" sz="1800" b="1" i="1" dirty="0" smtClean="0"/>
          </a:p>
          <a:p>
            <a:pPr marL="541655" indent="-514350" algn="just"/>
            <a:r>
              <a:rPr lang="ru-RU" sz="1800" b="1" i="1" dirty="0" smtClean="0"/>
              <a:t> </a:t>
            </a:r>
            <a:r>
              <a:rPr lang="ru-RU" sz="1800" b="1" i="1" dirty="0" smtClean="0"/>
              <a:t>          </a:t>
            </a:r>
            <a:r>
              <a:rPr lang="ru-RU" sz="1800" dirty="0" err="1" smtClean="0"/>
              <a:t>Існують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деякі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показники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визначальними</a:t>
            </a:r>
            <a:r>
              <a:rPr lang="ru-RU" sz="1800" dirty="0" smtClean="0"/>
              <a:t> в </a:t>
            </a:r>
            <a:r>
              <a:rPr lang="ru-RU" sz="1800" dirty="0" err="1" smtClean="0"/>
              <a:t>успішності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методу у </a:t>
            </a:r>
            <a:r>
              <a:rPr lang="ru-RU" sz="1800" dirty="0" err="1" smtClean="0"/>
              <a:t>розмові</a:t>
            </a:r>
            <a:r>
              <a:rPr lang="ru-RU" sz="1800" dirty="0" smtClean="0"/>
              <a:t>: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</a:t>
            </a:r>
            <a:r>
              <a:rPr lang="ru-RU" sz="1800" b="1" i="1" dirty="0" err="1" smtClean="0"/>
              <a:t>Просування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у </a:t>
            </a:r>
            <a:r>
              <a:rPr lang="ru-RU" sz="1800" b="1" i="1" dirty="0" err="1" smtClean="0"/>
              <a:t>вирішенні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проблеми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співрозмовника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</a:t>
            </a:r>
            <a:r>
              <a:rPr lang="ru-RU" sz="1800" b="1" i="1" dirty="0" smtClean="0"/>
              <a:t>Людина </a:t>
            </a:r>
            <a:r>
              <a:rPr lang="ru-RU" sz="1800" b="1" i="1" dirty="0" err="1" smtClean="0"/>
              <a:t>після</a:t>
            </a:r>
            <a:r>
              <a:rPr lang="ru-RU" sz="1800" b="1" i="1" dirty="0" smtClean="0"/>
              <a:t> того, як </a:t>
            </a:r>
            <a:r>
              <a:rPr lang="ru-RU" sz="1800" b="1" i="1" dirty="0" err="1" smtClean="0"/>
              <a:t>виговорилася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починає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бачити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можливі</a:t>
            </a:r>
            <a:r>
              <a:rPr lang="ru-RU" sz="1800" b="1" i="1" dirty="0" smtClean="0"/>
              <a:t> шляхи </a:t>
            </a:r>
            <a:r>
              <a:rPr lang="ru-RU" sz="1800" b="1" i="1" dirty="0" err="1" smtClean="0"/>
              <a:t>виходу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із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проблемної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ситуації</a:t>
            </a:r>
            <a:r>
              <a:rPr lang="ru-RU" sz="1800" b="1" i="1" dirty="0" smtClean="0"/>
              <a:t>. </a:t>
            </a:r>
            <a:endParaRPr lang="ru-RU" sz="1800" b="1" i="1" dirty="0" smtClean="0"/>
          </a:p>
          <a:p>
            <a:pPr marL="541655" indent="-514350" algn="just"/>
            <a:r>
              <a:rPr lang="ru-RU" sz="1800" b="1" i="1" dirty="0" smtClean="0"/>
              <a:t> </a:t>
            </a:r>
            <a:r>
              <a:rPr lang="ru-RU" sz="1800" b="1" i="1" dirty="0" smtClean="0"/>
              <a:t>          </a:t>
            </a:r>
            <a:r>
              <a:rPr lang="ru-RU" sz="1800" b="1" i="1" dirty="0" err="1" smtClean="0"/>
              <a:t>Зниження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інтенсивності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негативних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переживань</a:t>
            </a:r>
            <a:r>
              <a:rPr lang="ru-RU" sz="1800" dirty="0" smtClean="0"/>
              <a:t>. Тут </a:t>
            </a:r>
            <a:r>
              <a:rPr lang="ru-RU" sz="1800" dirty="0" err="1" smtClean="0"/>
              <a:t>діє</a:t>
            </a:r>
            <a:r>
              <a:rPr lang="ru-RU" sz="1800" dirty="0" smtClean="0"/>
              <a:t> правило про те,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горе, </a:t>
            </a:r>
            <a:r>
              <a:rPr lang="ru-RU" sz="1800" dirty="0" err="1" smtClean="0"/>
              <a:t>розділене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кимось</a:t>
            </a:r>
            <a:r>
              <a:rPr lang="ru-RU" sz="1800" dirty="0" smtClean="0"/>
              <a:t>, </a:t>
            </a:r>
            <a:r>
              <a:rPr lang="ru-RU" sz="1800" dirty="0" err="1" smtClean="0"/>
              <a:t>стає</a:t>
            </a:r>
            <a:r>
              <a:rPr lang="ru-RU" sz="1800" dirty="0" smtClean="0"/>
              <a:t> </a:t>
            </a:r>
            <a:r>
              <a:rPr lang="ru-RU" sz="1800" dirty="0" err="1" smtClean="0"/>
              <a:t>вдвічі</a:t>
            </a:r>
            <a:r>
              <a:rPr lang="ru-RU" sz="1800" dirty="0" smtClean="0"/>
              <a:t> легшим, а </a:t>
            </a:r>
            <a:r>
              <a:rPr lang="ru-RU" sz="1800" dirty="0" err="1" smtClean="0"/>
              <a:t>радість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стає</a:t>
            </a:r>
            <a:r>
              <a:rPr lang="ru-RU" sz="1800" dirty="0" smtClean="0"/>
              <a:t> </a:t>
            </a:r>
            <a:r>
              <a:rPr lang="ru-RU" sz="1800" dirty="0" err="1" smtClean="0"/>
              <a:t>вдвічі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більшою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</a:t>
            </a:r>
            <a:r>
              <a:rPr lang="ru-RU" sz="1800" b="1" i="1" dirty="0" err="1" smtClean="0"/>
              <a:t>Нерефлексивне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слухання</a:t>
            </a:r>
            <a:r>
              <a:rPr lang="ru-RU" sz="1800" b="1" i="1" dirty="0" smtClean="0"/>
              <a:t>: </a:t>
            </a:r>
            <a:r>
              <a:rPr lang="ru-RU" sz="1800" dirty="0" err="1" smtClean="0"/>
              <a:t>підтримка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розмови</a:t>
            </a:r>
            <a:r>
              <a:rPr lang="ru-RU" sz="1800" dirty="0" smtClean="0"/>
              <a:t>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коротких </a:t>
            </a:r>
            <a:r>
              <a:rPr lang="ru-RU" sz="1800" dirty="0" err="1" smtClean="0"/>
              <a:t>звукових</a:t>
            </a:r>
            <a:r>
              <a:rPr lang="ru-RU" sz="1800" dirty="0" smtClean="0"/>
              <a:t> вставок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фраз (так…, угу…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). </a:t>
            </a:r>
            <a:r>
              <a:rPr lang="ru-RU" sz="1800" b="1" i="1" dirty="0" err="1" smtClean="0"/>
              <a:t>Рефлексивне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слухання</a:t>
            </a:r>
            <a:r>
              <a:rPr lang="ru-RU" sz="1800" dirty="0" smtClean="0"/>
              <a:t>: у </a:t>
            </a:r>
            <a:r>
              <a:rPr lang="ru-RU" sz="1800" dirty="0" err="1" smtClean="0"/>
              <a:t>ньому</a:t>
            </a:r>
            <a:r>
              <a:rPr lang="ru-RU" sz="1800" dirty="0" smtClean="0"/>
              <a:t> ми </a:t>
            </a:r>
            <a:r>
              <a:rPr lang="ru-RU" sz="1800" dirty="0" err="1" smtClean="0"/>
              <a:t>відбиваємо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зміст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розповіді</a:t>
            </a:r>
            <a:r>
              <a:rPr lang="ru-RU" sz="1800" dirty="0" smtClean="0"/>
              <a:t> </a:t>
            </a:r>
            <a:r>
              <a:rPr lang="ru-RU" sz="1800" dirty="0" err="1" smtClean="0"/>
              <a:t>клієнта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почуття</a:t>
            </a:r>
            <a:r>
              <a:rPr lang="ru-RU" sz="1800" dirty="0" smtClean="0"/>
              <a:t>.</a:t>
            </a:r>
            <a:endParaRPr lang="ru-RU" sz="1800" b="1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3. </a:t>
            </a:r>
            <a:r>
              <a:rPr lang="ru-RU" sz="2400" dirty="0" err="1" smtClean="0"/>
              <a:t>Невербальні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 </a:t>
            </a:r>
            <a:endParaRPr lang="ru-RU" sz="1800" dirty="0" smtClean="0"/>
          </a:p>
          <a:p>
            <a:pPr marL="541655" indent="-514350" algn="just"/>
            <a:r>
              <a:rPr lang="ru-RU" sz="1800" b="1" i="1" dirty="0" smtClean="0"/>
              <a:t>           </a:t>
            </a:r>
            <a:r>
              <a:rPr lang="ru-RU" sz="1800" b="1" i="1" dirty="0" err="1" smtClean="0"/>
              <a:t>Невербальне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спілкування</a:t>
            </a:r>
            <a:r>
              <a:rPr lang="ru-RU" sz="1800" b="1" i="1" dirty="0" smtClean="0"/>
              <a:t> – </a:t>
            </a:r>
            <a:r>
              <a:rPr lang="ru-RU" sz="1800" dirty="0" err="1" smtClean="0"/>
              <a:t>такий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засіб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передачі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до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, 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вербальне</a:t>
            </a:r>
            <a:r>
              <a:rPr lang="ru-RU" sz="1800" dirty="0" smtClean="0"/>
              <a:t>,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невербальна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користується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засобами</a:t>
            </a:r>
            <a:r>
              <a:rPr lang="ru-RU" sz="1800" dirty="0" smtClean="0"/>
              <a:t>. </a:t>
            </a:r>
            <a:r>
              <a:rPr lang="ru-RU" sz="1800" dirty="0" err="1" smtClean="0"/>
              <a:t>Невербальні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супроводжують</a:t>
            </a:r>
            <a:r>
              <a:rPr lang="ru-RU" sz="1800" dirty="0" smtClean="0"/>
              <a:t>, </a:t>
            </a:r>
            <a:r>
              <a:rPr lang="ru-RU" sz="1800" dirty="0" err="1" smtClean="0"/>
              <a:t>доповнюють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мову</a:t>
            </a:r>
            <a:r>
              <a:rPr lang="ru-RU" sz="1800" dirty="0" smtClean="0"/>
              <a:t>, а в </a:t>
            </a:r>
            <a:r>
              <a:rPr lang="ru-RU" sz="1800" dirty="0" err="1" smtClean="0"/>
              <a:t>деяких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випадках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замінюють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(у таких </a:t>
            </a:r>
            <a:r>
              <a:rPr lang="ru-RU" sz="1800" dirty="0" err="1" smtClean="0"/>
              <a:t>випадках</a:t>
            </a:r>
            <a:r>
              <a:rPr lang="ru-RU" sz="1800" dirty="0" smtClean="0"/>
              <a:t> </a:t>
            </a:r>
            <a:r>
              <a:rPr lang="ru-RU" sz="1800" dirty="0" err="1" smtClean="0"/>
              <a:t>кажуть</a:t>
            </a:r>
            <a:r>
              <a:rPr lang="ru-RU" sz="1800" dirty="0" smtClean="0"/>
              <a:t> – «</a:t>
            </a:r>
            <a:r>
              <a:rPr lang="ru-RU" sz="1800" dirty="0" err="1" smtClean="0"/>
              <a:t>зрозуміло</a:t>
            </a:r>
            <a:r>
              <a:rPr lang="ru-RU" sz="1800" dirty="0" smtClean="0"/>
              <a:t> без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»).</a:t>
            </a:r>
            <a:endParaRPr lang="ru-RU" sz="1800" dirty="0" smtClean="0"/>
          </a:p>
          <a:p>
            <a:pPr marL="541655" indent="-514350" algn="just"/>
            <a:endParaRPr lang="ru-RU" sz="1800" b="1" i="1" dirty="0" smtClean="0"/>
          </a:p>
          <a:p>
            <a:pPr marL="541655" indent="-514350" algn="just"/>
            <a:r>
              <a:rPr lang="ru-RU" sz="1800" b="1" i="1" dirty="0" smtClean="0"/>
              <a:t>           </a:t>
            </a:r>
            <a:r>
              <a:rPr lang="ru-RU" sz="1800" b="1" i="1" dirty="0" err="1" smtClean="0"/>
              <a:t>Невербальні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сигнали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виконують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такі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функції</a:t>
            </a:r>
            <a:r>
              <a:rPr lang="ru-RU" sz="1800" dirty="0" smtClean="0"/>
              <a:t>: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- </a:t>
            </a:r>
            <a:r>
              <a:rPr lang="ru-RU" sz="1800" dirty="0" err="1" smtClean="0"/>
              <a:t>передають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співрозмовнику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- </a:t>
            </a:r>
            <a:r>
              <a:rPr lang="ru-RU" sz="1800" dirty="0" err="1" smtClean="0"/>
              <a:t>впливають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- </a:t>
            </a:r>
            <a:r>
              <a:rPr lang="ru-RU" sz="1800" dirty="0" err="1" smtClean="0"/>
              <a:t>впливають</a:t>
            </a:r>
            <a:r>
              <a:rPr lang="ru-RU" sz="1800" dirty="0" smtClean="0"/>
              <a:t> на того, </a:t>
            </a:r>
            <a:r>
              <a:rPr lang="ru-RU" sz="1800" dirty="0" err="1" smtClean="0"/>
              <a:t>хто</a:t>
            </a:r>
            <a:r>
              <a:rPr lang="ru-RU" sz="1800" dirty="0" smtClean="0"/>
              <a:t> говорить (</a:t>
            </a:r>
            <a:r>
              <a:rPr lang="ru-RU" sz="1800" dirty="0" err="1" smtClean="0"/>
              <a:t>самовплив</a:t>
            </a:r>
            <a:r>
              <a:rPr lang="ru-RU" sz="1800" dirty="0" smtClean="0"/>
              <a:t>).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          У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цих</a:t>
            </a:r>
            <a:r>
              <a:rPr lang="ru-RU" sz="1800" dirty="0" smtClean="0"/>
              <a:t> </a:t>
            </a:r>
            <a:r>
              <a:rPr lang="ru-RU" sz="1800" dirty="0" err="1" smtClean="0"/>
              <a:t>трьох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функціях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невербальні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сигнали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використовуватися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свідомо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несвідомо</a:t>
            </a:r>
            <a:r>
              <a:rPr lang="ru-RU" sz="1800" dirty="0" smtClean="0"/>
              <a:t>.</a:t>
            </a:r>
            <a:endParaRPr lang="ru-RU" sz="1800" b="1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3. </a:t>
            </a:r>
            <a:r>
              <a:rPr lang="ru-RU" sz="2400" dirty="0" err="1" smtClean="0"/>
              <a:t>Невербальні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 lnSpcReduction="10000"/>
          </a:bodyPr>
          <a:lstStyle/>
          <a:p>
            <a:pPr marL="541655" indent="-514350" algn="just"/>
            <a:r>
              <a:rPr lang="ru-RU" sz="1800" b="1" i="1" dirty="0" smtClean="0"/>
              <a:t>           </a:t>
            </a:r>
            <a:r>
              <a:rPr lang="ru-RU" sz="1800" b="1" i="1" dirty="0" err="1" smtClean="0"/>
              <a:t>Конгруентність</a:t>
            </a:r>
            <a:r>
              <a:rPr lang="ru-RU" sz="1800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відповідність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сенсу</a:t>
            </a:r>
            <a:r>
              <a:rPr lang="ru-RU" sz="1800" dirty="0" smtClean="0"/>
              <a:t> </a:t>
            </a:r>
            <a:r>
              <a:rPr lang="ru-RU" sz="1800" dirty="0" err="1" smtClean="0"/>
              <a:t>вербальних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невербальних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сигналів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супроводжують</a:t>
            </a:r>
            <a:r>
              <a:rPr lang="ru-RU" sz="1800" dirty="0" smtClean="0"/>
              <a:t>, </a:t>
            </a:r>
            <a:r>
              <a:rPr lang="ru-RU" sz="1800" dirty="0" err="1" smtClean="0"/>
              <a:t>неконгруентність</a:t>
            </a:r>
            <a:r>
              <a:rPr lang="ru-RU" sz="1800" dirty="0" smtClean="0"/>
              <a:t> – </a:t>
            </a:r>
            <a:r>
              <a:rPr lang="ru-RU" sz="1800" dirty="0" err="1" smtClean="0"/>
              <a:t>протиріччя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ними. </a:t>
            </a:r>
            <a:r>
              <a:rPr lang="ru-RU" sz="1800" dirty="0" err="1" smtClean="0"/>
              <a:t>Встановлено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за умов </a:t>
            </a:r>
            <a:r>
              <a:rPr lang="ru-RU" sz="1800" dirty="0" err="1" smtClean="0"/>
              <a:t>неконгруентності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сенс</a:t>
            </a:r>
            <a:r>
              <a:rPr lang="ru-RU" sz="1800" dirty="0" smtClean="0"/>
              <a:t> невербального сигналу </a:t>
            </a:r>
            <a:r>
              <a:rPr lang="ru-RU" sz="1800" dirty="0" err="1" smtClean="0"/>
              <a:t>суперечить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сенсу</a:t>
            </a:r>
            <a:r>
              <a:rPr lang="ru-RU" sz="1800" dirty="0" smtClean="0"/>
              <a:t> вербального сигналу, люди </a:t>
            </a:r>
            <a:r>
              <a:rPr lang="ru-RU" sz="1800" dirty="0" err="1" smtClean="0"/>
              <a:t>схильні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вірити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невербальній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. </a:t>
            </a:r>
            <a:r>
              <a:rPr lang="ru-RU" sz="1800" b="1" i="1" dirty="0" smtClean="0"/>
              <a:t>           </a:t>
            </a:r>
            <a:endParaRPr lang="ru-RU" sz="1800" b="1" i="1" dirty="0" smtClean="0"/>
          </a:p>
          <a:p>
            <a:pPr marL="541655" indent="-514350" algn="just"/>
            <a:r>
              <a:rPr lang="ru-RU" sz="1800" dirty="0" smtClean="0"/>
              <a:t>          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невербальні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засоби</a:t>
            </a:r>
            <a:r>
              <a:rPr lang="ru-RU" sz="1800" dirty="0" smtClean="0"/>
              <a:t> – </a:t>
            </a:r>
            <a:r>
              <a:rPr lang="ru-RU" sz="1800" b="1" i="1" dirty="0" err="1" smtClean="0"/>
              <a:t>кінесичні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засоби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візуально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сприйняті</a:t>
            </a:r>
            <a:r>
              <a:rPr lang="ru-RU" sz="1800" dirty="0" smtClean="0"/>
              <a:t> </a:t>
            </a:r>
            <a:r>
              <a:rPr lang="ru-RU" sz="1800" dirty="0" err="1" smtClean="0"/>
              <a:t>рухи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іншої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виразнорегулятивну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функцію</a:t>
            </a:r>
            <a:r>
              <a:rPr lang="ru-RU" sz="1800" dirty="0" smtClean="0"/>
              <a:t> у </a:t>
            </a:r>
            <a:r>
              <a:rPr lang="ru-RU" sz="1800" dirty="0" err="1" smtClean="0"/>
              <a:t>спілкуванні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До </a:t>
            </a:r>
            <a:r>
              <a:rPr lang="ru-RU" sz="1800" dirty="0" err="1" smtClean="0"/>
              <a:t>кінесики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відносяться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виразні</a:t>
            </a:r>
            <a:r>
              <a:rPr lang="ru-RU" sz="1800" dirty="0" smtClean="0"/>
              <a:t> </a:t>
            </a:r>
            <a:r>
              <a:rPr lang="ru-RU" sz="1800" dirty="0" err="1" smtClean="0"/>
              <a:t>рухи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виявляються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міміці</a:t>
            </a:r>
            <a:r>
              <a:rPr lang="ru-RU" sz="1800" dirty="0" smtClean="0"/>
              <a:t>, </a:t>
            </a:r>
            <a:r>
              <a:rPr lang="ru-RU" sz="1800" dirty="0" err="1" smtClean="0"/>
              <a:t>позі</a:t>
            </a:r>
            <a:r>
              <a:rPr lang="ru-RU" sz="1800" dirty="0" smtClean="0"/>
              <a:t>, </a:t>
            </a:r>
            <a:r>
              <a:rPr lang="ru-RU" sz="1800" dirty="0" err="1" smtClean="0"/>
              <a:t>погляді</a:t>
            </a:r>
            <a:r>
              <a:rPr lang="ru-RU" sz="1800" dirty="0" smtClean="0"/>
              <a:t>, </a:t>
            </a:r>
            <a:r>
              <a:rPr lang="ru-RU" sz="1800" dirty="0" err="1" smtClean="0"/>
              <a:t>ході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</a:t>
            </a:r>
            <a:r>
              <a:rPr lang="ru-RU" sz="1800" b="1" i="1" dirty="0" err="1" smtClean="0"/>
              <a:t>Особлива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роль </a:t>
            </a:r>
            <a:r>
              <a:rPr lang="ru-RU" sz="1800" b="1" i="1" dirty="0" err="1" smtClean="0"/>
              <a:t>передачі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інформації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відводиться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міміці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рухам</a:t>
            </a:r>
            <a:r>
              <a:rPr lang="ru-RU" sz="1800" dirty="0" smtClean="0"/>
              <a:t> </a:t>
            </a:r>
            <a:r>
              <a:rPr lang="ru-RU" sz="1800" dirty="0" err="1" smtClean="0"/>
              <a:t>м’язів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обличчя</a:t>
            </a:r>
            <a:r>
              <a:rPr lang="ru-RU" sz="1800" dirty="0" smtClean="0"/>
              <a:t>, яку </a:t>
            </a:r>
            <a:r>
              <a:rPr lang="ru-RU" sz="1800" dirty="0" err="1" smtClean="0"/>
              <a:t>недарма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дзеркалом</a:t>
            </a:r>
            <a:r>
              <a:rPr lang="ru-RU" sz="1800" dirty="0" smtClean="0"/>
              <a:t> </a:t>
            </a:r>
            <a:r>
              <a:rPr lang="ru-RU" sz="1800" dirty="0" err="1" smtClean="0"/>
              <a:t>душі</a:t>
            </a:r>
            <a:r>
              <a:rPr lang="ru-RU" sz="1800" dirty="0" smtClean="0"/>
              <a:t>. </a:t>
            </a:r>
            <a:r>
              <a:rPr lang="ru-RU" sz="1800" dirty="0" err="1" smtClean="0"/>
              <a:t>Дослідження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показали,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нерухомій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невидимій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особі</a:t>
            </a:r>
            <a:r>
              <a:rPr lang="ru-RU" sz="1800" dirty="0" smtClean="0"/>
              <a:t> лектора </a:t>
            </a:r>
            <a:r>
              <a:rPr lang="ru-RU" sz="1800" dirty="0" err="1" smtClean="0"/>
              <a:t>втрачається</a:t>
            </a:r>
            <a:r>
              <a:rPr lang="ru-RU" sz="1800" dirty="0" smtClean="0"/>
              <a:t> до 10–15%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Головною </a:t>
            </a:r>
            <a:r>
              <a:rPr lang="ru-RU" sz="1800" dirty="0" smtClean="0"/>
              <a:t>характеристикою </a:t>
            </a:r>
            <a:r>
              <a:rPr lang="ru-RU" sz="1800" dirty="0" err="1" smtClean="0"/>
              <a:t>міміки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цілісність</a:t>
            </a:r>
            <a:r>
              <a:rPr lang="ru-RU" sz="1800" dirty="0" smtClean="0"/>
              <a:t> та </a:t>
            </a:r>
            <a:r>
              <a:rPr lang="ru-RU" sz="1800" dirty="0" err="1" smtClean="0"/>
              <a:t>динамічність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у </a:t>
            </a:r>
            <a:r>
              <a:rPr lang="ru-RU" sz="1800" dirty="0" err="1" smtClean="0"/>
              <a:t>мімічному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вираженні</a:t>
            </a:r>
            <a:r>
              <a:rPr lang="ru-RU" sz="1800" dirty="0" smtClean="0"/>
              <a:t> шести </a:t>
            </a:r>
            <a:r>
              <a:rPr lang="ru-RU" sz="1800" dirty="0" err="1" smtClean="0"/>
              <a:t>основних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станів</a:t>
            </a:r>
            <a:r>
              <a:rPr lang="ru-RU" sz="1800" dirty="0" smtClean="0"/>
              <a:t> (</a:t>
            </a:r>
            <a:r>
              <a:rPr lang="ru-RU" sz="1800" dirty="0" err="1" smtClean="0"/>
              <a:t>гніву</a:t>
            </a:r>
            <a:r>
              <a:rPr lang="ru-RU" sz="1800" dirty="0" smtClean="0"/>
              <a:t>, </a:t>
            </a:r>
            <a:r>
              <a:rPr lang="ru-RU" sz="1800" dirty="0" err="1" smtClean="0"/>
              <a:t>радості</a:t>
            </a:r>
            <a:r>
              <a:rPr lang="ru-RU" sz="1800" dirty="0" smtClean="0"/>
              <a:t>, страху, </a:t>
            </a:r>
            <a:r>
              <a:rPr lang="ru-RU" sz="1800" dirty="0" err="1" smtClean="0"/>
              <a:t>страждання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здивування</a:t>
            </a:r>
            <a:r>
              <a:rPr lang="ru-RU" sz="1800" dirty="0" smtClean="0"/>
              <a:t> та </a:t>
            </a:r>
            <a:r>
              <a:rPr lang="ru-RU" sz="1800" dirty="0" err="1" smtClean="0"/>
              <a:t>огиди</a:t>
            </a:r>
            <a:r>
              <a:rPr lang="ru-RU" sz="1800" dirty="0" smtClean="0"/>
              <a:t>)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рухи</a:t>
            </a:r>
            <a:r>
              <a:rPr lang="ru-RU" sz="1800" dirty="0" smtClean="0"/>
              <a:t> </a:t>
            </a:r>
            <a:r>
              <a:rPr lang="ru-RU" sz="1800" dirty="0" err="1" smtClean="0"/>
              <a:t>м’язів</a:t>
            </a:r>
            <a:r>
              <a:rPr lang="ru-RU" sz="1800" dirty="0" smtClean="0"/>
              <a:t> особи </a:t>
            </a:r>
            <a:r>
              <a:rPr lang="ru-RU" sz="1800" dirty="0" err="1" smtClean="0"/>
              <a:t>скоординовані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добре видно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схеми</a:t>
            </a:r>
            <a:r>
              <a:rPr lang="ru-RU" sz="1800" dirty="0" smtClean="0"/>
              <a:t> </a:t>
            </a:r>
            <a:r>
              <a:rPr lang="ru-RU" sz="1800" dirty="0" err="1" smtClean="0"/>
              <a:t>мімічних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станів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3. </a:t>
            </a:r>
            <a:r>
              <a:rPr lang="ru-RU" sz="2400" dirty="0" err="1" smtClean="0"/>
              <a:t>Невербальні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 </a:t>
            </a:r>
            <a:r>
              <a:rPr lang="ru-RU" sz="1800" b="1" i="1" dirty="0" smtClean="0"/>
              <a:t>Поза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становище </a:t>
            </a:r>
            <a:r>
              <a:rPr lang="ru-RU" sz="1800" dirty="0" err="1" smtClean="0"/>
              <a:t>людського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тіла</a:t>
            </a:r>
            <a:r>
              <a:rPr lang="ru-RU" sz="1800" dirty="0" smtClean="0"/>
              <a:t>, </a:t>
            </a:r>
            <a:r>
              <a:rPr lang="ru-RU" sz="1800" dirty="0" err="1" smtClean="0"/>
              <a:t>типове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цієї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культури</a:t>
            </a:r>
            <a:r>
              <a:rPr lang="ru-RU" sz="1800" dirty="0" smtClean="0"/>
              <a:t>, </a:t>
            </a:r>
            <a:r>
              <a:rPr lang="ru-RU" sz="1800" dirty="0" err="1" smtClean="0"/>
              <a:t>елементарна</a:t>
            </a:r>
            <a:r>
              <a:rPr lang="ru-RU" sz="1800" dirty="0" smtClean="0"/>
              <a:t> </a:t>
            </a:r>
            <a:r>
              <a:rPr lang="ru-RU" sz="1800" dirty="0" err="1" smtClean="0"/>
              <a:t>одиниця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просторової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поведінки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. </a:t>
            </a:r>
            <a:r>
              <a:rPr lang="ru-RU" sz="1800" dirty="0" err="1" smtClean="0"/>
              <a:t>Загальна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стійких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положень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здатні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прийняти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людське</a:t>
            </a:r>
            <a:r>
              <a:rPr lang="ru-RU" sz="1800" dirty="0" smtClean="0"/>
              <a:t> </a:t>
            </a:r>
            <a:r>
              <a:rPr lang="ru-RU" sz="1800" dirty="0" err="1" smtClean="0"/>
              <a:t>тіло</a:t>
            </a:r>
            <a:r>
              <a:rPr lang="ru-RU" sz="1800" dirty="0" smtClean="0"/>
              <a:t>,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1000.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          Поза </a:t>
            </a:r>
            <a:r>
              <a:rPr lang="ru-RU" sz="1800" dirty="0" err="1" smtClean="0"/>
              <a:t>наочно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показує</a:t>
            </a:r>
            <a:r>
              <a:rPr lang="ru-RU" sz="1800" dirty="0" smtClean="0"/>
              <a:t>, як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сприймає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свій</a:t>
            </a:r>
            <a:r>
              <a:rPr lang="ru-RU" sz="1800" dirty="0" smtClean="0"/>
              <a:t> статус </a:t>
            </a:r>
            <a:r>
              <a:rPr lang="ru-RU" sz="1800" dirty="0" err="1" smtClean="0"/>
              <a:t>стосовно</a:t>
            </a:r>
            <a:r>
              <a:rPr lang="ru-RU" sz="1800" dirty="0" smtClean="0"/>
              <a:t> статусу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присутніх</a:t>
            </a:r>
            <a:r>
              <a:rPr lang="ru-RU" sz="1800" dirty="0" smtClean="0"/>
              <a:t>. Особи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вищим</a:t>
            </a:r>
            <a:r>
              <a:rPr lang="ru-RU" sz="1800" dirty="0" smtClean="0"/>
              <a:t> статусом </a:t>
            </a:r>
            <a:r>
              <a:rPr lang="ru-RU" sz="1800" dirty="0" err="1" smtClean="0"/>
              <a:t>приймають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невимушені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</a:t>
            </a:r>
            <a:r>
              <a:rPr lang="ru-RU" sz="1800" dirty="0" smtClean="0"/>
              <a:t>,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підлеглі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          «</a:t>
            </a:r>
            <a:r>
              <a:rPr lang="ru-RU" sz="1800" dirty="0" err="1" smtClean="0"/>
              <a:t>Закриті</a:t>
            </a:r>
            <a:r>
              <a:rPr lang="ru-RU" sz="1800" dirty="0" smtClean="0"/>
              <a:t>» </a:t>
            </a:r>
            <a:r>
              <a:rPr lang="ru-RU" sz="1800" dirty="0" err="1" smtClean="0"/>
              <a:t>пози</a:t>
            </a:r>
            <a:r>
              <a:rPr lang="ru-RU" sz="1800" dirty="0" smtClean="0"/>
              <a:t> (коли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якось</a:t>
            </a:r>
            <a:r>
              <a:rPr lang="ru-RU" sz="1800" dirty="0" smtClean="0"/>
              <a:t> </a:t>
            </a:r>
            <a:r>
              <a:rPr lang="ru-RU" sz="1800" dirty="0" err="1" smtClean="0"/>
              <a:t>намагається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закрити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передню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тіла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зайняти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якнайменше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місця</a:t>
            </a:r>
            <a:r>
              <a:rPr lang="ru-RU" sz="1800" dirty="0" smtClean="0"/>
              <a:t> в </a:t>
            </a:r>
            <a:r>
              <a:rPr lang="ru-RU" sz="1800" dirty="0" err="1" smtClean="0"/>
              <a:t>просторі</a:t>
            </a:r>
            <a:r>
              <a:rPr lang="ru-RU" sz="1800" dirty="0" smtClean="0"/>
              <a:t>; «</a:t>
            </a:r>
            <a:r>
              <a:rPr lang="ru-RU" sz="1800" dirty="0" err="1" smtClean="0"/>
              <a:t>наполеонівська</a:t>
            </a:r>
            <a:r>
              <a:rPr lang="ru-RU" sz="1800" dirty="0" smtClean="0"/>
              <a:t>» поза, стоячи: руки, </a:t>
            </a:r>
            <a:r>
              <a:rPr lang="ru-RU" sz="1800" dirty="0" err="1" smtClean="0"/>
              <a:t>схрещені</a:t>
            </a:r>
            <a:r>
              <a:rPr lang="ru-RU" sz="1800" dirty="0" smtClean="0"/>
              <a:t> на грудях,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сидячи</a:t>
            </a:r>
            <a:r>
              <a:rPr lang="ru-RU" sz="1800" dirty="0" smtClean="0"/>
              <a:t>: </a:t>
            </a:r>
            <a:r>
              <a:rPr lang="ru-RU" sz="1800" dirty="0" err="1" smtClean="0"/>
              <a:t>обидві</a:t>
            </a:r>
            <a:r>
              <a:rPr lang="ru-RU" sz="1800" dirty="0" smtClean="0"/>
              <a:t> руки </a:t>
            </a:r>
            <a:r>
              <a:rPr lang="ru-RU" sz="1800" dirty="0" err="1" smtClean="0"/>
              <a:t>впираються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підборіддя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 </a:t>
            </a:r>
            <a:r>
              <a:rPr lang="ru-RU" sz="1800" dirty="0" err="1" smtClean="0"/>
              <a:t>сприймаються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пози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недовіри</a:t>
            </a:r>
            <a:r>
              <a:rPr lang="ru-RU" sz="1800" dirty="0" smtClean="0"/>
              <a:t>, </a:t>
            </a:r>
            <a:r>
              <a:rPr lang="ru-RU" sz="1800" dirty="0" err="1" smtClean="0"/>
              <a:t>незгоди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протидії</a:t>
            </a:r>
            <a:r>
              <a:rPr lang="ru-RU" sz="1800" dirty="0" smtClean="0"/>
              <a:t>, критики.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«</a:t>
            </a:r>
            <a:r>
              <a:rPr lang="ru-RU" sz="1800" dirty="0" err="1" smtClean="0"/>
              <a:t>Відкриті</a:t>
            </a:r>
            <a:r>
              <a:rPr lang="ru-RU" sz="1800" dirty="0" smtClean="0"/>
              <a:t>» </a:t>
            </a:r>
            <a:r>
              <a:rPr lang="ru-RU" sz="1800" dirty="0" err="1" smtClean="0"/>
              <a:t>пози</a:t>
            </a:r>
            <a:r>
              <a:rPr lang="ru-RU" sz="1800" dirty="0" smtClean="0"/>
              <a:t> (стоячи: руки </a:t>
            </a:r>
            <a:r>
              <a:rPr lang="ru-RU" sz="1800" dirty="0" err="1" smtClean="0"/>
              <a:t>розкриті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долонями</a:t>
            </a:r>
            <a:r>
              <a:rPr lang="ru-RU" sz="1800" dirty="0" smtClean="0"/>
              <a:t> </a:t>
            </a:r>
            <a:r>
              <a:rPr lang="ru-RU" sz="1800" dirty="0" err="1" smtClean="0"/>
              <a:t>вгору</a:t>
            </a:r>
            <a:r>
              <a:rPr lang="ru-RU" sz="1800" dirty="0" smtClean="0"/>
              <a:t>, </a:t>
            </a:r>
            <a:r>
              <a:rPr lang="ru-RU" sz="1800" dirty="0" err="1" smtClean="0"/>
              <a:t>сидячи</a:t>
            </a:r>
            <a:r>
              <a:rPr lang="ru-RU" sz="1800" dirty="0" smtClean="0"/>
              <a:t>: </a:t>
            </a:r>
            <a:r>
              <a:rPr lang="ru-RU" sz="1800" dirty="0" err="1" smtClean="0"/>
              <a:t>руки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розкинуті</a:t>
            </a:r>
            <a:r>
              <a:rPr lang="ru-RU" sz="1800" dirty="0" smtClean="0"/>
              <a:t>, ноги </a:t>
            </a:r>
            <a:r>
              <a:rPr lang="ru-RU" sz="1800" dirty="0" err="1" smtClean="0"/>
              <a:t>витягнуті</a:t>
            </a:r>
            <a:r>
              <a:rPr lang="ru-RU" sz="1800" dirty="0" smtClean="0"/>
              <a:t>) </a:t>
            </a:r>
            <a:r>
              <a:rPr lang="ru-RU" sz="1800" dirty="0" err="1" smtClean="0"/>
              <a:t>сприймаються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пози</a:t>
            </a:r>
            <a:r>
              <a:rPr lang="ru-RU" sz="1800" dirty="0" smtClean="0"/>
              <a:t> </a:t>
            </a:r>
            <a:r>
              <a:rPr lang="ru-RU" sz="1800" dirty="0" err="1" smtClean="0"/>
              <a:t>довіри</a:t>
            </a:r>
            <a:r>
              <a:rPr lang="ru-RU" sz="1800" dirty="0" smtClean="0"/>
              <a:t>, </a:t>
            </a:r>
            <a:r>
              <a:rPr lang="ru-RU" sz="1800" dirty="0" err="1" smtClean="0"/>
              <a:t>згоди</a:t>
            </a:r>
            <a:r>
              <a:rPr lang="ru-RU" sz="1800" dirty="0" smtClean="0"/>
              <a:t>, </a:t>
            </a:r>
            <a:r>
              <a:rPr lang="ru-RU" sz="1800" dirty="0" err="1" smtClean="0"/>
              <a:t>доброзичливості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психологічного</a:t>
            </a:r>
            <a:r>
              <a:rPr lang="ru-RU" sz="1800" dirty="0" smtClean="0"/>
              <a:t> комфорту.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3. </a:t>
            </a:r>
            <a:r>
              <a:rPr lang="ru-RU" sz="2400" dirty="0" err="1" smtClean="0"/>
              <a:t>Невербальні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  Жести</a:t>
            </a:r>
            <a:endParaRPr lang="ru-RU" sz="1800" b="1" i="1" dirty="0" smtClean="0"/>
          </a:p>
          <a:p>
            <a:pPr marL="541655" indent="-514350" algn="just"/>
            <a:r>
              <a:rPr lang="ru-RU" sz="1800" dirty="0" smtClean="0"/>
              <a:t>            </a:t>
            </a:r>
            <a:r>
              <a:rPr lang="ru-RU" sz="1800" dirty="0" err="1" smtClean="0"/>
              <a:t>Конкретний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сенс</a:t>
            </a:r>
            <a:r>
              <a:rPr lang="ru-RU" sz="1800" dirty="0" smtClean="0"/>
              <a:t> </a:t>
            </a:r>
            <a:r>
              <a:rPr lang="ru-RU" sz="1800" dirty="0" err="1" smtClean="0"/>
              <a:t>окремих</a:t>
            </a:r>
            <a:r>
              <a:rPr lang="ru-RU" sz="1800" dirty="0" smtClean="0"/>
              <a:t> </a:t>
            </a:r>
            <a:r>
              <a:rPr lang="ru-RU" sz="1800" dirty="0" err="1" smtClean="0"/>
              <a:t>жестів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різний</a:t>
            </a:r>
            <a:r>
              <a:rPr lang="ru-RU" sz="1800" dirty="0" smtClean="0"/>
              <a:t> у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культурах.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у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культурах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подібні</a:t>
            </a:r>
            <a:r>
              <a:rPr lang="ru-RU" sz="1800" dirty="0" smtClean="0"/>
              <a:t> жести,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назвати</a:t>
            </a:r>
            <a:r>
              <a:rPr lang="ru-RU" sz="1800" dirty="0" smtClean="0"/>
              <a:t>: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- </a:t>
            </a:r>
            <a:r>
              <a:rPr lang="ru-RU" sz="1800" dirty="0" err="1" smtClean="0"/>
              <a:t>комунікативні</a:t>
            </a:r>
            <a:r>
              <a:rPr lang="ru-RU" sz="1800" dirty="0" smtClean="0"/>
              <a:t> (жести </a:t>
            </a:r>
            <a:r>
              <a:rPr lang="ru-RU" sz="1800" dirty="0" err="1" smtClean="0"/>
              <a:t>вітання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прощання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привернення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уваги</a:t>
            </a:r>
            <a:r>
              <a:rPr lang="ru-RU" sz="1800" dirty="0" smtClean="0"/>
              <a:t>, заборони, </a:t>
            </a:r>
            <a:r>
              <a:rPr lang="ru-RU" sz="1800" dirty="0" err="1" smtClean="0"/>
              <a:t>задовільні</a:t>
            </a:r>
            <a:r>
              <a:rPr lang="ru-RU" sz="1800" dirty="0" smtClean="0"/>
              <a:t>, </a:t>
            </a:r>
            <a:r>
              <a:rPr lang="ru-RU" sz="1800" dirty="0" err="1" smtClean="0"/>
              <a:t>негативні</a:t>
            </a:r>
            <a:r>
              <a:rPr lang="ru-RU" sz="1800" dirty="0" smtClean="0"/>
              <a:t>, </a:t>
            </a:r>
            <a:r>
              <a:rPr lang="ru-RU" sz="1800" dirty="0" err="1" smtClean="0"/>
              <a:t>запитальні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- </a:t>
            </a:r>
            <a:r>
              <a:rPr lang="ru-RU" sz="1800" dirty="0" err="1" smtClean="0"/>
              <a:t>модальні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ті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виражають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оцінку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ставлення</a:t>
            </a:r>
            <a:r>
              <a:rPr lang="ru-RU" sz="1800" dirty="0" smtClean="0"/>
              <a:t> (жести </a:t>
            </a:r>
            <a:r>
              <a:rPr lang="ru-RU" sz="1800" dirty="0" err="1" smtClean="0"/>
              <a:t>схвалення</a:t>
            </a:r>
            <a:r>
              <a:rPr lang="ru-RU" sz="1800" dirty="0" smtClean="0"/>
              <a:t> та </a:t>
            </a:r>
            <a:r>
              <a:rPr lang="ru-RU" sz="1800" dirty="0" err="1" smtClean="0"/>
              <a:t>незадоволення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довіри</a:t>
            </a:r>
            <a:r>
              <a:rPr lang="ru-RU" sz="1800" dirty="0" smtClean="0"/>
              <a:t> </a:t>
            </a:r>
            <a:r>
              <a:rPr lang="ru-RU" sz="1800" dirty="0" err="1" smtClean="0"/>
              <a:t>та</a:t>
            </a:r>
            <a:r>
              <a:rPr lang="ru-RU" sz="1800" dirty="0" smtClean="0"/>
              <a:t> </a:t>
            </a:r>
            <a:r>
              <a:rPr lang="ru-RU" sz="1800" dirty="0" err="1" smtClean="0"/>
              <a:t>недовіри</a:t>
            </a:r>
            <a:r>
              <a:rPr lang="ru-RU" sz="1800" dirty="0" smtClean="0"/>
              <a:t>, </a:t>
            </a:r>
            <a:r>
              <a:rPr lang="ru-RU" sz="1800" dirty="0" err="1" smtClean="0"/>
              <a:t>розгубленості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- </a:t>
            </a:r>
            <a:r>
              <a:rPr lang="ru-RU" sz="1800" dirty="0" err="1" smtClean="0"/>
              <a:t>описові</a:t>
            </a:r>
            <a:r>
              <a:rPr lang="ru-RU" sz="1800" dirty="0" smtClean="0"/>
              <a:t> жести,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сенс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у </a:t>
            </a:r>
            <a:r>
              <a:rPr lang="ru-RU" sz="1800" dirty="0" err="1" smtClean="0"/>
              <a:t>контексті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висловлювання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           У </a:t>
            </a:r>
            <a:r>
              <a:rPr lang="ru-RU" sz="1800" dirty="0" err="1" smtClean="0"/>
              <a:t>процесі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 не </a:t>
            </a:r>
            <a:r>
              <a:rPr lang="ru-RU" sz="1800" dirty="0" err="1" smtClean="0"/>
              <a:t>слід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забувати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конгруентності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збіг</a:t>
            </a:r>
            <a:r>
              <a:rPr lang="ru-RU" sz="1800" dirty="0" smtClean="0"/>
              <a:t> </a:t>
            </a:r>
            <a:r>
              <a:rPr lang="ru-RU" sz="1800" dirty="0" err="1" smtClean="0"/>
              <a:t>жестів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висловлювань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</a:t>
            </a:r>
            <a:r>
              <a:rPr lang="ru-RU" sz="1800" dirty="0" err="1" smtClean="0"/>
              <a:t>Мовні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висловлювання</a:t>
            </a:r>
            <a:r>
              <a:rPr lang="ru-RU" sz="1800" dirty="0" smtClean="0"/>
              <a:t> та жести,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супроводжують</a:t>
            </a:r>
            <a:r>
              <a:rPr lang="ru-RU" sz="1800" dirty="0" smtClean="0"/>
              <a:t>, </a:t>
            </a:r>
            <a:r>
              <a:rPr lang="ru-RU" sz="1800" dirty="0" err="1" smtClean="0"/>
              <a:t>повинні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збігатися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Протиріччя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жестами та </a:t>
            </a:r>
            <a:r>
              <a:rPr lang="ru-RU" sz="1800" dirty="0" err="1" smtClean="0"/>
              <a:t>змістом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висловлювань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сигналом </a:t>
            </a:r>
            <a:r>
              <a:rPr lang="ru-RU" sz="1800" dirty="0" err="1" smtClean="0"/>
              <a:t>брехні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3. </a:t>
            </a:r>
            <a:r>
              <a:rPr lang="ru-RU" sz="2400" dirty="0" err="1" smtClean="0"/>
              <a:t>Невербальні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</a:t>
            </a:r>
            <a:r>
              <a:rPr lang="ru-RU" sz="1800" b="1" i="1" dirty="0" err="1" smtClean="0"/>
              <a:t>Мова</a:t>
            </a:r>
            <a:r>
              <a:rPr lang="ru-RU" sz="1800" b="1" i="1" dirty="0" smtClean="0"/>
              <a:t> </a:t>
            </a:r>
            <a:endParaRPr lang="ru-RU" sz="1800" b="1" i="1" dirty="0" smtClean="0"/>
          </a:p>
          <a:p>
            <a:pPr marL="541655" indent="-514350" algn="just"/>
            <a:r>
              <a:rPr lang="ru-RU" sz="1800" b="1" i="1" dirty="0" smtClean="0"/>
              <a:t> </a:t>
            </a:r>
            <a:r>
              <a:rPr lang="ru-RU" sz="1800" b="1" i="1" dirty="0" smtClean="0"/>
              <a:t>          </a:t>
            </a:r>
            <a:r>
              <a:rPr lang="ru-RU" sz="1800" dirty="0" smtClean="0"/>
              <a:t>Характеристики голосу </a:t>
            </a:r>
            <a:r>
              <a:rPr lang="ru-RU" sz="1800" dirty="0" err="1" smtClean="0"/>
              <a:t>відносять</a:t>
            </a:r>
            <a:r>
              <a:rPr lang="ru-RU" sz="1800" dirty="0" smtClean="0"/>
              <a:t> до </a:t>
            </a:r>
            <a:r>
              <a:rPr lang="ru-RU" sz="1800" b="1" i="1" dirty="0" err="1" smtClean="0"/>
              <a:t>просодичних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та </a:t>
            </a:r>
            <a:r>
              <a:rPr lang="ru-RU" sz="1800" b="1" i="1" dirty="0" err="1" smtClean="0"/>
              <a:t>екстралінгвістичних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явищ</a:t>
            </a:r>
            <a:r>
              <a:rPr lang="ru-RU" sz="1800" b="1" i="1" dirty="0" smtClean="0"/>
              <a:t>.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</a:t>
            </a:r>
            <a:r>
              <a:rPr lang="ru-RU" sz="1800" b="1" i="1" dirty="0" smtClean="0"/>
              <a:t>Просодика </a:t>
            </a:r>
            <a:r>
              <a:rPr lang="ru-RU" sz="1800" dirty="0" smtClean="0"/>
              <a:t>– </a:t>
            </a:r>
            <a:r>
              <a:rPr lang="ru-RU" sz="1800" dirty="0" err="1" smtClean="0"/>
              <a:t>загальна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назва</a:t>
            </a:r>
            <a:r>
              <a:rPr lang="ru-RU" sz="1800" dirty="0" smtClean="0"/>
              <a:t> таких </a:t>
            </a:r>
            <a:r>
              <a:rPr lang="ru-RU" sz="1800" dirty="0" err="1" smtClean="0"/>
              <a:t>ритміко-інтонаційних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сторін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як </a:t>
            </a:r>
            <a:r>
              <a:rPr lang="ru-RU" sz="1800" dirty="0" err="1" smtClean="0"/>
              <a:t>висота</a:t>
            </a:r>
            <a:r>
              <a:rPr lang="ru-RU" sz="1800" dirty="0" smtClean="0"/>
              <a:t>, </a:t>
            </a:r>
            <a:r>
              <a:rPr lang="ru-RU" sz="1800" dirty="0" err="1" smtClean="0"/>
              <a:t>гучність</a:t>
            </a:r>
            <a:r>
              <a:rPr lang="ru-RU" sz="1800" dirty="0" smtClean="0"/>
              <a:t> голосового тону, тембр голосу, сила </a:t>
            </a:r>
            <a:r>
              <a:rPr lang="ru-RU" sz="1800" dirty="0" err="1" smtClean="0"/>
              <a:t>наголосу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</a:t>
            </a:r>
            <a:r>
              <a:rPr lang="ru-RU" sz="1800" b="1" i="1" dirty="0" err="1" smtClean="0"/>
              <a:t>Екстралінгвістична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система </a:t>
            </a:r>
            <a:r>
              <a:rPr lang="ru-RU" sz="1800" dirty="0" smtClean="0"/>
              <a:t>– </a:t>
            </a:r>
            <a:r>
              <a:rPr lang="ru-RU" sz="1800" dirty="0" err="1" smtClean="0"/>
              <a:t>включення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мову</a:t>
            </a:r>
            <a:r>
              <a:rPr lang="ru-RU" sz="1800" dirty="0" smtClean="0"/>
              <a:t> пауз,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різноманітних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психофізіологічних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проявів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: плачу, кашлю, </a:t>
            </a:r>
            <a:r>
              <a:rPr lang="ru-RU" sz="1800" dirty="0" err="1" smtClean="0"/>
              <a:t>сміху</a:t>
            </a:r>
            <a:r>
              <a:rPr lang="ru-RU" sz="1800" dirty="0" smtClean="0"/>
              <a:t>, </a:t>
            </a:r>
            <a:r>
              <a:rPr lang="ru-RU" sz="1800" dirty="0" err="1" smtClean="0"/>
              <a:t>зітхання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</a:t>
            </a:r>
            <a:r>
              <a:rPr lang="ru-RU" sz="1800" dirty="0" err="1" smtClean="0"/>
              <a:t>Праксодичними</a:t>
            </a:r>
            <a:r>
              <a:rPr lang="ru-RU" sz="1800" dirty="0" smtClean="0"/>
              <a:t> </a:t>
            </a:r>
            <a:r>
              <a:rPr lang="ru-RU" sz="1800" dirty="0" smtClean="0"/>
              <a:t>та </a:t>
            </a:r>
            <a:r>
              <a:rPr lang="ru-RU" sz="1800" dirty="0" err="1" smtClean="0"/>
              <a:t>екстралінгвістичними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регулюється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потік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економляться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, вони </a:t>
            </a:r>
            <a:r>
              <a:rPr lang="ru-RU" sz="1800" dirty="0" err="1" smtClean="0"/>
              <a:t>доповнюють</a:t>
            </a:r>
            <a:r>
              <a:rPr lang="ru-RU" sz="1800" dirty="0" smtClean="0"/>
              <a:t>, </a:t>
            </a:r>
            <a:r>
              <a:rPr lang="ru-RU" sz="1800" dirty="0" err="1" smtClean="0"/>
              <a:t>замінюють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висловлювання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виражають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емоційні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стани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/>
            <a:endParaRPr lang="ru-RU" sz="1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3. </a:t>
            </a:r>
            <a:r>
              <a:rPr lang="ru-RU" sz="2400" dirty="0" err="1" smtClean="0"/>
              <a:t>Невербальні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</a:t>
            </a:r>
            <a:r>
              <a:rPr lang="ru-RU" sz="1800" b="1" i="1" dirty="0" err="1" smtClean="0"/>
              <a:t>Мова</a:t>
            </a:r>
            <a:r>
              <a:rPr lang="ru-RU" sz="1800" b="1" i="1" dirty="0" smtClean="0"/>
              <a:t> </a:t>
            </a:r>
            <a:endParaRPr lang="ru-RU" sz="1800" b="1" i="1" dirty="0" smtClean="0"/>
          </a:p>
          <a:p>
            <a:pPr marL="541655" indent="-514350" algn="just"/>
            <a:r>
              <a:rPr lang="ru-RU" sz="1800" dirty="0" smtClean="0"/>
              <a:t>           </a:t>
            </a:r>
            <a:r>
              <a:rPr lang="ru-RU" sz="1800" dirty="0" err="1" smtClean="0"/>
              <a:t>Ентузіазм</a:t>
            </a:r>
            <a:r>
              <a:rPr lang="ru-RU" sz="1800" dirty="0" smtClean="0"/>
              <a:t>, </a:t>
            </a:r>
            <a:r>
              <a:rPr lang="ru-RU" sz="1800" dirty="0" err="1" smtClean="0"/>
              <a:t>радість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недовіра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високим</a:t>
            </a:r>
            <a:r>
              <a:rPr lang="ru-RU" sz="1800" dirty="0" smtClean="0"/>
              <a:t> голосом, </a:t>
            </a:r>
            <a:r>
              <a:rPr lang="ru-RU" sz="1800" dirty="0" err="1" smtClean="0"/>
              <a:t>гнів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страх </a:t>
            </a:r>
            <a:r>
              <a:rPr lang="ru-RU" sz="1800" dirty="0" err="1" smtClean="0"/>
              <a:t>теж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високим</a:t>
            </a:r>
            <a:r>
              <a:rPr lang="ru-RU" sz="1800" dirty="0" smtClean="0"/>
              <a:t> голосом,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в </a:t>
            </a:r>
            <a:r>
              <a:rPr lang="ru-RU" sz="1800" dirty="0" err="1" smtClean="0"/>
              <a:t>ширшому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діапазоні</a:t>
            </a:r>
            <a:r>
              <a:rPr lang="ru-RU" sz="1800" dirty="0" smtClean="0"/>
              <a:t> </a:t>
            </a:r>
            <a:r>
              <a:rPr lang="ru-RU" sz="1800" dirty="0" err="1" smtClean="0"/>
              <a:t>тональності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сили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висоти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звуків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Горе</a:t>
            </a:r>
            <a:r>
              <a:rPr lang="ru-RU" sz="1800" dirty="0" smtClean="0"/>
              <a:t>, </a:t>
            </a:r>
            <a:r>
              <a:rPr lang="ru-RU" sz="1800" dirty="0" err="1" smtClean="0"/>
              <a:t>сум</a:t>
            </a:r>
            <a:r>
              <a:rPr lang="ru-RU" sz="1800" dirty="0" smtClean="0"/>
              <a:t>, </a:t>
            </a:r>
            <a:r>
              <a:rPr lang="ru-RU" sz="1800" dirty="0" err="1" smtClean="0"/>
              <a:t>втома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м’яким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приглушеним</a:t>
            </a:r>
            <a:r>
              <a:rPr lang="ru-RU" sz="1800" dirty="0" smtClean="0"/>
              <a:t> голосом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зниженням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інтонації</a:t>
            </a:r>
            <a:r>
              <a:rPr lang="ru-RU" sz="1800" dirty="0" smtClean="0"/>
              <a:t> до </a:t>
            </a:r>
            <a:r>
              <a:rPr lang="ru-RU" sz="1800" dirty="0" err="1" smtClean="0"/>
              <a:t>кінця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фрази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</a:t>
            </a:r>
            <a:r>
              <a:rPr lang="ru-RU" sz="1800" dirty="0" err="1" smtClean="0"/>
              <a:t>Швидкість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відображає</a:t>
            </a:r>
            <a:r>
              <a:rPr lang="ru-RU" sz="1800" dirty="0" smtClean="0"/>
              <a:t> </a:t>
            </a:r>
            <a:r>
              <a:rPr lang="ru-RU" sz="1800" dirty="0" err="1" smtClean="0"/>
              <a:t>почуття</a:t>
            </a:r>
            <a:r>
              <a:rPr lang="ru-RU" sz="1800" dirty="0" smtClean="0"/>
              <a:t>: </a:t>
            </a:r>
            <a:r>
              <a:rPr lang="ru-RU" sz="1800" dirty="0" err="1" smtClean="0"/>
              <a:t>швидка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мова</a:t>
            </a:r>
            <a:r>
              <a:rPr lang="ru-RU" sz="1800" dirty="0" smtClean="0"/>
              <a:t> – </a:t>
            </a:r>
            <a:r>
              <a:rPr lang="ru-RU" sz="1800" dirty="0" err="1" smtClean="0"/>
              <a:t>схвильованість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стурбованість</a:t>
            </a:r>
            <a:r>
              <a:rPr lang="ru-RU" sz="1800" dirty="0" smtClean="0"/>
              <a:t>; </a:t>
            </a:r>
            <a:r>
              <a:rPr lang="ru-RU" sz="1800" dirty="0" err="1" smtClean="0"/>
              <a:t>повільна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мова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свідчить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пригнічений</a:t>
            </a:r>
            <a:r>
              <a:rPr lang="ru-RU" sz="1800" dirty="0" smtClean="0"/>
              <a:t> стан, горе, </a:t>
            </a:r>
            <a:r>
              <a:rPr lang="ru-RU" sz="1800" dirty="0" err="1" smtClean="0"/>
              <a:t>зарозумілість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втому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Добре </a:t>
            </a:r>
            <a:r>
              <a:rPr lang="ru-RU" sz="1800" dirty="0" err="1" smtClean="0"/>
              <a:t>підготовлена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за голосом </a:t>
            </a:r>
            <a:r>
              <a:rPr lang="ru-RU" sz="1800" dirty="0" err="1" smtClean="0"/>
              <a:t>визначити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рух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відбувається</a:t>
            </a:r>
            <a:r>
              <a:rPr lang="ru-RU" sz="1800" dirty="0" smtClean="0"/>
              <a:t> в момент </a:t>
            </a:r>
            <a:r>
              <a:rPr lang="ru-RU" sz="1800" dirty="0" err="1" smtClean="0"/>
              <a:t>вимови</a:t>
            </a:r>
            <a:r>
              <a:rPr lang="ru-RU" sz="1800" dirty="0" smtClean="0"/>
              <a:t> </a:t>
            </a:r>
            <a:r>
              <a:rPr lang="ru-RU" sz="1800" dirty="0" err="1" smtClean="0"/>
              <a:t>тієї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іншої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фрази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навпаки</a:t>
            </a:r>
            <a:r>
              <a:rPr lang="ru-RU" sz="1800" dirty="0" smtClean="0"/>
              <a:t>, </a:t>
            </a:r>
            <a:r>
              <a:rPr lang="ru-RU" sz="1800" dirty="0" err="1" smtClean="0"/>
              <a:t>спостерігаючи</a:t>
            </a:r>
            <a:r>
              <a:rPr lang="ru-RU" sz="1800" dirty="0" smtClean="0"/>
              <a:t> за жестами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промови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визначити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яким</a:t>
            </a:r>
            <a:r>
              <a:rPr lang="ru-RU" sz="1800" dirty="0" smtClean="0"/>
              <a:t> голосом </a:t>
            </a:r>
            <a:r>
              <a:rPr lang="ru-RU" sz="1800" dirty="0" err="1" smtClean="0"/>
              <a:t>каже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3. </a:t>
            </a:r>
            <a:r>
              <a:rPr lang="ru-RU" sz="2400" dirty="0" err="1" smtClean="0"/>
              <a:t>Невербальні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 fontScale="85000" lnSpcReduction="10000"/>
          </a:bodyPr>
          <a:lstStyle/>
          <a:p>
            <a:pPr marL="541655" indent="-514350" algn="just"/>
            <a:r>
              <a:rPr lang="ru-RU" sz="1800" b="1" i="1" dirty="0" smtClean="0"/>
              <a:t>           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зовнішності</a:t>
            </a:r>
            <a:r>
              <a:rPr lang="ru-RU" sz="1800" b="1" i="1" dirty="0" smtClean="0"/>
              <a:t>: </a:t>
            </a:r>
            <a:endParaRPr lang="ru-RU" sz="1800" b="1" i="1" dirty="0" smtClean="0"/>
          </a:p>
          <a:p>
            <a:pPr marL="541655" indent="-514350" algn="just"/>
            <a:r>
              <a:rPr lang="ru-RU" sz="1800" b="1" i="1" dirty="0" smtClean="0"/>
              <a:t> </a:t>
            </a:r>
            <a:r>
              <a:rPr lang="ru-RU" sz="1800" b="1" i="1" dirty="0" smtClean="0"/>
              <a:t>           1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Одяг</a:t>
            </a:r>
            <a:r>
              <a:rPr lang="ru-RU" sz="1800" b="1" i="1" dirty="0" smtClean="0"/>
              <a:t>. </a:t>
            </a:r>
            <a:r>
              <a:rPr lang="ru-RU" sz="1800" dirty="0" err="1" smtClean="0"/>
              <a:t>Комунікативну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посилює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традиційний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</a:t>
            </a:r>
            <a:r>
              <a:rPr lang="ru-RU" sz="1800" dirty="0" smtClean="0"/>
              <a:t>, </a:t>
            </a:r>
            <a:r>
              <a:rPr lang="ru-RU" sz="1800" dirty="0" err="1" smtClean="0"/>
              <a:t>добротний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</a:t>
            </a:r>
            <a:r>
              <a:rPr lang="ru-RU" sz="1800" dirty="0" smtClean="0"/>
              <a:t>, контраст </a:t>
            </a:r>
            <a:r>
              <a:rPr lang="ru-RU" sz="1800" dirty="0" err="1" smtClean="0"/>
              <a:t>темних</a:t>
            </a:r>
            <a:r>
              <a:rPr lang="ru-RU" sz="1800" dirty="0" smtClean="0"/>
              <a:t> та </a:t>
            </a:r>
            <a:r>
              <a:rPr lang="ru-RU" sz="1800" dirty="0" err="1" smtClean="0"/>
              <a:t>білих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тонів</a:t>
            </a:r>
            <a:r>
              <a:rPr lang="ru-RU" sz="1800" dirty="0" smtClean="0"/>
              <a:t>. </a:t>
            </a:r>
            <a:r>
              <a:rPr lang="ru-RU" sz="1800" dirty="0" err="1" smtClean="0"/>
              <a:t>Підсилюють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високі</a:t>
            </a:r>
            <a:r>
              <a:rPr lang="ru-RU" sz="1800" dirty="0" smtClean="0"/>
              <a:t> </a:t>
            </a:r>
            <a:r>
              <a:rPr lang="ru-RU" sz="1800" dirty="0" err="1" smtClean="0"/>
              <a:t>капелюшки</a:t>
            </a:r>
            <a:r>
              <a:rPr lang="ru-RU" sz="1800" dirty="0" smtClean="0"/>
              <a:t>, каблуки, </a:t>
            </a:r>
            <a:r>
              <a:rPr lang="ru-RU" sz="1800" dirty="0" err="1" smtClean="0"/>
              <a:t>окуляри</a:t>
            </a:r>
            <a:r>
              <a:rPr lang="ru-RU" sz="1800" dirty="0" smtClean="0"/>
              <a:t> у </a:t>
            </a:r>
            <a:r>
              <a:rPr lang="ru-RU" sz="1800" dirty="0" err="1" smtClean="0"/>
              <a:t>темній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роговій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оправі</a:t>
            </a:r>
            <a:r>
              <a:rPr lang="ru-RU" sz="1800" dirty="0" smtClean="0"/>
              <a:t>. </a:t>
            </a:r>
            <a:r>
              <a:rPr lang="ru-RU" sz="1800" dirty="0" err="1" smtClean="0"/>
              <a:t>Виграшно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виглядає</a:t>
            </a:r>
            <a:r>
              <a:rPr lang="ru-RU" sz="1800" dirty="0" smtClean="0"/>
              <a:t> </a:t>
            </a:r>
            <a:r>
              <a:rPr lang="ru-RU" sz="1800" dirty="0" err="1" smtClean="0"/>
              <a:t>чистий</a:t>
            </a:r>
            <a:r>
              <a:rPr lang="ru-RU" sz="1800" dirty="0" smtClean="0"/>
              <a:t>, </a:t>
            </a:r>
            <a:r>
              <a:rPr lang="ru-RU" sz="1800" dirty="0" err="1" smtClean="0"/>
              <a:t>акуратний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</a:t>
            </a:r>
            <a:r>
              <a:rPr lang="ru-RU" sz="1800" dirty="0" smtClean="0"/>
              <a:t>. </a:t>
            </a:r>
            <a:r>
              <a:rPr lang="ru-RU" sz="1800" dirty="0" err="1" smtClean="0"/>
              <a:t>Соковиті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кольори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одягу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характеризують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людину</a:t>
            </a:r>
            <a:r>
              <a:rPr lang="ru-RU" sz="1800" dirty="0" smtClean="0"/>
              <a:t> як </a:t>
            </a:r>
            <a:r>
              <a:rPr lang="ru-RU" sz="1800" dirty="0" err="1" smtClean="0"/>
              <a:t>життєрадісну</a:t>
            </a:r>
            <a:r>
              <a:rPr lang="ru-RU" sz="1800" dirty="0" smtClean="0"/>
              <a:t>, </a:t>
            </a:r>
            <a:r>
              <a:rPr lang="ru-RU" sz="1800" dirty="0" err="1" smtClean="0"/>
              <a:t>успішну</a:t>
            </a:r>
            <a:r>
              <a:rPr lang="ru-RU" sz="1800" dirty="0" smtClean="0"/>
              <a:t>. </a:t>
            </a:r>
            <a:r>
              <a:rPr lang="ru-RU" sz="1800" dirty="0" err="1" smtClean="0"/>
              <a:t>Посилює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комунікативну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позицію</a:t>
            </a:r>
            <a:r>
              <a:rPr lang="ru-RU" sz="1800" dirty="0" smtClean="0"/>
              <a:t> того, </a:t>
            </a:r>
            <a:r>
              <a:rPr lang="ru-RU" sz="1800" dirty="0" err="1" smtClean="0"/>
              <a:t>хто</a:t>
            </a:r>
            <a:r>
              <a:rPr lang="ru-RU" sz="1800" dirty="0" smtClean="0"/>
              <a:t> говорить </a:t>
            </a:r>
            <a:r>
              <a:rPr lang="ru-RU" sz="1800" dirty="0" err="1" smtClean="0"/>
              <a:t>помірна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одягу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b="1" i="1" dirty="0" smtClean="0"/>
              <a:t>             2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Зачіска</a:t>
            </a:r>
            <a:r>
              <a:rPr lang="ru-RU" sz="1800" b="1" i="1" dirty="0" smtClean="0"/>
              <a:t>. </a:t>
            </a:r>
            <a:r>
              <a:rPr lang="ru-RU" sz="1800" dirty="0" err="1" smtClean="0"/>
              <a:t>Висока</a:t>
            </a:r>
            <a:r>
              <a:rPr lang="ru-RU" sz="1800" dirty="0" smtClean="0"/>
              <a:t> </a:t>
            </a:r>
            <a:r>
              <a:rPr lang="ru-RU" sz="1800" dirty="0" err="1" smtClean="0"/>
              <a:t>зачіска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збільшує</a:t>
            </a:r>
            <a:r>
              <a:rPr lang="ru-RU" sz="1800" dirty="0" smtClean="0"/>
              <a:t> статус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носія</a:t>
            </a:r>
            <a:r>
              <a:rPr lang="ru-RU" sz="1800" dirty="0" smtClean="0"/>
              <a:t>. </a:t>
            </a:r>
            <a:r>
              <a:rPr lang="ru-RU" sz="1800" dirty="0" err="1" smtClean="0"/>
              <a:t>Цікаво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блондинок </a:t>
            </a:r>
            <a:r>
              <a:rPr lang="ru-RU" sz="1800" dirty="0" err="1" smtClean="0"/>
              <a:t>сприймають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як </a:t>
            </a:r>
            <a:r>
              <a:rPr lang="ru-RU" sz="1800" dirty="0" err="1" smtClean="0"/>
              <a:t>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привабливих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поверхневих</a:t>
            </a:r>
            <a:r>
              <a:rPr lang="ru-RU" sz="1800" dirty="0" smtClean="0"/>
              <a:t>, </a:t>
            </a:r>
            <a:r>
              <a:rPr lang="ru-RU" sz="1800" dirty="0" err="1" smtClean="0"/>
              <a:t>неглибоких</a:t>
            </a:r>
            <a:r>
              <a:rPr lang="ru-RU" sz="1800" dirty="0" smtClean="0"/>
              <a:t> у </a:t>
            </a:r>
            <a:r>
              <a:rPr lang="ru-RU" sz="1800" dirty="0" err="1" smtClean="0"/>
              <a:t>судженнях</a:t>
            </a:r>
            <a:r>
              <a:rPr lang="ru-RU" sz="1800" dirty="0" smtClean="0"/>
              <a:t>, а брюнеток </a:t>
            </a:r>
            <a:r>
              <a:rPr lang="ru-RU" sz="1800" dirty="0" err="1" smtClean="0"/>
              <a:t>сприймають</a:t>
            </a:r>
            <a:r>
              <a:rPr lang="ru-RU" sz="1800" dirty="0" smtClean="0"/>
              <a:t> як </a:t>
            </a:r>
            <a:r>
              <a:rPr lang="ru-RU" sz="1800" dirty="0" err="1" smtClean="0"/>
              <a:t>серйозніших</a:t>
            </a:r>
            <a:r>
              <a:rPr lang="ru-RU" sz="1800" dirty="0" smtClean="0"/>
              <a:t>, </a:t>
            </a:r>
            <a:r>
              <a:rPr lang="ru-RU" sz="1800" dirty="0" err="1" smtClean="0"/>
              <a:t>розумніших</a:t>
            </a:r>
            <a:r>
              <a:rPr lang="ru-RU" sz="1800" dirty="0" smtClean="0"/>
              <a:t>, </a:t>
            </a:r>
            <a:r>
              <a:rPr lang="ru-RU" sz="1800" dirty="0" err="1" smtClean="0"/>
              <a:t>компетентніших</a:t>
            </a:r>
            <a:r>
              <a:rPr lang="ru-RU" sz="1800" dirty="0" smtClean="0"/>
              <a:t>. Коротка </a:t>
            </a:r>
            <a:r>
              <a:rPr lang="ru-RU" sz="1800" dirty="0" err="1" smtClean="0"/>
              <a:t>зачіска</a:t>
            </a:r>
            <a:r>
              <a:rPr lang="ru-RU" sz="1800" dirty="0" smtClean="0"/>
              <a:t> </a:t>
            </a:r>
            <a:r>
              <a:rPr lang="ru-RU" sz="1800" dirty="0" err="1" smtClean="0"/>
              <a:t>чоловіка</a:t>
            </a:r>
            <a:r>
              <a:rPr lang="ru-RU" sz="1800" dirty="0" smtClean="0"/>
              <a:t> говорить про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діяльність</a:t>
            </a:r>
            <a:r>
              <a:rPr lang="ru-RU" sz="1800" dirty="0" smtClean="0"/>
              <a:t>, </a:t>
            </a:r>
            <a:r>
              <a:rPr lang="ru-RU" sz="1800" dirty="0" err="1" smtClean="0"/>
              <a:t>невисокий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інтелект</a:t>
            </a:r>
            <a:r>
              <a:rPr lang="ru-RU" sz="1800" dirty="0" smtClean="0"/>
              <a:t>, </a:t>
            </a:r>
            <a:r>
              <a:rPr lang="ru-RU" sz="1800" dirty="0" err="1" smtClean="0"/>
              <a:t>довге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волосся</a:t>
            </a:r>
            <a:r>
              <a:rPr lang="ru-RU" sz="1800" dirty="0" smtClean="0"/>
              <a:t> – </a:t>
            </a:r>
            <a:r>
              <a:rPr lang="ru-RU" sz="1800" dirty="0" err="1" smtClean="0"/>
              <a:t>про</a:t>
            </a:r>
            <a:r>
              <a:rPr lang="ru-RU" sz="1800" dirty="0" smtClean="0"/>
              <a:t> </a:t>
            </a:r>
            <a:r>
              <a:rPr lang="ru-RU" sz="1800" dirty="0" err="1" smtClean="0"/>
              <a:t>творчий</a:t>
            </a:r>
            <a:r>
              <a:rPr lang="ru-RU" sz="1800" dirty="0" smtClean="0"/>
              <a:t> початок, </a:t>
            </a:r>
            <a:r>
              <a:rPr lang="ru-RU" sz="1800" dirty="0" err="1" smtClean="0"/>
              <a:t>інтелектуальність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  </a:t>
            </a:r>
            <a:r>
              <a:rPr lang="ru-RU" sz="1800" b="1" i="1" dirty="0" smtClean="0"/>
              <a:t>3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Силует</a:t>
            </a:r>
            <a:r>
              <a:rPr lang="ru-RU" sz="1800" b="1" i="1" dirty="0" smtClean="0"/>
              <a:t>. </a:t>
            </a:r>
            <a:r>
              <a:rPr lang="ru-RU" sz="1800" dirty="0" err="1" smtClean="0"/>
              <a:t>Підсилює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прямокутний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силует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одягу</a:t>
            </a:r>
            <a:r>
              <a:rPr lang="ru-RU" sz="1800" dirty="0" smtClean="0"/>
              <a:t> (</a:t>
            </a:r>
            <a:r>
              <a:rPr lang="ru-RU" sz="1800" dirty="0" err="1" smtClean="0"/>
              <a:t>і</a:t>
            </a:r>
            <a:r>
              <a:rPr lang="ru-RU" sz="1800" dirty="0" smtClean="0"/>
              <a:t>, </a:t>
            </a:r>
            <a:r>
              <a:rPr lang="ru-RU" sz="1800" dirty="0" err="1" smtClean="0"/>
              <a:t>навпаки</a:t>
            </a:r>
            <a:r>
              <a:rPr lang="ru-RU" sz="1800" dirty="0" smtClean="0"/>
              <a:t>, </a:t>
            </a:r>
            <a:r>
              <a:rPr lang="ru-RU" sz="1800" dirty="0" err="1" smtClean="0"/>
              <a:t>кулястий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силует</a:t>
            </a:r>
            <a:r>
              <a:rPr lang="ru-RU" sz="1800" dirty="0" smtClean="0"/>
              <a:t>, рукав реглан, </a:t>
            </a:r>
            <a:r>
              <a:rPr lang="ru-RU" sz="1800" dirty="0" err="1" smtClean="0"/>
              <a:t>м’які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светри</a:t>
            </a:r>
            <a:r>
              <a:rPr lang="ru-RU" sz="1800" dirty="0" smtClean="0"/>
              <a:t>, </a:t>
            </a:r>
            <a:r>
              <a:rPr lang="ru-RU" sz="1800" dirty="0" err="1" smtClean="0"/>
              <a:t>джинси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послаблюють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комунікативну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позицію</a:t>
            </a:r>
            <a:r>
              <a:rPr lang="ru-RU" sz="1800" dirty="0" smtClean="0"/>
              <a:t> того, </a:t>
            </a:r>
            <a:r>
              <a:rPr lang="ru-RU" sz="1800" dirty="0" err="1" smtClean="0"/>
              <a:t>хто</a:t>
            </a:r>
            <a:r>
              <a:rPr lang="ru-RU" sz="1800" dirty="0" smtClean="0"/>
              <a:t> говорить). Чим </a:t>
            </a:r>
            <a:r>
              <a:rPr lang="ru-RU" sz="1800" dirty="0" err="1" smtClean="0"/>
              <a:t>ближче</a:t>
            </a:r>
            <a:r>
              <a:rPr lang="ru-RU" sz="1800" dirty="0" smtClean="0"/>
              <a:t> </a:t>
            </a:r>
            <a:r>
              <a:rPr lang="ru-RU" sz="1800" dirty="0" err="1" smtClean="0"/>
              <a:t>силует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до </a:t>
            </a:r>
            <a:r>
              <a:rPr lang="ru-RU" sz="1800" dirty="0" err="1" smtClean="0"/>
              <a:t>прямокутника</a:t>
            </a:r>
            <a:r>
              <a:rPr lang="ru-RU" sz="1800" dirty="0" smtClean="0"/>
              <a:t>, </a:t>
            </a:r>
            <a:r>
              <a:rPr lang="ru-RU" sz="1800" dirty="0" err="1" smtClean="0"/>
              <a:t>тим</a:t>
            </a:r>
            <a:r>
              <a:rPr lang="ru-RU" sz="1800" dirty="0" smtClean="0"/>
              <a:t> </a:t>
            </a:r>
            <a:r>
              <a:rPr lang="ru-RU" sz="1800" dirty="0" err="1" smtClean="0"/>
              <a:t>ефективніше</a:t>
            </a:r>
            <a:r>
              <a:rPr lang="ru-RU" sz="1800" dirty="0" smtClean="0"/>
              <a:t> </a:t>
            </a:r>
            <a:r>
              <a:rPr lang="ru-RU" sz="1800" dirty="0" err="1" smtClean="0"/>
              <a:t>враження</a:t>
            </a:r>
            <a:r>
              <a:rPr lang="ru-RU" sz="1800" dirty="0" smtClean="0"/>
              <a:t>. Костюм для </a:t>
            </a:r>
            <a:r>
              <a:rPr lang="ru-RU" sz="1800" dirty="0" err="1" smtClean="0"/>
              <a:t>чоловіка</a:t>
            </a:r>
            <a:r>
              <a:rPr lang="ru-RU" sz="1800" dirty="0" smtClean="0"/>
              <a:t>, </a:t>
            </a:r>
            <a:r>
              <a:rPr lang="ru-RU" sz="1800" dirty="0" err="1" smtClean="0"/>
              <a:t>традиційний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англійський</a:t>
            </a:r>
            <a:r>
              <a:rPr lang="ru-RU" sz="1800" dirty="0" smtClean="0"/>
              <a:t> костюм для </a:t>
            </a:r>
            <a:r>
              <a:rPr lang="ru-RU" sz="1800" dirty="0" err="1" smtClean="0"/>
              <a:t>жінки</a:t>
            </a:r>
            <a:r>
              <a:rPr lang="ru-RU" sz="1800" dirty="0" smtClean="0"/>
              <a:t> (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підплічниками</a:t>
            </a:r>
            <a:r>
              <a:rPr lang="ru-RU" sz="1800" dirty="0" smtClean="0"/>
              <a:t>) </a:t>
            </a:r>
            <a:r>
              <a:rPr lang="ru-RU" sz="1800" dirty="0" err="1" smtClean="0"/>
              <a:t>створюють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враження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авторитетної</a:t>
            </a:r>
            <a:r>
              <a:rPr lang="ru-RU" sz="1800" dirty="0" smtClean="0"/>
              <a:t>, </a:t>
            </a:r>
            <a:r>
              <a:rPr lang="ru-RU" sz="1800" dirty="0" err="1" smtClean="0"/>
              <a:t>компетентної</a:t>
            </a:r>
            <a:r>
              <a:rPr lang="ru-RU" sz="1800" dirty="0" smtClean="0"/>
              <a:t>, </a:t>
            </a:r>
            <a:r>
              <a:rPr lang="ru-RU" sz="1800" dirty="0" err="1" smtClean="0"/>
              <a:t>надійної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b="1" i="1" dirty="0" smtClean="0"/>
              <a:t> </a:t>
            </a:r>
            <a:r>
              <a:rPr lang="ru-RU" sz="1800" b="1" i="1" dirty="0" smtClean="0"/>
              <a:t>             4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Статура</a:t>
            </a:r>
            <a:r>
              <a:rPr lang="ru-RU" sz="1800" dirty="0" smtClean="0"/>
              <a:t>. </a:t>
            </a:r>
            <a:r>
              <a:rPr lang="ru-RU" sz="1800" dirty="0" err="1" smtClean="0"/>
              <a:t>Висока</a:t>
            </a:r>
            <a:r>
              <a:rPr lang="ru-RU" sz="1800" dirty="0" smtClean="0"/>
              <a:t>, </a:t>
            </a:r>
            <a:r>
              <a:rPr lang="ru-RU" sz="1800" dirty="0" err="1" smtClean="0"/>
              <a:t>атлетична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статура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посилюють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комунікативну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. </a:t>
            </a:r>
            <a:r>
              <a:rPr lang="ru-RU" sz="1800" dirty="0" err="1" smtClean="0"/>
              <a:t>Високі</a:t>
            </a:r>
            <a:r>
              <a:rPr lang="ru-RU" sz="1800" dirty="0" smtClean="0"/>
              <a:t> люди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великий авторитет. </a:t>
            </a:r>
            <a:endParaRPr lang="ru-RU" sz="1800" dirty="0" smtClean="0"/>
          </a:p>
          <a:p>
            <a:pPr marL="541655" indent="-514350" algn="just"/>
            <a:r>
              <a:rPr lang="ru-RU" sz="1800" b="1" i="1" dirty="0" smtClean="0"/>
              <a:t> </a:t>
            </a:r>
            <a:r>
              <a:rPr lang="ru-RU" sz="1800" b="1" i="1" dirty="0" smtClean="0"/>
              <a:t>             5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Фізична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привабливість</a:t>
            </a:r>
            <a:r>
              <a:rPr lang="ru-RU" sz="1800" dirty="0" smtClean="0"/>
              <a:t>. </a:t>
            </a:r>
            <a:r>
              <a:rPr lang="ru-RU" sz="1800" dirty="0" err="1" smtClean="0"/>
              <a:t>Фізична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привабливість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асоціюється</a:t>
            </a:r>
            <a:r>
              <a:rPr lang="ru-RU" sz="1800" dirty="0" smtClean="0"/>
              <a:t> у людей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позитивними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людськими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якостями</a:t>
            </a:r>
            <a:r>
              <a:rPr lang="ru-RU" sz="1800" dirty="0" smtClean="0"/>
              <a:t>. </a:t>
            </a:r>
            <a:r>
              <a:rPr lang="ru-RU" sz="1800" dirty="0" err="1" smtClean="0"/>
              <a:t>Фізично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привабливі</a:t>
            </a:r>
            <a:r>
              <a:rPr lang="ru-RU" sz="1800" dirty="0" smtClean="0"/>
              <a:t> люди </a:t>
            </a:r>
            <a:r>
              <a:rPr lang="ru-RU" sz="1800" dirty="0" err="1" smtClean="0"/>
              <a:t>сприймаються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оточуючими</a:t>
            </a:r>
            <a:r>
              <a:rPr lang="ru-RU" sz="1800" dirty="0" smtClean="0"/>
              <a:t> як </a:t>
            </a:r>
            <a:r>
              <a:rPr lang="ru-RU" sz="1800" dirty="0" err="1" smtClean="0"/>
              <a:t>товариські</a:t>
            </a:r>
            <a:r>
              <a:rPr lang="ru-RU" sz="1800" dirty="0" smtClean="0"/>
              <a:t>, </a:t>
            </a:r>
            <a:r>
              <a:rPr lang="ru-RU" sz="1800" dirty="0" err="1" smtClean="0"/>
              <a:t>популярні</a:t>
            </a:r>
            <a:r>
              <a:rPr lang="ru-RU" sz="1800" dirty="0" smtClean="0"/>
              <a:t>, </a:t>
            </a:r>
            <a:r>
              <a:rPr lang="ru-RU" sz="1800" dirty="0" err="1" smtClean="0"/>
              <a:t>успішні</a:t>
            </a:r>
            <a:r>
              <a:rPr lang="ru-RU" sz="1800" dirty="0" smtClean="0"/>
              <a:t>, </a:t>
            </a:r>
            <a:r>
              <a:rPr lang="ru-RU" sz="1800" dirty="0" err="1" smtClean="0"/>
              <a:t>переконливі</a:t>
            </a:r>
            <a:r>
              <a:rPr lang="ru-RU" sz="1800" dirty="0" smtClean="0"/>
              <a:t> (</a:t>
            </a:r>
            <a:r>
              <a:rPr lang="ru-RU" sz="1800" dirty="0" err="1" smtClean="0"/>
              <a:t>спроможні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переконувати</a:t>
            </a:r>
            <a:r>
              <a:rPr lang="ru-RU" sz="1800" dirty="0" smtClean="0"/>
              <a:t>), </a:t>
            </a:r>
            <a:r>
              <a:rPr lang="ru-RU" sz="1800" dirty="0" err="1" smtClean="0"/>
              <a:t>щасливі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друзів</a:t>
            </a:r>
            <a:r>
              <a:rPr lang="ru-RU" sz="1800" dirty="0" smtClean="0"/>
              <a:t>.</a:t>
            </a:r>
            <a:endParaRPr lang="ru-RU" sz="1800" b="1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7406640" cy="1080120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лан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7406640" cy="2400672"/>
          </a:xfrm>
        </p:spPr>
        <p:txBody>
          <a:bodyPr/>
          <a:lstStyle/>
          <a:p>
            <a:pPr marL="541655" indent="-514350">
              <a:buAutoNum type="arabicPeriod"/>
            </a:pPr>
            <a:r>
              <a:rPr lang="ru-RU" dirty="0" err="1" smtClean="0"/>
              <a:t>Вербальні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endParaRPr lang="ru-RU" dirty="0" smtClean="0"/>
          </a:p>
          <a:p>
            <a:pPr marL="541655" indent="-514350">
              <a:buAutoNum type="arabicPeriod"/>
            </a:pP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smtClean="0"/>
              <a:t>активного </a:t>
            </a:r>
            <a:r>
              <a:rPr lang="ru-RU" dirty="0" err="1" smtClean="0"/>
              <a:t>слухання</a:t>
            </a:r>
            <a:r>
              <a:rPr lang="ru-RU" dirty="0" smtClean="0"/>
              <a:t> </a:t>
            </a:r>
            <a:endParaRPr lang="ru-RU" dirty="0" smtClean="0"/>
          </a:p>
          <a:p>
            <a:pPr marL="541655" indent="-514350">
              <a:buAutoNum type="arabicPeriod"/>
            </a:pPr>
            <a:r>
              <a:rPr lang="ru-RU" dirty="0" err="1" smtClean="0"/>
              <a:t>Невербальні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3. </a:t>
            </a:r>
            <a:r>
              <a:rPr lang="ru-RU" sz="2400" dirty="0" err="1" smtClean="0"/>
              <a:t>Невербальні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5400600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dirty="0" smtClean="0"/>
              <a:t>           </a:t>
            </a:r>
            <a:r>
              <a:rPr lang="ru-RU" sz="1800" b="1" i="1" dirty="0" smtClean="0"/>
              <a:t>2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погляду</a:t>
            </a:r>
            <a:r>
              <a:rPr lang="ru-RU" sz="1800" dirty="0" smtClean="0"/>
              <a:t>.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співрозмовником</a:t>
            </a:r>
            <a:r>
              <a:rPr lang="ru-RU" sz="1800" dirty="0" smtClean="0"/>
              <a:t> (</a:t>
            </a:r>
            <a:r>
              <a:rPr lang="ru-RU" sz="1800" dirty="0" err="1" smtClean="0"/>
              <a:t>співрозмовниками</a:t>
            </a:r>
            <a:r>
              <a:rPr lang="ru-RU" sz="1800" dirty="0" smtClean="0"/>
              <a:t>)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підтримувати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зоровий</a:t>
            </a:r>
            <a:r>
              <a:rPr lang="ru-RU" sz="1800" dirty="0" smtClean="0"/>
              <a:t> контакт. </a:t>
            </a:r>
            <a:r>
              <a:rPr lang="ru-RU" sz="1800" dirty="0" err="1" smtClean="0"/>
              <a:t>Дивитися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треба </a:t>
            </a:r>
            <a:r>
              <a:rPr lang="ru-RU" sz="1800" dirty="0" err="1" smtClean="0"/>
              <a:t>приблизно</a:t>
            </a:r>
            <a:r>
              <a:rPr lang="ru-RU" sz="1800" dirty="0" smtClean="0"/>
              <a:t> половину </a:t>
            </a:r>
            <a:r>
              <a:rPr lang="ru-RU" sz="1800" dirty="0" err="1" smtClean="0"/>
              <a:t>розмови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тоді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сприймається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підтримка</a:t>
            </a:r>
            <a:r>
              <a:rPr lang="ru-RU" sz="1800" dirty="0" smtClean="0"/>
              <a:t> контакту.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ми </a:t>
            </a:r>
            <a:r>
              <a:rPr lang="ru-RU" sz="1800" dirty="0" err="1" smtClean="0"/>
              <a:t>дивимося</a:t>
            </a:r>
            <a:r>
              <a:rPr lang="ru-RU" sz="1800" dirty="0" smtClean="0"/>
              <a:t> </a:t>
            </a:r>
            <a:r>
              <a:rPr lang="ru-RU" sz="1800" dirty="0" err="1" smtClean="0"/>
              <a:t>доброзичливо</a:t>
            </a:r>
            <a:r>
              <a:rPr lang="ru-RU" sz="1800" dirty="0" smtClean="0"/>
              <a:t> на 60–70% часу на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,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розуміє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подобається</a:t>
            </a:r>
            <a:r>
              <a:rPr lang="ru-RU" sz="1800" dirty="0" smtClean="0"/>
              <a:t> нам. </a:t>
            </a:r>
            <a:r>
              <a:rPr lang="ru-RU" sz="1800" dirty="0" err="1" smtClean="0"/>
              <a:t>Привітний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посмішкою</a:t>
            </a:r>
            <a:r>
              <a:rPr lang="ru-RU" sz="1800" dirty="0" smtClean="0"/>
              <a:t>, </a:t>
            </a:r>
            <a:r>
              <a:rPr lang="ru-RU" sz="1800" dirty="0" err="1" smtClean="0"/>
              <a:t>короткочасний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погляд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очі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розглядається</a:t>
            </a:r>
            <a:r>
              <a:rPr lang="ru-RU" sz="1800" dirty="0" smtClean="0"/>
              <a:t> як сигнал позитивного </a:t>
            </a:r>
            <a:r>
              <a:rPr lang="ru-RU" sz="1800" dirty="0" err="1" smtClean="0"/>
              <a:t>ставлення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зацікавленості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симпатії</a:t>
            </a:r>
            <a:r>
              <a:rPr lang="ru-RU" sz="1800" dirty="0" smtClean="0"/>
              <a:t>, </a:t>
            </a:r>
            <a:r>
              <a:rPr lang="ru-RU" sz="1800" dirty="0" err="1" smtClean="0"/>
              <a:t>прагнення</a:t>
            </a:r>
            <a:r>
              <a:rPr lang="ru-RU" sz="1800" dirty="0" smtClean="0"/>
              <a:t> контакту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/>
            <a:endParaRPr lang="ru-RU" sz="1800" b="1" i="1" dirty="0" smtClean="0"/>
          </a:p>
          <a:p>
            <a:pPr marL="541655" indent="-514350" algn="just"/>
            <a:r>
              <a:rPr lang="ru-RU" sz="1800" b="1" i="1" dirty="0" smtClean="0"/>
              <a:t>           3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фізичної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поведінки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– </a:t>
            </a:r>
            <a:r>
              <a:rPr lang="ru-RU" sz="1800" dirty="0" err="1" smtClean="0"/>
              <a:t>мова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міміки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рухів</a:t>
            </a:r>
            <a:r>
              <a:rPr lang="ru-RU" sz="1800" dirty="0" smtClean="0"/>
              <a:t> </a:t>
            </a:r>
            <a:r>
              <a:rPr lang="ru-RU" sz="1800" dirty="0" err="1" smtClean="0"/>
              <a:t>тіла</a:t>
            </a:r>
            <a:r>
              <a:rPr lang="ru-RU" sz="1800" dirty="0" smtClean="0"/>
              <a:t>. Цей </a:t>
            </a: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правильне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міміки</a:t>
            </a:r>
            <a:r>
              <a:rPr lang="ru-RU" sz="1800" dirty="0" smtClean="0"/>
              <a:t>, </a:t>
            </a:r>
            <a:r>
              <a:rPr lang="ru-RU" sz="1800" dirty="0" err="1" smtClean="0"/>
              <a:t>жестів</a:t>
            </a:r>
            <a:r>
              <a:rPr lang="ru-RU" sz="1800" dirty="0" smtClean="0"/>
              <a:t> та поз.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ефективна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дієва</a:t>
            </a:r>
            <a:r>
              <a:rPr lang="ru-RU" sz="1800" dirty="0" smtClean="0"/>
              <a:t> </a:t>
            </a:r>
            <a:r>
              <a:rPr lang="ru-RU" sz="1800" dirty="0" err="1" smtClean="0"/>
              <a:t>міміка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привітності</a:t>
            </a:r>
            <a:r>
              <a:rPr lang="ru-RU" sz="1800" dirty="0" smtClean="0"/>
              <a:t>, ядром </a:t>
            </a:r>
            <a:r>
              <a:rPr lang="ru-RU" sz="1800" dirty="0" err="1" smtClean="0"/>
              <a:t>якої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посмішка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/>
            <a:endParaRPr lang="ru-RU" sz="1800" b="1" i="1" dirty="0" smtClean="0"/>
          </a:p>
          <a:p>
            <a:pPr marL="541655" indent="-514350" algn="just"/>
            <a:r>
              <a:rPr lang="ru-RU" sz="1800" b="1" i="1" dirty="0" smtClean="0"/>
              <a:t>           4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організації</a:t>
            </a:r>
            <a:r>
              <a:rPr lang="ru-RU" sz="1800" b="1" i="1" dirty="0" smtClean="0"/>
              <a:t> простору </a:t>
            </a:r>
            <a:r>
              <a:rPr lang="ru-RU" sz="1800" b="1" i="1" dirty="0" err="1" smtClean="0"/>
              <a:t>спілкування</a:t>
            </a:r>
            <a:r>
              <a:rPr lang="ru-RU" sz="1800" b="1" i="1" dirty="0" smtClean="0"/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поєднує</a:t>
            </a:r>
            <a:r>
              <a:rPr lang="ru-RU" sz="1800" dirty="0" smtClean="0"/>
              <a:t> </a:t>
            </a:r>
            <a:r>
              <a:rPr lang="ru-RU" sz="1800" dirty="0" err="1" smtClean="0"/>
              <a:t>сигнали</a:t>
            </a:r>
            <a:r>
              <a:rPr lang="ru-RU" sz="1800" dirty="0" smtClean="0"/>
              <a:t>, </a:t>
            </a:r>
            <a:r>
              <a:rPr lang="ru-RU" sz="1800" dirty="0" err="1" smtClean="0"/>
              <a:t>пов’язані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розташуванням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один одного.</a:t>
            </a:r>
            <a:r>
              <a:rPr lang="ru-RU" sz="1800" dirty="0" smtClean="0"/>
              <a:t>)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038" y="765473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1.Вербальні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485300"/>
            <a:ext cx="7406640" cy="4536504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400" dirty="0" smtClean="0"/>
              <a:t>              </a:t>
            </a:r>
            <a:r>
              <a:rPr lang="ru-RU" sz="1800" dirty="0" err="1" smtClean="0"/>
              <a:t>Зміст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передається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</a:t>
            </a:r>
            <a:r>
              <a:rPr lang="ru-RU" sz="1800" b="1" i="1" dirty="0" err="1" smtClean="0"/>
              <a:t>тобто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набуває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вербальної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або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словесної</a:t>
            </a:r>
            <a:r>
              <a:rPr lang="ru-RU" sz="1800" b="1" i="1" dirty="0" smtClean="0"/>
              <a:t>  </a:t>
            </a:r>
            <a:r>
              <a:rPr lang="ru-RU" sz="1800" b="1" i="1" dirty="0" err="1" smtClean="0"/>
              <a:t>форми</a:t>
            </a:r>
            <a:r>
              <a:rPr lang="ru-RU" sz="1800" b="1" i="1" dirty="0" smtClean="0"/>
              <a:t>.</a:t>
            </a:r>
            <a:endParaRPr lang="ru-RU" sz="1800" b="1" i="1" dirty="0" smtClean="0"/>
          </a:p>
          <a:p>
            <a:pPr marL="541655" indent="-514350" algn="just"/>
            <a:endParaRPr lang="ru-RU" sz="1800" b="1" i="1" dirty="0" smtClean="0"/>
          </a:p>
          <a:p>
            <a:pPr marL="541655" indent="-514350" algn="just"/>
            <a:r>
              <a:rPr lang="ru-RU" sz="1800" b="1" i="1" dirty="0" smtClean="0"/>
              <a:t>              При </a:t>
            </a:r>
            <a:r>
              <a:rPr lang="ru-RU" sz="1800" b="1" i="1" dirty="0" smtClean="0"/>
              <a:t>вербальному </a:t>
            </a:r>
            <a:r>
              <a:rPr lang="ru-RU" sz="1800" b="1" i="1" dirty="0" err="1" smtClean="0"/>
              <a:t>спілкуванні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має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значення</a:t>
            </a:r>
            <a:r>
              <a:rPr lang="ru-RU" sz="1800" dirty="0" smtClean="0"/>
              <a:t>: </a:t>
            </a:r>
            <a:endParaRPr lang="ru-RU" sz="1800" dirty="0" smtClean="0"/>
          </a:p>
          <a:p>
            <a:pPr marL="541655" indent="-514350" algn="just"/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</a:t>
            </a:r>
            <a:r>
              <a:rPr lang="ru-RU" sz="1800" dirty="0" smtClean="0"/>
              <a:t> кажете (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</a:t>
            </a:r>
            <a:r>
              <a:rPr lang="ru-RU" sz="1800" dirty="0" smtClean="0"/>
              <a:t> не кажете);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smtClean="0"/>
              <a:t> </a:t>
            </a:r>
            <a:r>
              <a:rPr lang="ru-RU" sz="1800" dirty="0" err="1" smtClean="0"/>
              <a:t>якими</a:t>
            </a:r>
            <a:r>
              <a:rPr lang="ru-RU" sz="1800" dirty="0" smtClean="0"/>
              <a:t> словами </a:t>
            </a:r>
            <a:r>
              <a:rPr lang="ru-RU" sz="1800" dirty="0" err="1" smtClean="0"/>
              <a:t>висловлюєте</a:t>
            </a:r>
            <a:r>
              <a:rPr lang="ru-RU" sz="1800" dirty="0" smtClean="0"/>
              <a:t> свою думку;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smtClean="0"/>
              <a:t>у </a:t>
            </a:r>
            <a:r>
              <a:rPr lang="ru-RU" sz="1800" dirty="0" err="1" smtClean="0"/>
              <a:t>якій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послідовності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передаєте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співрозмовнику</a:t>
            </a:r>
            <a:r>
              <a:rPr lang="ru-RU" sz="1800" dirty="0" smtClean="0"/>
              <a:t> (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чого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починаєте</a:t>
            </a:r>
            <a:r>
              <a:rPr lang="ru-RU" sz="1800" dirty="0" smtClean="0"/>
              <a:t>, </a:t>
            </a:r>
            <a:r>
              <a:rPr lang="ru-RU" sz="1800" dirty="0" err="1" smtClean="0"/>
              <a:t>чим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продовжуєте</a:t>
            </a:r>
            <a:r>
              <a:rPr lang="ru-RU" sz="1800" dirty="0" smtClean="0"/>
              <a:t>, </a:t>
            </a:r>
            <a:r>
              <a:rPr lang="ru-RU" sz="1800" dirty="0" err="1" smtClean="0"/>
              <a:t>чим</a:t>
            </a:r>
            <a:r>
              <a:rPr lang="ru-RU" sz="1800" dirty="0" smtClean="0"/>
              <a:t> </a:t>
            </a:r>
            <a:r>
              <a:rPr lang="ru-RU" sz="1800" dirty="0" err="1" smtClean="0"/>
              <a:t>закінчуєте</a:t>
            </a:r>
            <a:r>
              <a:rPr lang="ru-RU" sz="1800" dirty="0" smtClean="0"/>
              <a:t>);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аргументи</a:t>
            </a:r>
            <a:r>
              <a:rPr lang="ru-RU" sz="1800" dirty="0" smtClean="0"/>
              <a:t> наводите, коротко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розгорнуто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висловлюєте</a:t>
            </a:r>
            <a:r>
              <a:rPr lang="ru-RU" sz="1800" dirty="0" smtClean="0"/>
              <a:t> свою думку та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іншого</a:t>
            </a:r>
            <a:endParaRPr lang="ru-RU" sz="1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1.Вербальні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901" y="1412910"/>
            <a:ext cx="7406640" cy="4536504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 </a:t>
            </a:r>
            <a:r>
              <a:rPr lang="ru-RU" sz="1800" b="1" i="1" dirty="0" err="1" smtClean="0"/>
              <a:t>Серед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правил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прийомів</a:t>
            </a:r>
            <a:r>
              <a:rPr lang="ru-RU" sz="1800" b="1" i="1" dirty="0" smtClean="0"/>
              <a:t> вербального </a:t>
            </a:r>
            <a:r>
              <a:rPr lang="ru-RU" sz="1800" b="1" i="1" dirty="0" err="1" smtClean="0"/>
              <a:t>мовного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впливу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можна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назвати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такі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групи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чинників</a:t>
            </a:r>
            <a:r>
              <a:rPr lang="ru-RU" sz="1800" b="1" i="1" dirty="0" smtClean="0"/>
              <a:t>: </a:t>
            </a:r>
            <a:endParaRPr lang="ru-RU" sz="1800" b="1" i="1" dirty="0" smtClean="0"/>
          </a:p>
          <a:p>
            <a:pPr marL="541655" indent="-514350" algn="just"/>
            <a:endParaRPr lang="ru-RU" sz="1800" b="1" i="1" dirty="0" smtClean="0"/>
          </a:p>
          <a:p>
            <a:pPr marL="541655" indent="-514350" algn="just">
              <a:buAutoNum type="arabicPeriod"/>
            </a:pP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дотримання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комунікативної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норми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>
              <a:buAutoNum type="arabicPeriod"/>
            </a:pP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встановлення</a:t>
            </a:r>
            <a:r>
              <a:rPr lang="ru-RU" sz="1800" dirty="0" smtClean="0"/>
              <a:t> контакту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співрозмовником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>
              <a:buAutoNum type="arabicPeriod"/>
            </a:pP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змісту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промови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>
              <a:buAutoNum type="arabicPeriod"/>
            </a:pP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оформлення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>
              <a:buAutoNum type="arabicPeriod"/>
            </a:pP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smtClean="0"/>
              <a:t>стилю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>
              <a:buAutoNum type="arabicPeriod"/>
            </a:pP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обсягу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повідомлення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>
              <a:buAutoNum type="arabicPeriod"/>
            </a:pP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розташування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541655" indent="-514350" algn="just">
              <a:buAutoNum type="arabicPeriod"/>
            </a:pPr>
            <a:r>
              <a:rPr lang="ru-RU" sz="1800" dirty="0" err="1" smtClean="0"/>
              <a:t>Чинник</a:t>
            </a:r>
            <a:r>
              <a:rPr lang="ru-RU" sz="1800" dirty="0" smtClean="0"/>
              <a:t> адресата.</a:t>
            </a:r>
            <a:endParaRPr lang="ru-RU" sz="18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1.Вербальні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266" y="1701200"/>
            <a:ext cx="7406640" cy="4536504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дотримання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комунікативної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норми</a:t>
            </a:r>
            <a:r>
              <a:rPr lang="ru-RU" sz="1800" b="1" i="1" dirty="0" smtClean="0"/>
              <a:t>:</a:t>
            </a:r>
            <a:endParaRPr lang="ru-RU" sz="1800" b="1" i="1" dirty="0" smtClean="0"/>
          </a:p>
          <a:p>
            <a:pPr marL="541655" indent="-514350" algn="just"/>
            <a:r>
              <a:rPr lang="ru-RU" sz="1800" dirty="0" smtClean="0"/>
              <a:t>          - </a:t>
            </a:r>
            <a:r>
              <a:rPr lang="ru-RU" sz="1800" dirty="0" err="1" smtClean="0"/>
              <a:t>дотримуйтесь</a:t>
            </a:r>
            <a:r>
              <a:rPr lang="ru-RU" sz="1800" dirty="0" smtClean="0"/>
              <a:t> </a:t>
            </a:r>
            <a:r>
              <a:rPr lang="ru-RU" sz="1800" dirty="0" smtClean="0"/>
              <a:t>норм </a:t>
            </a:r>
            <a:r>
              <a:rPr lang="ru-RU" sz="1800" dirty="0" err="1" smtClean="0"/>
              <a:t>мовного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етикету</a:t>
            </a:r>
            <a:r>
              <a:rPr lang="ru-RU" sz="1800" dirty="0" smtClean="0"/>
              <a:t>,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забезпечує</a:t>
            </a:r>
            <a:r>
              <a:rPr lang="ru-RU" sz="1800" dirty="0" smtClean="0"/>
              <a:t> нам </a:t>
            </a:r>
            <a:r>
              <a:rPr lang="ru-RU" sz="1800" dirty="0" err="1" smtClean="0"/>
              <a:t>збереження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комунікативної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рівноваги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однієї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найважливіших</a:t>
            </a:r>
            <a:r>
              <a:rPr lang="ru-RU" sz="1800" dirty="0" smtClean="0"/>
              <a:t> умов </a:t>
            </a:r>
            <a:r>
              <a:rPr lang="ru-RU" sz="1800" dirty="0" err="1" smtClean="0"/>
              <a:t>ефективності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впливу</a:t>
            </a:r>
            <a:r>
              <a:rPr lang="ru-RU" sz="1800" dirty="0" smtClean="0"/>
              <a:t>;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         - </a:t>
            </a:r>
            <a:r>
              <a:rPr lang="ru-RU" sz="1800" dirty="0" err="1" smtClean="0"/>
              <a:t>дотримуйтесь</a:t>
            </a:r>
            <a:r>
              <a:rPr lang="ru-RU" sz="1800" dirty="0" smtClean="0"/>
              <a:t> </a:t>
            </a:r>
            <a:r>
              <a:rPr lang="ru-RU" sz="1800" dirty="0" smtClean="0"/>
              <a:t>норм </a:t>
            </a:r>
            <a:r>
              <a:rPr lang="ru-RU" sz="1800" dirty="0" err="1" smtClean="0"/>
              <a:t>культури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ефективного</a:t>
            </a:r>
            <a:r>
              <a:rPr lang="ru-RU" sz="1800" dirty="0" smtClean="0"/>
              <a:t> вербального </a:t>
            </a:r>
            <a:r>
              <a:rPr lang="ru-RU" sz="1800" dirty="0" err="1" smtClean="0"/>
              <a:t>впливу</a:t>
            </a:r>
            <a:r>
              <a:rPr lang="ru-RU" sz="1800" dirty="0" smtClean="0"/>
              <a:t>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важливо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правильну</a:t>
            </a:r>
            <a:r>
              <a:rPr lang="ru-RU" sz="1800" dirty="0" smtClean="0"/>
              <a:t>, </a:t>
            </a:r>
            <a:r>
              <a:rPr lang="ru-RU" sz="1800" dirty="0" err="1" smtClean="0"/>
              <a:t>культурну</a:t>
            </a:r>
            <a:r>
              <a:rPr lang="ru-RU" sz="1800" dirty="0" smtClean="0"/>
              <a:t> </a:t>
            </a:r>
            <a:r>
              <a:rPr lang="ru-RU" sz="1800" dirty="0" err="1" smtClean="0"/>
              <a:t>мову</a:t>
            </a:r>
            <a:r>
              <a:rPr lang="ru-RU" sz="1800" dirty="0" smtClean="0"/>
              <a:t>.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 правильно </a:t>
            </a:r>
            <a:r>
              <a:rPr lang="ru-RU" sz="1800" dirty="0" err="1" smtClean="0"/>
              <a:t>ставити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наголоси</a:t>
            </a:r>
            <a:r>
              <a:rPr lang="ru-RU" sz="1800" dirty="0" smtClean="0"/>
              <a:t>, </a:t>
            </a:r>
            <a:r>
              <a:rPr lang="ru-RU" sz="1800" dirty="0" err="1" smtClean="0"/>
              <a:t>говорити</a:t>
            </a:r>
            <a:r>
              <a:rPr lang="ru-RU" sz="1800" dirty="0" smtClean="0"/>
              <a:t> в </a:t>
            </a:r>
            <a:r>
              <a:rPr lang="ru-RU" sz="1800" dirty="0" err="1" smtClean="0"/>
              <a:t>середньому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темпі</a:t>
            </a:r>
            <a:r>
              <a:rPr lang="ru-RU" sz="1800" dirty="0" smtClean="0"/>
              <a:t>, не </a:t>
            </a:r>
            <a:r>
              <a:rPr lang="ru-RU" sz="1800" dirty="0" err="1" smtClean="0"/>
              <a:t>підвищувати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гучність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вживати</a:t>
            </a:r>
            <a:r>
              <a:rPr lang="ru-RU" sz="1800" dirty="0" smtClean="0"/>
              <a:t> слова у </a:t>
            </a:r>
            <a:r>
              <a:rPr lang="ru-RU" sz="1800" dirty="0" err="1" smtClean="0"/>
              <a:t>правильних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значеннях</a:t>
            </a:r>
            <a:r>
              <a:rPr lang="ru-RU" sz="1800" dirty="0" smtClean="0"/>
              <a:t>, не </a:t>
            </a:r>
            <a:r>
              <a:rPr lang="ru-RU" sz="1800" dirty="0" err="1" smtClean="0"/>
              <a:t>використовувати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грубих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</a:t>
            </a:r>
            <a:endParaRPr lang="ru-RU" sz="1800" b="1" i="1" dirty="0" smtClean="0"/>
          </a:p>
          <a:p>
            <a:pPr marL="541655" indent="-514350" algn="just">
              <a:buAutoNum type="arabicPeriod"/>
            </a:pPr>
            <a:endParaRPr lang="ru-RU" sz="18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1.Вербальні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908720"/>
            <a:ext cx="7406640" cy="4824536"/>
          </a:xfrm>
        </p:spPr>
        <p:txBody>
          <a:bodyPr>
            <a:normAutofit fontScale="92500" lnSpcReduction="20000"/>
          </a:bodyPr>
          <a:lstStyle/>
          <a:p>
            <a:pPr marL="541655" indent="-514350" algn="ctr"/>
            <a:r>
              <a:rPr lang="ru-RU" sz="1800" b="1" i="1" dirty="0" smtClean="0"/>
              <a:t>         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встановлення</a:t>
            </a:r>
            <a:r>
              <a:rPr lang="ru-RU" sz="1800" b="1" i="1" dirty="0" smtClean="0"/>
              <a:t> контакту </a:t>
            </a:r>
            <a:r>
              <a:rPr lang="ru-RU" sz="1800" b="1" i="1" dirty="0" err="1" smtClean="0"/>
              <a:t>з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співрозмовником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          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встановити</a:t>
            </a:r>
            <a:r>
              <a:rPr lang="ru-RU" sz="1800" dirty="0" smtClean="0"/>
              <a:t> контакт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співрозмовником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підтримувати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цей</a:t>
            </a:r>
            <a:r>
              <a:rPr lang="ru-RU" sz="1800" dirty="0" smtClean="0"/>
              <a:t> контакт, треба </a:t>
            </a:r>
            <a:r>
              <a:rPr lang="ru-RU" sz="1800" dirty="0" err="1" smtClean="0"/>
              <a:t>сподобатися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співрозмовнику</a:t>
            </a:r>
            <a:r>
              <a:rPr lang="ru-RU" sz="1800" dirty="0" smtClean="0"/>
              <a:t>.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встановити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підтримати</a:t>
            </a:r>
            <a:r>
              <a:rPr lang="ru-RU" sz="1800" dirty="0" smtClean="0"/>
              <a:t> контакт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співрозмовником</a:t>
            </a:r>
            <a:r>
              <a:rPr lang="ru-RU" sz="1800" dirty="0" smtClean="0"/>
              <a:t>, особливо </a:t>
            </a:r>
            <a:r>
              <a:rPr lang="ru-RU" sz="1800" b="1" i="1" dirty="0" err="1" smtClean="0"/>
              <a:t>важливо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дотримуватися</a:t>
            </a:r>
            <a:r>
              <a:rPr lang="ru-RU" sz="1800" b="1" i="1" dirty="0" smtClean="0"/>
              <a:t> таких правил </a:t>
            </a:r>
            <a:r>
              <a:rPr lang="ru-RU" sz="1800" b="1" i="1" dirty="0" err="1" smtClean="0"/>
              <a:t>безконфліктного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спілкування</a:t>
            </a:r>
            <a:r>
              <a:rPr lang="ru-RU" sz="1800" b="1" i="1" dirty="0" smtClean="0"/>
              <a:t>: </a:t>
            </a:r>
            <a:endParaRPr lang="ru-RU" sz="1800" b="1" i="1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сприятливе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зовнішнє</a:t>
            </a:r>
            <a:r>
              <a:rPr lang="ru-RU" sz="1800" dirty="0" smtClean="0"/>
              <a:t> </a:t>
            </a:r>
            <a:r>
              <a:rPr lang="ru-RU" sz="1800" dirty="0" err="1" smtClean="0"/>
              <a:t>враження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менше</a:t>
            </a:r>
            <a:r>
              <a:rPr lang="ru-RU" sz="1800" dirty="0" smtClean="0"/>
              <a:t> </a:t>
            </a:r>
            <a:r>
              <a:rPr lang="ru-RU" sz="1800" dirty="0" err="1" smtClean="0"/>
              <a:t>говоріть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самі</a:t>
            </a:r>
            <a:r>
              <a:rPr lang="ru-RU" sz="1800" dirty="0" smtClean="0"/>
              <a:t>, дайте </a:t>
            </a:r>
            <a:r>
              <a:rPr lang="ru-RU" sz="1800" dirty="0" err="1" smtClean="0"/>
              <a:t>співрозмовнику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поговорити</a:t>
            </a:r>
            <a:r>
              <a:rPr lang="ru-RU" sz="1800" dirty="0" smtClean="0"/>
              <a:t> про себе;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знижуйте</a:t>
            </a:r>
            <a:r>
              <a:rPr lang="ru-RU" sz="1800" dirty="0" smtClean="0"/>
              <a:t> </a:t>
            </a:r>
            <a:r>
              <a:rPr lang="ru-RU" sz="1800" dirty="0" smtClean="0"/>
              <a:t>себе в очах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(принцип </a:t>
            </a:r>
            <a:r>
              <a:rPr lang="ru-RU" sz="1800" dirty="0" err="1" smtClean="0"/>
              <a:t>коромисла</a:t>
            </a:r>
            <a:r>
              <a:rPr lang="ru-RU" sz="1800" dirty="0" smtClean="0"/>
              <a:t>: не </a:t>
            </a:r>
            <a:r>
              <a:rPr lang="ru-RU" sz="1800" dirty="0" err="1" smtClean="0"/>
              <a:t>обов’язково</a:t>
            </a:r>
            <a:r>
              <a:rPr lang="ru-RU" sz="1800" dirty="0" smtClean="0"/>
              <a:t> </a:t>
            </a:r>
            <a:r>
              <a:rPr lang="ru-RU" sz="1800" dirty="0" err="1" smtClean="0"/>
              <a:t>тягнути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нагору</a:t>
            </a:r>
            <a:r>
              <a:rPr lang="ru-RU" sz="1800" dirty="0" smtClean="0"/>
              <a:t>, </a:t>
            </a:r>
            <a:r>
              <a:rPr lang="ru-RU" sz="1800" dirty="0" err="1" smtClean="0"/>
              <a:t>знижуйте</a:t>
            </a:r>
            <a:r>
              <a:rPr lang="ru-RU" sz="1800" dirty="0" smtClean="0"/>
              <a:t> </a:t>
            </a:r>
            <a:r>
              <a:rPr lang="ru-RU" sz="1800" dirty="0" err="1" smtClean="0"/>
              <a:t>трохи</a:t>
            </a:r>
            <a:r>
              <a:rPr lang="ru-RU" sz="1800" dirty="0" smtClean="0"/>
              <a:t> себе в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очах);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індивідуалізуйте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говоріть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компліменти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ототожнюйте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інтереси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інтересами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цікавтеся</a:t>
            </a:r>
            <a:r>
              <a:rPr lang="ru-RU" sz="1800" dirty="0" smtClean="0"/>
              <a:t> </a:t>
            </a:r>
            <a:r>
              <a:rPr lang="ru-RU" sz="1800" dirty="0" smtClean="0"/>
              <a:t>проблемами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згадуйте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позитивний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досвід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  </a:t>
            </a:r>
            <a:r>
              <a:rPr lang="ru-RU" sz="1800" dirty="0" err="1" smtClean="0"/>
              <a:t>Звичайно</a:t>
            </a:r>
            <a:r>
              <a:rPr lang="ru-RU" sz="1800" dirty="0" smtClean="0"/>
              <a:t>, наше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ввічливим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відповідати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прийнятим</a:t>
            </a:r>
            <a:r>
              <a:rPr lang="ru-RU" sz="1800" dirty="0" smtClean="0"/>
              <a:t> у </a:t>
            </a:r>
            <a:r>
              <a:rPr lang="ru-RU" sz="1800" dirty="0" err="1" smtClean="0"/>
              <a:t>суспільстві</a:t>
            </a:r>
            <a:r>
              <a:rPr lang="ru-RU" sz="1800" dirty="0" smtClean="0"/>
              <a:t> стандартам </a:t>
            </a:r>
            <a:r>
              <a:rPr lang="ru-RU" sz="1800" dirty="0" err="1" smtClean="0"/>
              <a:t>поведінки</a:t>
            </a:r>
            <a:r>
              <a:rPr lang="ru-RU" sz="1800" dirty="0" smtClean="0"/>
              <a:t>.</a:t>
            </a:r>
            <a:endParaRPr lang="ru-RU" sz="18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1.Вербальні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511" y="1412910"/>
            <a:ext cx="7406640" cy="4824536"/>
          </a:xfrm>
        </p:spPr>
        <p:txBody>
          <a:bodyPr>
            <a:normAutofit/>
          </a:bodyPr>
          <a:lstStyle/>
          <a:p>
            <a:pPr marL="541655" indent="-514350" algn="ctr"/>
            <a:r>
              <a:rPr lang="ru-RU" sz="1800" b="1" i="1" dirty="0" smtClean="0"/>
              <a:t>         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змісту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промови</a:t>
            </a:r>
            <a:r>
              <a:rPr lang="ru-RU" sz="1800" b="1" i="1" dirty="0" smtClean="0"/>
              <a:t>. </a:t>
            </a:r>
            <a:endParaRPr lang="ru-RU" sz="1800" b="1" i="1" dirty="0" smtClean="0"/>
          </a:p>
          <a:p>
            <a:pPr marL="541655" indent="-514350" algn="just"/>
            <a:r>
              <a:rPr lang="ru-RU" sz="1800" dirty="0" smtClean="0"/>
              <a:t>          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Цей </a:t>
            </a: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поєднує</a:t>
            </a:r>
            <a:r>
              <a:rPr lang="ru-RU" sz="1800" dirty="0" smtClean="0"/>
              <a:t> правила,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рекомендують</a:t>
            </a:r>
            <a:r>
              <a:rPr lang="ru-RU" sz="1800" dirty="0" smtClean="0"/>
              <a:t>, про </a:t>
            </a:r>
            <a:r>
              <a:rPr lang="ru-RU" sz="1800" b="1" i="1" dirty="0" err="1" smtClean="0"/>
              <a:t>що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в </a:t>
            </a:r>
            <a:r>
              <a:rPr lang="ru-RU" sz="1800" b="1" i="1" dirty="0" err="1" smtClean="0"/>
              <a:t>якій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ситуації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варто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говорити</a:t>
            </a:r>
            <a:r>
              <a:rPr lang="ru-RU" sz="1800" b="1" i="1" dirty="0" smtClean="0"/>
              <a:t>, а про </a:t>
            </a:r>
            <a:r>
              <a:rPr lang="ru-RU" sz="1800" b="1" i="1" dirty="0" err="1" smtClean="0"/>
              <a:t>що</a:t>
            </a:r>
            <a:r>
              <a:rPr lang="ru-RU" sz="1800" b="1" i="1" dirty="0" smtClean="0"/>
              <a:t> не </a:t>
            </a:r>
            <a:r>
              <a:rPr lang="ru-RU" sz="1800" b="1" i="1" dirty="0" err="1" smtClean="0"/>
              <a:t>варто</a:t>
            </a:r>
            <a:r>
              <a:rPr lang="ru-RU" sz="1800" b="1" i="1" dirty="0" smtClean="0"/>
              <a:t>: </a:t>
            </a:r>
            <a:endParaRPr lang="ru-RU" sz="1800" b="1" i="1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- </a:t>
            </a:r>
            <a:r>
              <a:rPr lang="ru-RU" sz="1800" dirty="0" err="1" smtClean="0"/>
              <a:t>говоріть</a:t>
            </a:r>
            <a:r>
              <a:rPr lang="ru-RU" sz="1800" dirty="0" smtClean="0"/>
              <a:t> на тему, яка </a:t>
            </a:r>
            <a:r>
              <a:rPr lang="ru-RU" sz="1800" dirty="0" err="1" smtClean="0"/>
              <a:t>цікавить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зацікавити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; - 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повідомляйте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позитивну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- </a:t>
            </a:r>
            <a:r>
              <a:rPr lang="ru-RU" sz="1800" dirty="0" err="1" smtClean="0"/>
              <a:t>зведіть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мінімуму</a:t>
            </a:r>
            <a:r>
              <a:rPr lang="ru-RU" sz="1800" dirty="0" smtClean="0"/>
              <a:t> </a:t>
            </a:r>
            <a:r>
              <a:rPr lang="ru-RU" sz="1800" dirty="0" err="1" smtClean="0"/>
              <a:t>негативну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- </a:t>
            </a:r>
            <a:r>
              <a:rPr lang="ru-RU" sz="1800" dirty="0" smtClean="0"/>
              <a:t>не давайте </a:t>
            </a:r>
            <a:r>
              <a:rPr lang="ru-RU" sz="1800" dirty="0" err="1" smtClean="0"/>
              <a:t>порад</a:t>
            </a:r>
            <a:r>
              <a:rPr lang="ru-RU" sz="1800" dirty="0" smtClean="0"/>
              <a:t>,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вас не </a:t>
            </a:r>
            <a:r>
              <a:rPr lang="ru-RU" sz="1800" dirty="0" err="1" smtClean="0"/>
              <a:t>просять</a:t>
            </a:r>
            <a:r>
              <a:rPr lang="ru-RU" sz="1800" dirty="0" smtClean="0"/>
              <a:t> (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дати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пораду</a:t>
            </a:r>
            <a:r>
              <a:rPr lang="ru-RU" sz="1800" dirty="0" smtClean="0"/>
              <a:t> все ж таки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, подати </a:t>
            </a:r>
            <a:r>
              <a:rPr lang="ru-RU" sz="1800" dirty="0" err="1" smtClean="0"/>
              <a:t>її</a:t>
            </a:r>
            <a:r>
              <a:rPr lang="ru-RU" sz="1800" dirty="0" smtClean="0"/>
              <a:t> у </a:t>
            </a:r>
            <a:r>
              <a:rPr lang="ru-RU" sz="1800" dirty="0" err="1" smtClean="0"/>
              <a:t>формі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турботи</a:t>
            </a:r>
            <a:r>
              <a:rPr lang="ru-RU" sz="1800" dirty="0" smtClean="0"/>
              <a:t>);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- </a:t>
            </a:r>
            <a:r>
              <a:rPr lang="ru-RU" sz="1800" dirty="0" err="1" smtClean="0"/>
              <a:t>частіше</a:t>
            </a:r>
            <a:r>
              <a:rPr lang="ru-RU" sz="1800" dirty="0" smtClean="0"/>
              <a:t> </a:t>
            </a:r>
            <a:r>
              <a:rPr lang="ru-RU" sz="1800" dirty="0" err="1" smtClean="0"/>
              <a:t>звертайтеся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(«закон </a:t>
            </a:r>
            <a:r>
              <a:rPr lang="ru-RU" sz="1800" dirty="0" err="1" smtClean="0"/>
              <a:t>імені</a:t>
            </a:r>
            <a:r>
              <a:rPr lang="ru-RU" sz="1800" dirty="0" smtClean="0"/>
              <a:t>»);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 - </a:t>
            </a:r>
            <a:r>
              <a:rPr lang="ru-RU" sz="1800" dirty="0" err="1" smtClean="0"/>
              <a:t>наводьте</a:t>
            </a:r>
            <a:r>
              <a:rPr lang="ru-RU" sz="1800" dirty="0" smtClean="0"/>
              <a:t> </a:t>
            </a:r>
            <a:r>
              <a:rPr lang="ru-RU" sz="1800" dirty="0" err="1" smtClean="0"/>
              <a:t>аргументи</a:t>
            </a:r>
            <a:r>
              <a:rPr lang="ru-RU" sz="1800" dirty="0" smtClean="0"/>
              <a:t>, не будьте </a:t>
            </a:r>
            <a:r>
              <a:rPr lang="ru-RU" sz="1800" dirty="0" err="1" smtClean="0"/>
              <a:t>голослівними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- </a:t>
            </a:r>
            <a:r>
              <a:rPr lang="ru-RU" sz="1800" dirty="0" err="1" smtClean="0"/>
              <a:t>наводьте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приклади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</a:t>
            </a:r>
            <a:r>
              <a:rPr lang="ru-RU" sz="1800" dirty="0" smtClean="0"/>
              <a:t>         - </a:t>
            </a:r>
            <a:r>
              <a:rPr lang="ru-RU" sz="1800" dirty="0" err="1" smtClean="0"/>
              <a:t>використовуйте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прийоми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підвищують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переконливість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endParaRPr lang="ru-RU" sz="1800" b="1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1.Вербальні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901" y="1412910"/>
            <a:ext cx="7406640" cy="4824536"/>
          </a:xfrm>
        </p:spPr>
        <p:txBody>
          <a:bodyPr>
            <a:normAutofit/>
          </a:bodyPr>
          <a:lstStyle/>
          <a:p>
            <a:pPr marL="541655" indent="-514350" algn="ctr"/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мовного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оформлення</a:t>
            </a:r>
            <a:r>
              <a:rPr lang="ru-RU" sz="1800" b="1" i="1" dirty="0" smtClean="0"/>
              <a:t>. </a:t>
            </a:r>
            <a:endParaRPr lang="ru-RU" sz="1800" b="1" i="1" dirty="0" smtClean="0"/>
          </a:p>
          <a:p>
            <a:pPr marL="541655" indent="-514350" algn="ctr"/>
            <a:endParaRPr lang="ru-RU" sz="1800" dirty="0" smtClean="0"/>
          </a:p>
          <a:p>
            <a:pPr marL="541655" indent="-514350" algn="ctr"/>
            <a:r>
              <a:rPr lang="ru-RU" sz="1800" dirty="0" err="1" smtClean="0"/>
              <a:t>Ця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група</a:t>
            </a:r>
            <a:r>
              <a:rPr lang="ru-RU" sz="1800" dirty="0" smtClean="0"/>
              <a:t> правил </a:t>
            </a:r>
            <a:r>
              <a:rPr lang="ru-RU" sz="1800" dirty="0" err="1" smtClean="0"/>
              <a:t>пов’язана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вибором</a:t>
            </a:r>
            <a:r>
              <a:rPr lang="ru-RU" sz="1800" dirty="0" smtClean="0"/>
              <a:t> тих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вираженні</a:t>
            </a:r>
            <a:r>
              <a:rPr lang="ru-RU" sz="1800" dirty="0" smtClean="0"/>
              <a:t> думки: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різноманітні</a:t>
            </a:r>
            <a:r>
              <a:rPr lang="ru-RU" sz="1800" dirty="0" smtClean="0"/>
              <a:t> </a:t>
            </a:r>
            <a:r>
              <a:rPr lang="ru-RU" sz="1800" dirty="0" smtClean="0"/>
              <a:t>слова, </a:t>
            </a:r>
            <a:r>
              <a:rPr lang="ru-RU" sz="1800" dirty="0" err="1" smtClean="0"/>
              <a:t>використовуйте</a:t>
            </a:r>
            <a:r>
              <a:rPr lang="ru-RU" sz="1800" dirty="0" smtClean="0"/>
              <a:t> </a:t>
            </a:r>
            <a:r>
              <a:rPr lang="ru-RU" sz="1800" dirty="0" err="1" smtClean="0"/>
              <a:t>синоніми</a:t>
            </a:r>
            <a:r>
              <a:rPr lang="ru-RU" sz="1800" dirty="0" smtClean="0"/>
              <a:t>, </a:t>
            </a:r>
            <a:r>
              <a:rPr lang="ru-RU" sz="1800" dirty="0" err="1" smtClean="0"/>
              <a:t>близькі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значенням</a:t>
            </a:r>
            <a:r>
              <a:rPr lang="ru-RU" sz="1800" dirty="0" smtClean="0"/>
              <a:t> слова та </a:t>
            </a:r>
            <a:r>
              <a:rPr lang="ru-RU" sz="1800" dirty="0" err="1" smtClean="0"/>
              <a:t>оберти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використовуйте</a:t>
            </a:r>
            <a:r>
              <a:rPr lang="ru-RU" sz="1800" dirty="0" smtClean="0"/>
              <a:t> </a:t>
            </a:r>
            <a:r>
              <a:rPr lang="ru-RU" sz="1800" dirty="0" smtClean="0"/>
              <a:t>слова,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викликають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образи</a:t>
            </a:r>
            <a:r>
              <a:rPr lang="ru-RU" sz="1800" dirty="0" smtClean="0"/>
              <a:t>: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треба </a:t>
            </a:r>
            <a:r>
              <a:rPr lang="ru-RU" sz="1800" dirty="0" err="1" smtClean="0"/>
              <a:t>використовувати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конкретних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(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позначають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дії</a:t>
            </a:r>
            <a:r>
              <a:rPr lang="ru-RU" sz="1800" dirty="0" smtClean="0"/>
              <a:t>, </a:t>
            </a:r>
            <a:r>
              <a:rPr lang="ru-RU" sz="1800" dirty="0" err="1" smtClean="0"/>
              <a:t>предмети</a:t>
            </a:r>
            <a:r>
              <a:rPr lang="ru-RU" sz="1800" dirty="0" smtClean="0"/>
              <a:t>) </a:t>
            </a:r>
            <a:r>
              <a:rPr lang="ru-RU" sz="1800" dirty="0" err="1" smtClean="0"/>
              <a:t>замість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абстрактних</a:t>
            </a:r>
            <a:r>
              <a:rPr lang="ru-RU" sz="1800" dirty="0" smtClean="0"/>
              <a:t>, </a:t>
            </a:r>
            <a:r>
              <a:rPr lang="ru-RU" sz="1800" dirty="0" err="1" smtClean="0"/>
              <a:t>узагальнюючих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використовуйте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розмовну</a:t>
            </a:r>
            <a:r>
              <a:rPr lang="ru-RU" sz="1800" dirty="0" smtClean="0"/>
              <a:t> </a:t>
            </a:r>
            <a:r>
              <a:rPr lang="ru-RU" sz="1800" dirty="0" err="1" smtClean="0"/>
              <a:t>мову</a:t>
            </a:r>
            <a:r>
              <a:rPr lang="ru-RU" sz="1800" dirty="0" smtClean="0"/>
              <a:t>, не </a:t>
            </a:r>
            <a:r>
              <a:rPr lang="ru-RU" sz="1800" dirty="0" err="1" smtClean="0"/>
              <a:t>зловживайте</a:t>
            </a:r>
            <a:r>
              <a:rPr lang="ru-RU" sz="1800" dirty="0" smtClean="0"/>
              <a:t> </a:t>
            </a:r>
            <a:r>
              <a:rPr lang="ru-RU" sz="1800" dirty="0" err="1" smtClean="0"/>
              <a:t>книжковими</a:t>
            </a:r>
            <a:r>
              <a:rPr lang="ru-RU" sz="1800" dirty="0" smtClean="0"/>
              <a:t> словами;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урізноманітнити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інтонації</a:t>
            </a:r>
            <a:r>
              <a:rPr lang="ru-RU" sz="1800" dirty="0" smtClean="0"/>
              <a:t>, не </a:t>
            </a:r>
            <a:r>
              <a:rPr lang="ru-RU" sz="1800" dirty="0" err="1" smtClean="0"/>
              <a:t>говорити</a:t>
            </a:r>
            <a:r>
              <a:rPr lang="ru-RU" sz="1800" dirty="0" smtClean="0"/>
              <a:t> монотонно</a:t>
            </a:r>
            <a:r>
              <a:rPr lang="ru-RU" sz="1800" dirty="0" smtClean="0"/>
              <a:t>;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тримайте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однаковий</a:t>
            </a:r>
            <a:r>
              <a:rPr lang="ru-RU" sz="1800" dirty="0" smtClean="0"/>
              <a:t> темп </a:t>
            </a:r>
            <a:r>
              <a:rPr lang="ru-RU" sz="1800" dirty="0" err="1" smtClean="0"/>
              <a:t>із</a:t>
            </a:r>
            <a:r>
              <a:rPr lang="ru-RU" sz="1800" dirty="0" smtClean="0"/>
              <a:t> партнером (</a:t>
            </a:r>
            <a:r>
              <a:rPr lang="ru-RU" sz="1800" dirty="0" err="1" smtClean="0"/>
              <a:t>нормальний</a:t>
            </a:r>
            <a:r>
              <a:rPr lang="ru-RU" sz="1800" dirty="0" smtClean="0"/>
              <a:t> темп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120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за </a:t>
            </a:r>
            <a:r>
              <a:rPr lang="ru-RU" sz="1800" dirty="0" err="1" smtClean="0"/>
              <a:t>хвилину</a:t>
            </a:r>
            <a:r>
              <a:rPr lang="ru-RU" sz="1800" dirty="0" smtClean="0"/>
              <a:t>);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наводьте</a:t>
            </a:r>
            <a:r>
              <a:rPr lang="ru-RU" sz="1800" dirty="0" smtClean="0"/>
              <a:t> </a:t>
            </a:r>
            <a:r>
              <a:rPr lang="ru-RU" sz="1800" dirty="0" err="1" smtClean="0"/>
              <a:t>небагато</a:t>
            </a:r>
            <a:r>
              <a:rPr lang="ru-RU" sz="1800" dirty="0" smtClean="0"/>
              <a:t> цифр та округляйте </a:t>
            </a:r>
            <a:r>
              <a:rPr lang="ru-RU" sz="1800" dirty="0" err="1" smtClean="0"/>
              <a:t>їх</a:t>
            </a:r>
            <a:r>
              <a:rPr lang="ru-RU" sz="1800" dirty="0" smtClean="0"/>
              <a:t>.</a:t>
            </a:r>
            <a:endParaRPr lang="ru-RU" sz="1800" b="1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32048"/>
          </a:xfrm>
        </p:spPr>
        <p:txBody>
          <a:bodyPr>
            <a:noAutofit/>
          </a:bodyPr>
          <a:lstStyle/>
          <a:p>
            <a:pPr marL="541655" indent="-514350"/>
            <a:r>
              <a:rPr lang="ru-RU" sz="2400" dirty="0" smtClean="0"/>
              <a:t>1.Вербальні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485300"/>
            <a:ext cx="7406640" cy="5400600"/>
          </a:xfrm>
        </p:spPr>
        <p:txBody>
          <a:bodyPr>
            <a:normAutofit/>
          </a:bodyPr>
          <a:lstStyle/>
          <a:p>
            <a:pPr marL="541655" indent="-514350" algn="just"/>
            <a:r>
              <a:rPr lang="ru-RU" sz="1800" b="1" i="1" dirty="0" smtClean="0"/>
              <a:t>         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стилю </a:t>
            </a:r>
            <a:r>
              <a:rPr lang="ru-RU" sz="1800" b="1" i="1" dirty="0" err="1" smtClean="0"/>
              <a:t>спілкування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Демонструйте</a:t>
            </a:r>
            <a:r>
              <a:rPr lang="ru-RU" sz="1800" dirty="0" smtClean="0"/>
              <a:t>: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err="1" smtClean="0"/>
              <a:t>дружелюбність</a:t>
            </a:r>
            <a:r>
              <a:rPr lang="ru-RU" sz="1800" dirty="0" smtClean="0"/>
              <a:t>, </a:t>
            </a:r>
            <a:r>
              <a:rPr lang="ru-RU" sz="1800" dirty="0" err="1" smtClean="0"/>
              <a:t>щирість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smtClean="0"/>
              <a:t>- </a:t>
            </a:r>
            <a:r>
              <a:rPr lang="ru-RU" sz="1800" dirty="0" err="1" smtClean="0"/>
              <a:t>наснагу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smtClean="0"/>
              <a:t>- </a:t>
            </a:r>
            <a:r>
              <a:rPr lang="ru-RU" sz="1800" dirty="0" err="1" smtClean="0"/>
              <a:t>помірну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емоційність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541655" indent="-514350" algn="just">
              <a:buFontTx/>
              <a:buChar char="-"/>
            </a:pPr>
            <a:r>
              <a:rPr lang="ru-RU" sz="1800" dirty="0" smtClean="0"/>
              <a:t>- </a:t>
            </a:r>
            <a:r>
              <a:rPr lang="ru-RU" sz="1800" dirty="0" err="1" smtClean="0"/>
              <a:t>фізичну</a:t>
            </a:r>
            <a:r>
              <a:rPr lang="ru-RU" sz="1800" dirty="0" smtClean="0"/>
              <a:t> </a:t>
            </a:r>
            <a:r>
              <a:rPr lang="ru-RU" sz="1800" dirty="0" err="1" smtClean="0"/>
              <a:t>бадьорість</a:t>
            </a:r>
            <a:r>
              <a:rPr lang="ru-RU" sz="1800" dirty="0" smtClean="0"/>
              <a:t>, </a:t>
            </a:r>
            <a:r>
              <a:rPr lang="ru-RU" sz="1800" dirty="0" err="1" smtClean="0"/>
              <a:t>рухливість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541655" indent="-514350" algn="just"/>
            <a:r>
              <a:rPr lang="ru-RU" sz="1800" dirty="0" smtClean="0"/>
              <a:t>         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обсягу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повідомлення</a:t>
            </a:r>
            <a:r>
              <a:rPr lang="ru-RU" sz="1800" b="1" i="1" dirty="0" smtClean="0"/>
              <a:t>.</a:t>
            </a:r>
            <a:r>
              <a:rPr lang="ru-RU" sz="1800" dirty="0" smtClean="0"/>
              <a:t> Будьте короткими. </a:t>
            </a:r>
            <a:r>
              <a:rPr lang="ru-RU" sz="1800" dirty="0" err="1" smtClean="0"/>
              <a:t>Говоріть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менше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та короткими </a:t>
            </a:r>
            <a:r>
              <a:rPr lang="ru-RU" sz="1800" dirty="0" err="1" smtClean="0"/>
              <a:t>пропозиціями</a:t>
            </a:r>
            <a:r>
              <a:rPr lang="ru-RU" sz="1800" dirty="0" smtClean="0"/>
              <a:t>. </a:t>
            </a:r>
            <a:r>
              <a:rPr lang="ru-RU" sz="1800" dirty="0" smtClean="0"/>
              <a:t> </a:t>
            </a:r>
            <a:r>
              <a:rPr lang="ru-RU" sz="1800" dirty="0" err="1" smtClean="0"/>
              <a:t>Чинник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розташування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. </a:t>
            </a:r>
            <a:r>
              <a:rPr lang="ru-RU" sz="1800" dirty="0" err="1" smtClean="0"/>
              <a:t>Важливу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слід</a:t>
            </a:r>
            <a:r>
              <a:rPr lang="ru-RU" sz="1800" dirty="0" smtClean="0"/>
              <a:t> </a:t>
            </a:r>
            <a:r>
              <a:rPr lang="ru-RU" sz="1800" dirty="0" err="1" smtClean="0"/>
              <a:t>давати</a:t>
            </a:r>
            <a:r>
              <a:rPr lang="ru-RU" sz="1800" dirty="0" smtClean="0"/>
              <a:t> на початку та в </a:t>
            </a:r>
            <a:r>
              <a:rPr lang="ru-RU" sz="1800" dirty="0" err="1" smtClean="0"/>
              <a:t>кінці</a:t>
            </a:r>
            <a:r>
              <a:rPr lang="ru-RU" sz="1800" dirty="0" smtClean="0"/>
              <a:t>; </a:t>
            </a:r>
            <a:r>
              <a:rPr lang="ru-RU" sz="1800" dirty="0" err="1" smtClean="0"/>
              <a:t>повторювати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кілька</a:t>
            </a:r>
            <a:r>
              <a:rPr lang="ru-RU" sz="1800" dirty="0" smtClean="0"/>
              <a:t> </a:t>
            </a:r>
            <a:r>
              <a:rPr lang="ru-RU" sz="1800" dirty="0" err="1" smtClean="0"/>
              <a:t>разів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місцях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своєї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промови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різними</a:t>
            </a:r>
            <a:r>
              <a:rPr lang="ru-RU" sz="1800" dirty="0" smtClean="0"/>
              <a:t> словами. </a:t>
            </a:r>
            <a:endParaRPr lang="ru-RU" sz="1800" dirty="0" smtClean="0"/>
          </a:p>
          <a:p>
            <a:pPr marL="541655" indent="-514350" algn="just"/>
            <a:r>
              <a:rPr lang="ru-RU" sz="1800" b="1" i="1" dirty="0" smtClean="0"/>
              <a:t>           </a:t>
            </a:r>
            <a:r>
              <a:rPr lang="ru-RU" sz="1800" b="1" i="1" dirty="0" err="1" smtClean="0"/>
              <a:t>Чинник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адресата </a:t>
            </a:r>
            <a:r>
              <a:rPr lang="ru-RU" sz="1800" b="1" i="1" dirty="0" err="1" smtClean="0"/>
              <a:t>передбачає</a:t>
            </a:r>
            <a:r>
              <a:rPr lang="ru-RU" sz="1800" b="1" i="1" dirty="0" smtClean="0"/>
              <a:t>,</a:t>
            </a:r>
            <a:r>
              <a:rPr lang="ru-RU" sz="1800" dirty="0" smtClean="0"/>
              <a:t>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враховувати</a:t>
            </a:r>
            <a:r>
              <a:rPr lang="ru-RU" sz="1800" dirty="0" smtClean="0"/>
              <a:t> тип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аудиторії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звертатися</a:t>
            </a:r>
            <a:r>
              <a:rPr lang="ru-RU" sz="1800" dirty="0" smtClean="0"/>
              <a:t> до них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урахуванням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особливостей</a:t>
            </a:r>
            <a:r>
              <a:rPr lang="ru-RU" sz="1800" dirty="0" smtClean="0"/>
              <a:t> </a:t>
            </a:r>
            <a:r>
              <a:rPr lang="ru-RU" sz="1800" dirty="0" err="1" smtClean="0"/>
              <a:t>їхнього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сприйняття</a:t>
            </a:r>
            <a:r>
              <a:rPr lang="ru-RU" sz="1800" dirty="0" smtClean="0"/>
              <a:t>, </a:t>
            </a:r>
            <a:r>
              <a:rPr lang="ru-RU" sz="1800" dirty="0" err="1" smtClean="0"/>
              <a:t>рівня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знань</a:t>
            </a:r>
            <a:r>
              <a:rPr lang="ru-RU" sz="1800" dirty="0" smtClean="0"/>
              <a:t>, </a:t>
            </a:r>
            <a:r>
              <a:rPr lang="ru-RU" sz="1800" dirty="0" err="1" smtClean="0"/>
              <a:t>інтересів</a:t>
            </a:r>
            <a:r>
              <a:rPr lang="ru-RU" sz="1800" dirty="0" smtClean="0"/>
              <a:t>. З </a:t>
            </a:r>
            <a:r>
              <a:rPr lang="ru-RU" sz="1800" dirty="0" err="1" smtClean="0"/>
              <a:t>різними</a:t>
            </a:r>
            <a:r>
              <a:rPr lang="ru-RU" sz="1800" dirty="0" smtClean="0"/>
              <a:t> людьми треба </a:t>
            </a:r>
            <a:r>
              <a:rPr lang="ru-RU" sz="1800" dirty="0" err="1" smtClean="0"/>
              <a:t>розмовляти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переконувати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по-різному</a:t>
            </a:r>
            <a:r>
              <a:rPr lang="ru-RU" sz="1800" dirty="0" smtClean="0"/>
              <a:t>. «</a:t>
            </a:r>
            <a:r>
              <a:rPr lang="ru-RU" sz="1800" dirty="0" err="1" smtClean="0"/>
              <a:t>Мова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бути пошита за </a:t>
            </a:r>
            <a:r>
              <a:rPr lang="ru-RU" sz="1800" dirty="0" err="1" smtClean="0"/>
              <a:t>міркою</a:t>
            </a:r>
            <a:r>
              <a:rPr lang="ru-RU" sz="1800" dirty="0" smtClean="0"/>
              <a:t> слухача, як </a:t>
            </a:r>
            <a:r>
              <a:rPr lang="ru-RU" sz="1800" dirty="0" err="1" smtClean="0"/>
              <a:t>сукня</a:t>
            </a:r>
            <a:r>
              <a:rPr lang="ru-RU" sz="1800" dirty="0" smtClean="0"/>
              <a:t> – за </a:t>
            </a:r>
            <a:r>
              <a:rPr lang="ru-RU" sz="1800" dirty="0" err="1" smtClean="0"/>
              <a:t>міркою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замовника</a:t>
            </a:r>
            <a:r>
              <a:rPr lang="ru-RU" sz="1800" dirty="0" smtClean="0"/>
              <a:t>».</a:t>
            </a:r>
            <a:endParaRPr lang="ru-RU" sz="1800" b="1" i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15140</Words>
  <Application>WPS Presentation</Application>
  <PresentationFormat>Экран (4:3)</PresentationFormat>
  <Paragraphs>192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SimSun</vt:lpstr>
      <vt:lpstr>Wingdings</vt:lpstr>
      <vt:lpstr>Wingdings 2</vt:lpstr>
      <vt:lpstr>Verdana</vt:lpstr>
      <vt:lpstr>Gill Sans MT</vt:lpstr>
      <vt:lpstr>Corbel</vt:lpstr>
      <vt:lpstr>Microsoft YaHei</vt:lpstr>
      <vt:lpstr>Arial Unicode MS</vt:lpstr>
      <vt:lpstr>Calibri</vt:lpstr>
      <vt:lpstr>Солнцестояние</vt:lpstr>
      <vt:lpstr>ВЕРБАЛЬНІ ТА НЕВЕРБАЛЬНІ ЗАСОБИ КОМУНІКАЦІЇ</vt:lpstr>
      <vt:lpstr>План</vt:lpstr>
      <vt:lpstr>1.Вербальні засоби спілкування </vt:lpstr>
      <vt:lpstr>1.Вербальні засоби спілкування </vt:lpstr>
      <vt:lpstr>1.Вербальні засоби спілкування </vt:lpstr>
      <vt:lpstr>1.Вербальні засоби спілкування </vt:lpstr>
      <vt:lpstr>1.Вербальні засоби спілкування </vt:lpstr>
      <vt:lpstr>1.Вербальні засоби спілкування </vt:lpstr>
      <vt:lpstr>1.Вербальні засоби спілкування </vt:lpstr>
      <vt:lpstr>2. Прийоми активного слухання</vt:lpstr>
      <vt:lpstr>2. Прийоми активного слухання</vt:lpstr>
      <vt:lpstr>2. Прийоми активного слухання</vt:lpstr>
      <vt:lpstr>3. Невербальні засоби спілкування</vt:lpstr>
      <vt:lpstr>3. Невербальні засоби спілкування</vt:lpstr>
      <vt:lpstr>3. Невербальні засоби спілкування</vt:lpstr>
      <vt:lpstr>3. Невербальні засоби спілкування</vt:lpstr>
      <vt:lpstr>3. Невербальні засоби спілкування</vt:lpstr>
      <vt:lpstr>3. Невербальні засоби спілкування</vt:lpstr>
      <vt:lpstr>3. Невербальні засоби спілкування</vt:lpstr>
      <vt:lpstr>3. Невербальні засоби спілкування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ВЕРБАЛЬНІ ТА НЕВЕРБАЛЬНІ ЗАСОБИ КОМУНІКАЦІЇ</dc:title>
  <dc:creator>tetiana.moschytska</dc:creator>
  <cp:lastModifiedBy>Татьяна</cp:lastModifiedBy>
  <cp:revision>6</cp:revision>
  <dcterms:created xsi:type="dcterms:W3CDTF">2023-10-16T13:29:00Z</dcterms:created>
  <dcterms:modified xsi:type="dcterms:W3CDTF">2023-10-16T19:40:04Z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B3F07001E37E4E8FA926476E847CC274_12</vt:lpwstr>
  </property>
  <property fmtid="{D5CDD505-2E9C-101B-9397-08002B2CF9AE}" pid="3" name="KSOProductBuildVer">
    <vt:lpwstr>1049-12.2.0.13266</vt:lpwstr>
  </property>
</Properties>
</file>