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Libre Franklin" charset="0"/>
      <p:regular r:id="rId17"/>
      <p:bold r:id="rId18"/>
      <p:italic r:id="rId19"/>
      <p:boldItalic r:id="rId20"/>
    </p:embeddedFont>
    <p:embeddedFont>
      <p:font typeface="Libre Baskerville" charset="0"/>
      <p:regular r:id="rId21"/>
      <p:bold r:id="rId22"/>
      <p:italic r:id="rId23"/>
    </p:embeddedFon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i9x7PRjuRW0G4B4JyThat1iVC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A845735-904F-4E98-8CEF-7A28D8C0E936}">
  <a:tblStyle styleId="{DA845735-904F-4E98-8CEF-7A28D8C0E936}" styleName="Table_0">
    <a:wholeTbl>
      <a:tcTxStyle b="off" i="off">
        <a:font>
          <a:latin typeface="Perpetua"/>
          <a:ea typeface="Perpetua"/>
          <a:cs typeface="Perpetua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7E7"/>
          </a:solidFill>
        </a:fill>
      </a:tcStyle>
    </a:wholeTbl>
    <a:band1H>
      <a:tcTxStyle/>
      <a:tcStyle>
        <a:tcBdr/>
        <a:fill>
          <a:solidFill>
            <a:srgbClr val="DE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CCCB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FE7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FE7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Google Shape;16;p17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" name="Google Shape;20;p17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21;p17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22;p17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" name="Google Shape;81;p26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marL="914400" lvl="1" indent="-293369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4319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8575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4" name="Google Shape;94;p27"/>
          <p:cNvSpPr/>
          <p:nvPr/>
        </p:nvSpPr>
        <p:spPr>
          <a:xfrm rot="10800000" flipH="1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27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27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27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>
            <a:spLocks noGrp="1"/>
          </p:cNvSpPr>
          <p:nvPr>
            <p:ph type="title"/>
          </p:nvPr>
        </p:nvSpPr>
        <p:spPr>
          <a:xfrm rot="5400000">
            <a:off x="4709477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2 маленьких объекта и 1 большой объект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4194175" cy="217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301625" y="3925888"/>
            <a:ext cx="4194175" cy="217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194175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23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Google Shape;7;p16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8;p1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683568" y="1556792"/>
            <a:ext cx="7772400" cy="9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rPr lang="uk-UA" sz="4400" b="1"/>
              <a:t/>
            </a:r>
            <a:br>
              <a:rPr lang="uk-UA" sz="4400" b="1"/>
            </a:br>
            <a:r>
              <a:rPr lang="uk-UA" sz="4400" b="1"/>
              <a:t/>
            </a:r>
            <a:br>
              <a:rPr lang="uk-UA" sz="4400" b="1"/>
            </a:br>
            <a:r>
              <a:rPr lang="uk-UA" sz="4400" b="1"/>
              <a:t/>
            </a:r>
            <a:br>
              <a:rPr lang="uk-UA" sz="4400" b="1"/>
            </a:br>
            <a:r>
              <a:rPr lang="uk-UA" sz="4400" b="1"/>
              <a:t/>
            </a:r>
            <a:br>
              <a:rPr lang="uk-UA" sz="4400" b="1"/>
            </a:br>
            <a:r>
              <a:rPr lang="uk-UA" sz="4400" b="1">
                <a:solidFill>
                  <a:schemeClr val="dk1"/>
                </a:solidFill>
              </a:rPr>
              <a:t>Тема уроку:</a:t>
            </a:r>
            <a:r>
              <a:rPr lang="uk-UA" sz="4400" b="1"/>
              <a:t/>
            </a:r>
            <a:br>
              <a:rPr lang="uk-UA" sz="4400" b="1"/>
            </a:br>
            <a:r>
              <a:rPr lang="uk-UA" b="1"/>
              <a:t>Політичне та соціально-економічний розвиток Франції у 20-ті рр. Франція та Іспанія в період кризи </a:t>
            </a:r>
            <a:r>
              <a:rPr lang="uk-UA"/>
              <a:t/>
            </a:r>
            <a:br>
              <a:rPr lang="uk-UA"/>
            </a:br>
            <a:r>
              <a:rPr lang="uk-UA" sz="4400" b="1"/>
              <a:t/>
            </a:r>
            <a:br>
              <a:rPr lang="uk-UA" sz="4400" b="1"/>
            </a:br>
            <a:r>
              <a:rPr lang="uk-UA" sz="4400" b="1"/>
              <a:t/>
            </a:r>
            <a:br>
              <a:rPr lang="uk-UA" sz="4400" b="1"/>
            </a:br>
            <a:r>
              <a:rPr lang="uk-UA" sz="3600" b="1" i="1"/>
              <a:t>Франція та Іспанія </a:t>
            </a:r>
            <a:br>
              <a:rPr lang="uk-UA" sz="3600" b="1" i="1"/>
            </a:br>
            <a:r>
              <a:rPr lang="uk-UA" sz="3600" b="1" i="1"/>
              <a:t>у 20-30 роках</a:t>
            </a:r>
            <a:br>
              <a:rPr lang="uk-UA" sz="3600" b="1" i="1"/>
            </a:br>
            <a:endParaRPr sz="3600" b="1" i="1"/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760" y="3214121"/>
            <a:ext cx="4248472" cy="3261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Libre Franklin"/>
              <a:buNone/>
            </a:pPr>
            <a:r>
              <a:rPr lang="uk-UA" b="1" i="1">
                <a:solidFill>
                  <a:srgbClr val="C00000"/>
                </a:solidFill>
              </a:rPr>
              <a:t>Іспанія</a:t>
            </a:r>
            <a:r>
              <a:rPr lang="uk-UA" b="1" i="1">
                <a:solidFill>
                  <a:srgbClr val="CC9900"/>
                </a:solidFill>
              </a:rPr>
              <a:t> </a:t>
            </a:r>
            <a:endParaRPr b="1" i="1">
              <a:solidFill>
                <a:srgbClr val="CC9900"/>
              </a:solidFill>
            </a:endParaRPr>
          </a:p>
        </p:txBody>
      </p:sp>
      <p:sp>
        <p:nvSpPr>
          <p:cNvPr id="186" name="Google Shape;186;p10"/>
          <p:cNvSpPr txBox="1">
            <a:spLocks noGrp="1"/>
          </p:cNvSpPr>
          <p:nvPr>
            <p:ph type="body" idx="1"/>
          </p:nvPr>
        </p:nvSpPr>
        <p:spPr>
          <a:xfrm>
            <a:off x="179512" y="1124744"/>
            <a:ext cx="6264696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2380"/>
              <a:buFont typeface="Arial"/>
              <a:buNone/>
            </a:pPr>
            <a:r>
              <a:rPr lang="uk-UA" sz="2800" b="1" i="1"/>
              <a:t>Політичний устрій у повоєнні роки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uk-UA" sz="2800"/>
              <a:t>Король – Альфонс ХІІІ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uk-UA" sz="2800"/>
              <a:t>Двопалатний парламент (кортеси) – законодавча влада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uk-UA" sz="2800"/>
              <a:t>Рада міністрів – виконавча влада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Font typeface="Arial"/>
              <a:buNone/>
            </a:pPr>
            <a:r>
              <a:rPr lang="uk-UA" sz="2800" u="sng"/>
              <a:t>Провідні партії</a:t>
            </a:r>
            <a:r>
              <a:rPr lang="uk-UA" sz="2800"/>
              <a:t>: Ліберальна й Консервативна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Font typeface="Arial"/>
              <a:buNone/>
            </a:pPr>
            <a:r>
              <a:rPr lang="uk-UA" sz="2800"/>
              <a:t>Набирала сил Соціалістична робітнича партія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Font typeface="Arial"/>
              <a:buNone/>
            </a:pPr>
            <a:r>
              <a:rPr lang="uk-UA" sz="2800"/>
              <a:t>1921- Комуністична партія Іспанії</a:t>
            </a:r>
            <a:endParaRPr sz="2800"/>
          </a:p>
        </p:txBody>
      </p:sp>
      <p:pic>
        <p:nvPicPr>
          <p:cNvPr id="187" name="Google Shape;187;p10" descr="http://dc643.4shared.com/img/ac6WZ2TIba/s3/147d0b3c0b8/Alfonso_13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1268760"/>
            <a:ext cx="2108805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7074621" y="4725144"/>
            <a:ext cx="18384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Альфонс ХІІІ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Libre Franklin"/>
              <a:buNone/>
            </a:pPr>
            <a:r>
              <a:rPr lang="uk-UA" sz="3200" b="1" i="1">
                <a:solidFill>
                  <a:srgbClr val="C00000"/>
                </a:solidFill>
              </a:rPr>
              <a:t>Диктатура генерала Прімо де Рівера </a:t>
            </a:r>
            <a:br>
              <a:rPr lang="uk-UA" sz="3200" b="1" i="1">
                <a:solidFill>
                  <a:srgbClr val="C00000"/>
                </a:solidFill>
              </a:rPr>
            </a:br>
            <a:r>
              <a:rPr lang="uk-UA" sz="3200" b="1" i="1">
                <a:solidFill>
                  <a:srgbClr val="C00000"/>
                </a:solidFill>
              </a:rPr>
              <a:t>(1923-1930 рр.)</a:t>
            </a:r>
            <a:endParaRPr sz="3200" b="1" i="1">
              <a:solidFill>
                <a:srgbClr val="C00000"/>
              </a:solidFill>
            </a:endParaRPr>
          </a:p>
        </p:txBody>
      </p:sp>
      <p:sp>
        <p:nvSpPr>
          <p:cNvPr id="194" name="Google Shape;194;p11"/>
          <p:cNvSpPr txBox="1">
            <a:spLocks noGrp="1"/>
          </p:cNvSpPr>
          <p:nvPr>
            <p:ph type="body" idx="2"/>
          </p:nvPr>
        </p:nvSpPr>
        <p:spPr>
          <a:xfrm>
            <a:off x="3419872" y="1556792"/>
            <a:ext cx="5567040" cy="478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⚫"/>
            </a:pPr>
            <a:r>
              <a:rPr lang="uk-UA" sz="2400"/>
              <a:t>Військово -  монархічна диктатура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040"/>
              <a:buChar char="⚫"/>
            </a:pPr>
            <a:r>
              <a:rPr lang="uk-UA" sz="2400"/>
              <a:t>Кортеси розпущено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040"/>
              <a:buChar char="⚫"/>
            </a:pPr>
            <a:r>
              <a:rPr lang="uk-UA" sz="2400"/>
              <a:t>Заборонено діяльність політичних партій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040"/>
              <a:buChar char="⚫"/>
            </a:pPr>
            <a:r>
              <a:rPr lang="uk-UA" sz="2400"/>
              <a:t>Обмежено конституційні права і свободи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040"/>
              <a:buChar char="⚫"/>
            </a:pPr>
            <a:r>
              <a:rPr lang="uk-UA" sz="2400"/>
              <a:t>Утворено паритетні комісії з питань умов праці та трудових конфліктів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040"/>
              <a:buChar char="⚫"/>
            </a:pPr>
            <a:r>
              <a:rPr lang="uk-UA" sz="2400"/>
              <a:t>Створення “корпорації” 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040"/>
              <a:buChar char="⚫"/>
            </a:pPr>
            <a:r>
              <a:rPr lang="uk-UA" sz="2400"/>
              <a:t>Залучено іноземні інвестиції, націоналізовано провідні галузі промисловості </a:t>
            </a:r>
            <a:endParaRPr/>
          </a:p>
          <a:p>
            <a:pPr marL="274320" lvl="0" indent="-14478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040"/>
              <a:buNone/>
            </a:pPr>
            <a:endParaRPr sz="2400"/>
          </a:p>
        </p:txBody>
      </p:sp>
      <p:pic>
        <p:nvPicPr>
          <p:cNvPr id="195" name="Google Shape;195;p11" descr="http://bachiller.sabuco.com/historia/images/Miguel_Primo_de_River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772816"/>
            <a:ext cx="2862726" cy="3827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8540750" cy="7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Libre Franklin"/>
              <a:buNone/>
            </a:pPr>
            <a:r>
              <a:rPr lang="uk-UA" sz="3600" b="1" i="1">
                <a:solidFill>
                  <a:srgbClr val="C00000"/>
                </a:solidFill>
              </a:rPr>
              <a:t>Революція 1931 року</a:t>
            </a:r>
            <a:endParaRPr sz="3600" b="1" i="1">
              <a:solidFill>
                <a:srgbClr val="C00000"/>
              </a:solidFill>
            </a:endParaRPr>
          </a:p>
        </p:txBody>
      </p:sp>
      <p:graphicFrame>
        <p:nvGraphicFramePr>
          <p:cNvPr id="201" name="Google Shape;201;p12"/>
          <p:cNvGraphicFramePr/>
          <p:nvPr/>
        </p:nvGraphicFramePr>
        <p:xfrm>
          <a:off x="323528" y="10527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{DA845735-904F-4E98-8CEF-7A28D8C0E936}</a:tableStyleId>
              </a:tblPr>
              <a:tblGrid>
                <a:gridCol w="1373200"/>
                <a:gridCol w="7196125"/>
              </a:tblGrid>
              <a:tr h="106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Причини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*Погіршення економічної ситуації в країні з 1929р.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*Загострення суспільних суперечностей.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*Провал зовнішньополітичного курсу на створення "Великої Іспанії".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*Активізація лівих сил.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3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Привід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Перемога на муніципальних виборах прихильників республіки.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5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Характер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Демократична. Мета – розчистити шлях для буржуазного розвитку країни та встановлення демократичної форми правління.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106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Завдання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*Ліквідація монархічної форми правління та численних феодальних пережитків на селі.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*демократизація суспільно-політичного життя країни.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*Вирішення національного питання.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106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Основні події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12 квітня 1931р. – муніципальні вибори в країні, що поклали початок революції й спричинили повалення монархії та проголошення республіки.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14 квітня –грудень 1931р. – втеча короля Альфонса ХIII, прийняття Законодавчими зборами конституції Іспанії.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131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Наслідки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*Повалення монархії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*Загострення політичної боротьби, радикалізація політичних сил.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*Вибір демократичного шляху розвитку, непослідовність реформ.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*Заколот.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Baskerville"/>
                        <a:buNone/>
                      </a:pPr>
                      <a:r>
                        <a:rPr lang="uk-UA" sz="1600" u="none" strike="noStrike" cap="none"/>
                        <a:t>*Громадянська війна.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Libre Franklin"/>
              <a:buNone/>
            </a:pPr>
            <a:r>
              <a:rPr lang="uk-UA" sz="3000" b="1" i="1">
                <a:solidFill>
                  <a:srgbClr val="C00000"/>
                </a:solidFill>
              </a:rPr>
              <a:t>Уряд Народного фронту </a:t>
            </a:r>
            <a:br>
              <a:rPr lang="uk-UA" sz="3000" b="1" i="1">
                <a:solidFill>
                  <a:srgbClr val="C00000"/>
                </a:solidFill>
              </a:rPr>
            </a:br>
            <a:r>
              <a:rPr lang="uk-UA" sz="3000" b="1" i="1">
                <a:solidFill>
                  <a:srgbClr val="C00000"/>
                </a:solidFill>
              </a:rPr>
              <a:t>(перемога на виборах 16 лютого 1936р.)</a:t>
            </a:r>
            <a:endParaRPr sz="3000" b="1" i="1">
              <a:solidFill>
                <a:srgbClr val="C00000"/>
              </a:solidFill>
            </a:endParaRPr>
          </a:p>
        </p:txBody>
      </p:sp>
      <p:graphicFrame>
        <p:nvGraphicFramePr>
          <p:cNvPr id="207" name="Google Shape;207;p13"/>
          <p:cNvGraphicFramePr/>
          <p:nvPr/>
        </p:nvGraphicFramePr>
        <p:xfrm>
          <a:off x="323850" y="141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{DA845735-904F-4E98-8CEF-7A28D8C0E936}</a:tableStyleId>
              </a:tblPr>
              <a:tblGrid>
                <a:gridCol w="1563700"/>
                <a:gridCol w="69770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Дата створення Народного фронту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Січень 1936р.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Його склад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Іспанська соціалістична робітнича партія (ІСРП).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Загальна федерація трудящих.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Федерація соціалістичної молоді.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Робітнича партія марксистської єдності.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Синдикалістська партія.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Ліва республіканська спілка.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Республіканська спілка.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Мета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Перемога на парламентських виборах в умовах падіння авторитету існуючої влади та активізації фашистів.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Причини перемоги на парламентських виборах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Розчарування населення повільністю проведення реформ республіканським урядом.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Жорстка економічна криза.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Активізація фашистських організацій.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69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Діяльність уряду Народного фронту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Звільнення політв’язнів.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Підвищення заробітної плати.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Проведення аграрної реформи.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Підсумок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Baskerville"/>
                        <a:buNone/>
                      </a:pPr>
                      <a:r>
                        <a:rPr lang="uk-UA" sz="1400" u="none" strike="noStrike" cap="none"/>
                        <a:t>Народний фронт Іспанії запобіг приходу до влади профашистських сил в 1936 році за італійським чи німецьким сценаріями.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Libre Franklin"/>
              <a:buNone/>
            </a:pPr>
            <a:r>
              <a:rPr lang="uk-UA" sz="3600" b="1" i="1">
                <a:solidFill>
                  <a:srgbClr val="C00000"/>
                </a:solidFill>
              </a:rPr>
              <a:t>Громадянська війна </a:t>
            </a:r>
            <a:br>
              <a:rPr lang="uk-UA" sz="3600" b="1" i="1">
                <a:solidFill>
                  <a:srgbClr val="C00000"/>
                </a:solidFill>
              </a:rPr>
            </a:br>
            <a:r>
              <a:rPr lang="uk-UA" sz="3600" b="1" i="1">
                <a:solidFill>
                  <a:srgbClr val="C00000"/>
                </a:solidFill>
              </a:rPr>
              <a:t>17 липня 1936 – 28 березня 1939 рр.</a:t>
            </a:r>
            <a:endParaRPr sz="3600" b="1" i="1">
              <a:solidFill>
                <a:srgbClr val="C00000"/>
              </a:solidFill>
            </a:endParaRPr>
          </a:p>
        </p:txBody>
      </p:sp>
      <p:sp>
        <p:nvSpPr>
          <p:cNvPr id="213" name="Google Shape;213;p1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uk-UA" sz="1800"/>
              <a:t> Протиборні сили: </a:t>
            </a:r>
            <a:endParaRPr sz="1800" b="1"/>
          </a:p>
          <a:p>
            <a:pPr marL="27432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1530"/>
              <a:buChar char="⚫"/>
            </a:pPr>
            <a:r>
              <a:rPr lang="uk-UA" sz="1800" b="1"/>
              <a:t>Республіканці</a:t>
            </a:r>
            <a:r>
              <a:rPr lang="uk-UA" sz="1800"/>
              <a:t> (прем’єр-міністри: К. Корога,  Х. Хіраль, Х. Негрин. Лідери компартії: Х.Діас, Д.Ібаррурі.).</a:t>
            </a:r>
            <a:endParaRPr sz="1800" b="1"/>
          </a:p>
          <a:p>
            <a:pPr marL="27432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1530"/>
              <a:buChar char="⚫"/>
            </a:pPr>
            <a:r>
              <a:rPr lang="uk-UA" sz="1800" b="1"/>
              <a:t>Франкісти</a:t>
            </a:r>
            <a:r>
              <a:rPr lang="uk-UA" sz="1800"/>
              <a:t> (лідер – Ф.Франко)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1530"/>
              <a:buNone/>
            </a:pPr>
            <a:r>
              <a:rPr lang="uk-UA" sz="1800"/>
              <a:t>Допомога протиборним силам</a:t>
            </a:r>
            <a:endParaRPr sz="1800" b="1"/>
          </a:p>
          <a:p>
            <a:pPr marL="27432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1530"/>
              <a:buChar char="⚫"/>
            </a:pPr>
            <a:r>
              <a:rPr lang="uk-UA" sz="1800" b="1"/>
              <a:t>Республіканці  - СРСР, інтербригади;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1530"/>
              <a:buChar char="⚫"/>
            </a:pPr>
            <a:r>
              <a:rPr lang="uk-UA" sz="1800" b="1"/>
              <a:t>Франкісти – Німеччина, Італія.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1530"/>
              <a:buNone/>
            </a:pPr>
            <a:r>
              <a:rPr lang="uk-UA" sz="1800"/>
              <a:t>	</a:t>
            </a:r>
            <a:r>
              <a:rPr lang="uk-UA" sz="1800" u="sng"/>
              <a:t>Перемога франкістів</a:t>
            </a:r>
            <a:endParaRPr/>
          </a:p>
          <a:p>
            <a:pPr marL="548640" lvl="1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З обох боків загинуло понад 1 млн чол.</a:t>
            </a:r>
            <a:endParaRPr/>
          </a:p>
          <a:p>
            <a:pPr marL="548640" lvl="1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Залишили батьківщину 500 тис. чол.</a:t>
            </a:r>
            <a:endParaRPr/>
          </a:p>
          <a:p>
            <a:pPr marL="548640" lvl="1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Економіку країни підірвано на тривалий час.</a:t>
            </a:r>
            <a:endParaRPr/>
          </a:p>
          <a:p>
            <a:pPr marL="548640" lvl="1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Аграрну реформу скасовано.</a:t>
            </a:r>
            <a:endParaRPr/>
          </a:p>
          <a:p>
            <a:pPr marL="548640" lvl="1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Автономію Каталонії та країни Басків ліквідовано.</a:t>
            </a:r>
            <a:endParaRPr/>
          </a:p>
          <a:p>
            <a:pPr marL="548640" lvl="1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Усі закони республіки оголошені недійсними.</a:t>
            </a:r>
            <a:endParaRPr/>
          </a:p>
          <a:p>
            <a:pPr marL="548640" lvl="1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У результаті перемоги франкістів у громадянській війні в Іспанії утвердився профашистський диктаторський режим Ф.Франко, який проіснував до 1975року.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Libre Franklin"/>
              <a:buNone/>
            </a:pPr>
            <a:r>
              <a:rPr lang="uk-UA" sz="4000" b="1">
                <a:solidFill>
                  <a:srgbClr val="C00000"/>
                </a:solidFill>
              </a:rPr>
              <a:t>Наслідки Першої світової війни для Франції</a:t>
            </a:r>
            <a:endParaRPr sz="4000" b="1">
              <a:solidFill>
                <a:srgbClr val="C00000"/>
              </a:solidFill>
            </a:endParaRPr>
          </a:p>
        </p:txBody>
      </p:sp>
      <p:sp>
        <p:nvSpPr>
          <p:cNvPr id="121" name="Google Shape;121;p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uk-UA" sz="2800"/>
              <a:t>Загинуло – 1.4 млн.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uk-UA" sz="2800"/>
              <a:t>Скалічено – 750 тис.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uk-UA" sz="2800"/>
              <a:t>Зруйновано – промисловість 11 північних районів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uk-UA" sz="2800"/>
              <a:t>Знищено – 10 тис. підприємств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uk-UA" sz="2800"/>
              <a:t>Потоплено – половину французького флоту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uk-UA" sz="2800"/>
              <a:t>Витрати на війну – 134 млрд. золотих франків 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uk-UA" sz="2800"/>
              <a:t>Зовнішній борг – 60 млрд.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395536" y="-99392"/>
            <a:ext cx="8540750" cy="82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Libre Franklin"/>
              <a:buNone/>
            </a:pPr>
            <a:r>
              <a:rPr lang="uk-UA" sz="3600" b="1">
                <a:solidFill>
                  <a:srgbClr val="C00000"/>
                </a:solidFill>
              </a:rPr>
              <a:t>Уряди Франції у 20-х роках</a:t>
            </a:r>
            <a:endParaRPr sz="3600" b="1">
              <a:solidFill>
                <a:srgbClr val="C00000"/>
              </a:solidFill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2411760" y="970284"/>
            <a:ext cx="1584176" cy="94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5000"/>
              <a:buFont typeface="Arial"/>
              <a:buNone/>
            </a:pPr>
            <a:r>
              <a:rPr lang="uk-UA" sz="2000" i="1"/>
              <a:t>Александр Мільєран</a:t>
            </a:r>
            <a:endParaRPr sz="2000" i="1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SzPct val="85000"/>
              <a:buFont typeface="Arial"/>
              <a:buNone/>
            </a:pPr>
            <a:r>
              <a:rPr lang="uk-UA" sz="2000" i="1"/>
              <a:t>1919 - 1922</a:t>
            </a:r>
            <a:endParaRPr sz="2000" i="1"/>
          </a:p>
        </p:txBody>
      </p:sp>
      <p:sp>
        <p:nvSpPr>
          <p:cNvPr id="128" name="Google Shape;128;p3"/>
          <p:cNvSpPr txBox="1">
            <a:spLocks noGrp="1"/>
          </p:cNvSpPr>
          <p:nvPr>
            <p:ph type="body" idx="3"/>
          </p:nvPr>
        </p:nvSpPr>
        <p:spPr>
          <a:xfrm>
            <a:off x="3743325" y="836712"/>
            <a:ext cx="5400675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Font typeface="Arial"/>
              <a:buNone/>
            </a:pPr>
            <a:r>
              <a:rPr lang="uk-UA" sz="2800" b="1" i="1">
                <a:solidFill>
                  <a:srgbClr val="993300"/>
                </a:solidFill>
              </a:rPr>
              <a:t>1919 – 1924 рр. – Національний блок</a:t>
            </a:r>
            <a:endParaRPr/>
          </a:p>
          <a:p>
            <a:pPr marL="274320" lvl="0" indent="-274320" algn="ctr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380"/>
              <a:buFont typeface="Arial"/>
              <a:buNone/>
            </a:pPr>
            <a:r>
              <a:rPr lang="uk-UA" sz="2800" b="1" i="1">
                <a:solidFill>
                  <a:srgbClr val="993300"/>
                </a:solidFill>
              </a:rPr>
              <a:t> (праві консерватори)</a:t>
            </a:r>
            <a:endParaRPr/>
          </a:p>
          <a:p>
            <a:pPr marL="274320" lvl="0" indent="-274320" algn="ctr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380"/>
              <a:buFont typeface="Arial"/>
              <a:buNone/>
            </a:pPr>
            <a:endParaRPr sz="2800" b="1" i="1">
              <a:solidFill>
                <a:srgbClr val="993300"/>
              </a:solidFill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1700"/>
              <a:buChar char="⚫"/>
            </a:pPr>
            <a:r>
              <a:rPr lang="uk-UA" sz="2000"/>
              <a:t>Проголосив курс «твердої руки».</a:t>
            </a:r>
            <a:endParaRPr sz="20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1700"/>
              <a:buChar char="⚫"/>
            </a:pPr>
            <a:r>
              <a:rPr lang="uk-UA" sz="2000"/>
              <a:t>Намагався придушити страйкову боротьбу, подолати кризу, відродити економіку.</a:t>
            </a:r>
            <a:endParaRPr sz="20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1700"/>
              <a:buChar char="⚫"/>
            </a:pPr>
            <a:r>
              <a:rPr lang="uk-UA" sz="2000"/>
              <a:t>Зменшення втручання держави в економічне життя.</a:t>
            </a:r>
            <a:endParaRPr sz="20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1700"/>
              <a:buChar char="⚫"/>
            </a:pPr>
            <a:r>
              <a:rPr lang="uk-UA" sz="2000"/>
              <a:t>Подальше послаблення Німеччини (домогтися повної сплати репарацій).</a:t>
            </a:r>
            <a:endParaRPr sz="20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1700"/>
              <a:buChar char="⚫"/>
            </a:pPr>
            <a:r>
              <a:rPr lang="uk-UA" sz="2000"/>
              <a:t>1923 рік – окупація німецького Руру.</a:t>
            </a:r>
            <a:endParaRPr/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 b="9644"/>
          <a:stretch/>
        </p:blipFill>
        <p:spPr>
          <a:xfrm>
            <a:off x="395536" y="980728"/>
            <a:ext cx="192900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83399" y="3861048"/>
            <a:ext cx="190500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2411760" y="3861048"/>
            <a:ext cx="13681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1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Раймон</a:t>
            </a:r>
            <a:endParaRPr sz="18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Пуанкаре</a:t>
            </a:r>
            <a:endParaRPr sz="18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1922 - 1924</a:t>
            </a:r>
            <a:endParaRPr sz="18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323528" y="476672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87313" lvl="0" indent="0" algn="ctr" rtl="0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00000"/>
              <a:buFont typeface="Libre Franklin"/>
              <a:buNone/>
            </a:pPr>
            <a:r>
              <a:rPr lang="uk-UA" sz="3200" b="1" i="1">
                <a:solidFill>
                  <a:srgbClr val="993300"/>
                </a:solidFill>
              </a:rPr>
              <a:t>1924</a:t>
            </a:r>
            <a:r>
              <a:rPr lang="uk-UA" sz="3200" b="1">
                <a:solidFill>
                  <a:srgbClr val="993300"/>
                </a:solidFill>
              </a:rPr>
              <a:t> </a:t>
            </a:r>
            <a:r>
              <a:rPr lang="uk-UA" sz="3200" b="1" i="1">
                <a:solidFill>
                  <a:srgbClr val="993300"/>
                </a:solidFill>
              </a:rPr>
              <a:t>- 1926 рр.</a:t>
            </a:r>
            <a:br>
              <a:rPr lang="uk-UA" sz="3200" b="1" i="1">
                <a:solidFill>
                  <a:srgbClr val="993300"/>
                </a:solidFill>
              </a:rPr>
            </a:br>
            <a:r>
              <a:rPr lang="uk-UA" sz="3200" b="1" i="1">
                <a:solidFill>
                  <a:srgbClr val="993300"/>
                </a:solidFill>
              </a:rPr>
              <a:t>«Лівий блок» (Картель лівих сил) </a:t>
            </a:r>
            <a:br>
              <a:rPr lang="uk-UA" sz="3200" b="1" i="1">
                <a:solidFill>
                  <a:srgbClr val="993300"/>
                </a:solidFill>
              </a:rPr>
            </a:br>
            <a:r>
              <a:rPr lang="uk-UA" sz="3200" b="1" i="1">
                <a:solidFill>
                  <a:srgbClr val="993300"/>
                </a:solidFill>
              </a:rPr>
              <a:t>(центристи, радикали, соціалісти )</a:t>
            </a:r>
            <a:endParaRPr sz="3200" b="1" i="1">
              <a:solidFill>
                <a:srgbClr val="993300"/>
              </a:solidFill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631168" y="5229200"/>
            <a:ext cx="2339752" cy="57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7313" lvl="0" indent="0" algn="l" rtl="0">
              <a:spcBef>
                <a:spcPts val="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lang="uk-UA" sz="2400" i="1"/>
              <a:t>Едуард Ерріо</a:t>
            </a:r>
            <a:endParaRPr sz="2400" i="1"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3"/>
          </p:nvPr>
        </p:nvSpPr>
        <p:spPr>
          <a:xfrm>
            <a:off x="3419872" y="1628800"/>
            <a:ext cx="5616624" cy="46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uk-UA" sz="2800"/>
              <a:t>У передвиборній програмі уряд обіцяв:</a:t>
            </a:r>
            <a:endParaRPr sz="28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 sz="2800"/>
              <a:t>Амністію політичним в'язням.</a:t>
            </a:r>
            <a:endParaRPr sz="28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 sz="2800"/>
              <a:t>Відновлення на роботі звільнених страйкарів.</a:t>
            </a:r>
            <a:endParaRPr sz="28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 sz="2800"/>
              <a:t>Створення системи соціального страхування.</a:t>
            </a:r>
            <a:endParaRPr sz="28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 sz="2800"/>
              <a:t>Введення прогресивно-прибуткового податку.</a:t>
            </a:r>
            <a:endParaRPr sz="28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 sz="2800"/>
              <a:t>Дотримання закону про 8-годинний робочий день. </a:t>
            </a:r>
            <a:endParaRPr sz="28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uk-UA" sz="2800"/>
              <a:t>Проте всі ці демократичні заходи уряд не впроваджував життя, що спричинило його кризу.</a:t>
            </a:r>
            <a:endParaRPr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r>
              <a:rPr lang="uk-UA" sz="2800"/>
              <a:t>Виведення французьких військ з Рурської області</a:t>
            </a:r>
            <a:endParaRPr sz="2800"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628800"/>
            <a:ext cx="266700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100000"/>
              <a:buFont typeface="Libre Franklin"/>
              <a:buNone/>
            </a:pPr>
            <a:r>
              <a:rPr lang="uk-UA" sz="3200" b="1" i="1">
                <a:solidFill>
                  <a:srgbClr val="993300"/>
                </a:solidFill>
              </a:rPr>
              <a:t/>
            </a:r>
            <a:br>
              <a:rPr lang="uk-UA" sz="3200" b="1" i="1">
                <a:solidFill>
                  <a:srgbClr val="993300"/>
                </a:solidFill>
              </a:rPr>
            </a:br>
            <a:r>
              <a:rPr lang="uk-UA" sz="3200" b="1" i="1">
                <a:solidFill>
                  <a:srgbClr val="993300"/>
                </a:solidFill>
              </a:rPr>
              <a:t>1926 – 1929 рр – </a:t>
            </a:r>
            <a:br>
              <a:rPr lang="uk-UA" sz="3200" b="1" i="1">
                <a:solidFill>
                  <a:srgbClr val="993300"/>
                </a:solidFill>
              </a:rPr>
            </a:br>
            <a:r>
              <a:rPr lang="uk-UA" sz="3200" b="1" i="1">
                <a:solidFill>
                  <a:srgbClr val="993300"/>
                </a:solidFill>
              </a:rPr>
              <a:t>Національна єдність </a:t>
            </a:r>
            <a:br>
              <a:rPr lang="uk-UA" sz="3200" b="1" i="1">
                <a:solidFill>
                  <a:srgbClr val="993300"/>
                </a:solidFill>
              </a:rPr>
            </a:br>
            <a:r>
              <a:rPr lang="uk-UA" sz="3200" b="1" i="1">
                <a:solidFill>
                  <a:srgbClr val="993300"/>
                </a:solidFill>
              </a:rPr>
              <a:t>(коаліція правих сил) </a:t>
            </a:r>
            <a:endParaRPr sz="4000">
              <a:solidFill>
                <a:srgbClr val="993300"/>
              </a:solidFill>
            </a:endParaRPr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3095836" y="1772816"/>
            <a:ext cx="5876776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Вів боротьбу проти інфляції, за стабілізацію франка.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Скоротив витрати за рахунок зменшення чисельності державних службовців.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Було введено нові податки.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У 1926 р. вперше була введена державна допомога по безробіттю.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uk-UA"/>
              <a:t>Були введені пенсії по старості, допомога по хворобі та інвалідності.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Arial"/>
              <a:buNone/>
            </a:pP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Arial"/>
              <a:buNone/>
            </a:pPr>
            <a:endParaRPr i="1"/>
          </a:p>
          <a:p>
            <a:pPr marL="274320" lvl="0" indent="-27432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Arial"/>
              <a:buNone/>
            </a:pPr>
            <a:r>
              <a:rPr lang="uk-UA"/>
              <a:t>                                     </a:t>
            </a:r>
            <a:endParaRPr/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772816"/>
            <a:ext cx="2178587" cy="29540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397289" y="4941168"/>
            <a:ext cx="21768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Раймон</a:t>
            </a:r>
            <a:endParaRPr sz="18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Пуанкаре</a:t>
            </a:r>
            <a:endParaRPr sz="18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Libre Franklin"/>
              <a:buNone/>
            </a:pPr>
            <a:r>
              <a:rPr lang="uk-UA" b="1">
                <a:solidFill>
                  <a:srgbClr val="C00000"/>
                </a:solidFill>
              </a:rPr>
              <a:t>Період політичної та економічної нестабільності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uk-UA" b="1"/>
              <a:t>Листопад 1929 р. — травень 1932 р.</a:t>
            </a:r>
            <a:r>
              <a:rPr lang="uk-UA"/>
              <a:t> При владі була коаліція правоцентристських партій. Змінилося 8 урядів. 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uk-UA" b="1"/>
              <a:t>1932-1934 рр.</a:t>
            </a:r>
            <a:r>
              <a:rPr lang="uk-UA"/>
              <a:t> — часта зміна урядів "Лівого блоку". 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uk-UA" b="1"/>
              <a:t>1931 – 1935 рр. </a:t>
            </a:r>
            <a:r>
              <a:rPr lang="uk-UA"/>
              <a:t>– економічна криза.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uk-UA"/>
              <a:t>У</a:t>
            </a:r>
            <a:r>
              <a:rPr lang="uk-UA" b="1"/>
              <a:t> 30-ті рр.</a:t>
            </a:r>
            <a:r>
              <a:rPr lang="uk-UA"/>
              <a:t> – активізація діяльності крайніх правих і фашистських організацій і партій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Libre Franklin"/>
              <a:buNone/>
            </a:pPr>
            <a:r>
              <a:rPr lang="uk-UA" sz="3200" b="1" i="1">
                <a:solidFill>
                  <a:srgbClr val="C00000"/>
                </a:solidFill>
              </a:rPr>
              <a:t>6 лютого 1934 року – </a:t>
            </a:r>
            <a:r>
              <a:rPr lang="uk-UA" sz="3200" i="1">
                <a:solidFill>
                  <a:srgbClr val="C00000"/>
                </a:solidFill>
              </a:rPr>
              <a:t>спроба фашистського путчу в Парижі</a:t>
            </a:r>
            <a:endParaRPr sz="3200" i="1">
              <a:solidFill>
                <a:srgbClr val="C00000"/>
              </a:solidFill>
            </a:endParaRPr>
          </a:p>
        </p:txBody>
      </p:sp>
      <p:sp>
        <p:nvSpPr>
          <p:cNvPr id="159" name="Google Shape;159;p7"/>
          <p:cNvSpPr txBox="1">
            <a:spLocks noGrp="1"/>
          </p:cNvSpPr>
          <p:nvPr>
            <p:ph type="body" idx="1"/>
          </p:nvPr>
        </p:nvSpPr>
        <p:spPr>
          <a:xfrm>
            <a:off x="899592" y="4005064"/>
            <a:ext cx="7772400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550"/>
              <a:buNone/>
            </a:pPr>
            <a:r>
              <a:rPr lang="uk-UA" sz="3000"/>
              <a:t>Об'єднання соціалістів і комуністів, в 1935 році до угоди приєдналися й радикали – коаліція лівих партій. Гасло: </a:t>
            </a:r>
            <a:endParaRPr/>
          </a:p>
          <a:p>
            <a:pPr marL="0" lvl="0" indent="0" algn="ctr" rtl="0">
              <a:spcBef>
                <a:spcPts val="580"/>
              </a:spcBef>
              <a:spcAft>
                <a:spcPts val="0"/>
              </a:spcAft>
              <a:buSzPts val="2550"/>
              <a:buNone/>
            </a:pPr>
            <a:r>
              <a:rPr lang="uk-UA" sz="3000" b="1" u="sng"/>
              <a:t>“ Хліб, Мир, Свобода!”(14 липня 1935 р.)</a:t>
            </a:r>
            <a:endParaRPr/>
          </a:p>
        </p:txBody>
      </p:sp>
      <p:pic>
        <p:nvPicPr>
          <p:cNvPr id="160" name="Google Shape;160;p7" descr="http://upravlenie.ucoz.ru/_fr/12/3194840.jpg"/>
          <p:cNvPicPr preferRelativeResize="0"/>
          <p:nvPr/>
        </p:nvPicPr>
        <p:blipFill rotWithShape="1">
          <a:blip r:embed="rId3">
            <a:alphaModFix/>
          </a:blip>
          <a:srcRect b="6505"/>
          <a:stretch/>
        </p:blipFill>
        <p:spPr>
          <a:xfrm>
            <a:off x="395536" y="1429617"/>
            <a:ext cx="3024336" cy="232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1429617"/>
            <a:ext cx="3486478" cy="232431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/>
          <p:nvPr/>
        </p:nvSpPr>
        <p:spPr>
          <a:xfrm>
            <a:off x="3923928" y="2436143"/>
            <a:ext cx="1116124" cy="12961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603" y="2620473"/>
            <a:ext cx="2304256" cy="2746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431189" y="5589240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Леон Блюм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соціаліст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6444208" y="5589240"/>
            <a:ext cx="25202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Едуард Даладьє </a:t>
            </a:r>
            <a:endParaRPr sz="2400" b="1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uk-UA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радикал                     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4032" y="2624173"/>
            <a:ext cx="2468919" cy="2746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/>
        </p:nvSpPr>
        <p:spPr>
          <a:xfrm>
            <a:off x="3324032" y="5589935"/>
            <a:ext cx="25202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-UA" sz="24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Моріс Торез </a:t>
            </a:r>
            <a:endParaRPr sz="2400" b="1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uk-UA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комуніст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5">
            <a:alphaModFix/>
          </a:blip>
          <a:srcRect l="14300" r="12200"/>
          <a:stretch/>
        </p:blipFill>
        <p:spPr>
          <a:xfrm>
            <a:off x="6444207" y="2799095"/>
            <a:ext cx="2520281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>
            <a:spLocks noGrp="1"/>
          </p:cNvSpPr>
          <p:nvPr>
            <p:ph type="title"/>
          </p:nvPr>
        </p:nvSpPr>
        <p:spPr>
          <a:xfrm>
            <a:off x="1043608" y="404664"/>
            <a:ext cx="7772400" cy="86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Libre Franklin"/>
              <a:buNone/>
            </a:pPr>
            <a:r>
              <a:rPr lang="uk-UA" b="1">
                <a:solidFill>
                  <a:srgbClr val="C00000"/>
                </a:solidFill>
              </a:rPr>
              <a:t>Народний фронт</a:t>
            </a:r>
            <a:br>
              <a:rPr lang="uk-UA" b="1">
                <a:solidFill>
                  <a:srgbClr val="C00000"/>
                </a:solidFill>
              </a:rPr>
            </a:br>
            <a:r>
              <a:rPr lang="uk-UA">
                <a:solidFill>
                  <a:schemeClr val="dk1"/>
                </a:solidFill>
              </a:rPr>
              <a:t>коаліція лівих партій і рухів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602487" y="1268760"/>
            <a:ext cx="820891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Народний фронт Франції</a:t>
            </a:r>
            <a:r>
              <a:rPr lang="uk-UA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це широка антифашистська політична коаліція демократичних сил у боротьбі проти загрози фашизму.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3200"/>
              <a:buFont typeface="Libre Franklin"/>
              <a:buNone/>
            </a:pPr>
            <a:r>
              <a:rPr lang="uk-UA" sz="3200" b="1" i="1">
                <a:solidFill>
                  <a:srgbClr val="993300"/>
                </a:solidFill>
              </a:rPr>
              <a:t>Уряд Народного фронту</a:t>
            </a:r>
            <a:br>
              <a:rPr lang="uk-UA" sz="3200" b="1" i="1">
                <a:solidFill>
                  <a:srgbClr val="993300"/>
                </a:solidFill>
              </a:rPr>
            </a:br>
            <a:r>
              <a:rPr lang="uk-UA" sz="3200" b="1" i="1">
                <a:solidFill>
                  <a:srgbClr val="993300"/>
                </a:solidFill>
              </a:rPr>
              <a:t>1936 – 1938 рр.</a:t>
            </a:r>
            <a:endParaRPr sz="3200" b="1" i="1">
              <a:solidFill>
                <a:srgbClr val="993300"/>
              </a:solidFill>
            </a:endParaRPr>
          </a:p>
        </p:txBody>
      </p:sp>
      <p:sp>
        <p:nvSpPr>
          <p:cNvPr id="180" name="Google Shape;180;p9"/>
          <p:cNvSpPr txBox="1">
            <a:spLocks noGrp="1"/>
          </p:cNvSpPr>
          <p:nvPr>
            <p:ph type="body" idx="1"/>
          </p:nvPr>
        </p:nvSpPr>
        <p:spPr>
          <a:xfrm>
            <a:off x="260463" y="1268760"/>
            <a:ext cx="885698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uk-UA" sz="1600" u="sng"/>
              <a:t>Втілення в життя програми Народного фронту: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Були прийняті закони про заборону воєнізованих фашист­ських організацій, 40-годинний робочий тиждень, дво­тижневі оплачувані відпустки, колективні договори між власниками підприємств і робітниками.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Було підвищено заробітну плату службовцям.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Збільшено пенсії бувшим фронтовикам.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Для безробітних організовували громадські роботи.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Уряд надав відстрочку для погашення боргів підприємств у промисловості, торгівлі, сільському господарстві.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Середнім верствам населення надавалися пільгові кре­дити.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Урядом було створено зернове бюро, що закуповувало у селян зерно за цінами, які перевищували низькі кризові ціни у 2-3 рази.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Податки з малих підприємств були зменшені, а з великих - збільшені.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Французький банк був поставлений під контроль дер­жави.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Уряд оголосив про націоналізацію декількох воєнних за­водів.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У 1937 р. був заснований Національний союз залізниць, під управління якого перейшли всі залізниці.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Здійснювалося "оздоровлення" фінансової системи країни. Вдалося стабілізувати грошову одиницю — франк.</a:t>
            </a:r>
            <a:endParaRPr sz="160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Був встановлений державний контроль над усіма фінансовими операціями.</a:t>
            </a:r>
            <a:endParaRPr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360"/>
              <a:buChar char="⚫"/>
            </a:pPr>
            <a:r>
              <a:rPr lang="uk-UA" sz="1600"/>
              <a:t>Вивіз капіталу за кордон.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Экран (4:3)</PresentationFormat>
  <Paragraphs>154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Libre Franklin</vt:lpstr>
      <vt:lpstr>Libre Baskerville</vt:lpstr>
      <vt:lpstr>Noto Sans Symbols</vt:lpstr>
      <vt:lpstr>Cambria</vt:lpstr>
      <vt:lpstr>Tahoma</vt:lpstr>
      <vt:lpstr>Times New Roman</vt:lpstr>
      <vt:lpstr>Справедливость</vt:lpstr>
      <vt:lpstr>    Тема уроку: Політичне та соціально-економічний розвиток Франції у 20-ті рр. Франція та Іспанія в період кризи    Франція та Іспанія  у 20-30 роках </vt:lpstr>
      <vt:lpstr>Наслідки Першої світової війни для Франції</vt:lpstr>
      <vt:lpstr>Уряди Франції у 20-х роках</vt:lpstr>
      <vt:lpstr>1924 - 1926 рр. «Лівий блок» (Картель лівих сил)  (центристи, радикали, соціалісти )</vt:lpstr>
      <vt:lpstr> 1926 – 1929 рр –  Національна єдність  (коаліція правих сил) </vt:lpstr>
      <vt:lpstr>Період політичної та економічної нестабільності</vt:lpstr>
      <vt:lpstr>6 лютого 1934 року – спроба фашистського путчу в Парижі</vt:lpstr>
      <vt:lpstr>Народний фронт коаліція лівих партій і рухів</vt:lpstr>
      <vt:lpstr>Уряд Народного фронту 1936 – 1938 рр.</vt:lpstr>
      <vt:lpstr>Іспанія </vt:lpstr>
      <vt:lpstr>Диктатура генерала Прімо де Рівера  (1923-1930 рр.)</vt:lpstr>
      <vt:lpstr>Революція 1931 року</vt:lpstr>
      <vt:lpstr>Уряд Народного фронту  (перемога на виборах 16 лютого 1936р.)</vt:lpstr>
      <vt:lpstr>Громадянська війна  17 липня 1936 – 28 березня 1939 рр.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Тема уроку: Політичне та соціально-економічний розвиток Франції у 20-ті рр. Франція та Іспанія в період кризи    Франція та Іспанія  у 20-30 роках </dc:title>
  <dc:creator>user</dc:creator>
  <cp:lastModifiedBy>user</cp:lastModifiedBy>
  <cp:revision>1</cp:revision>
  <dcterms:created xsi:type="dcterms:W3CDTF">2010-12-15T13:53:41Z</dcterms:created>
  <dcterms:modified xsi:type="dcterms:W3CDTF">2023-09-27T17:10:10Z</dcterms:modified>
</cp:coreProperties>
</file>