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816" r:id="rId9"/>
    <p:sldMasterId id="2147483828" r:id="rId10"/>
    <p:sldMasterId id="2147483840" r:id="rId11"/>
    <p:sldMasterId id="2147483852" r:id="rId12"/>
    <p:sldMasterId id="2147483864" r:id="rId13"/>
    <p:sldMasterId id="2147483876" r:id="rId14"/>
    <p:sldMasterId id="2147483888" r:id="rId15"/>
    <p:sldMasterId id="2147483900" r:id="rId16"/>
    <p:sldMasterId id="2147483912" r:id="rId17"/>
    <p:sldMasterId id="2147483924" r:id="rId18"/>
    <p:sldMasterId id="2147483936" r:id="rId19"/>
    <p:sldMasterId id="2147483948" r:id="rId20"/>
    <p:sldMasterId id="2147483960" r:id="rId21"/>
    <p:sldMasterId id="2147483972" r:id="rId22"/>
    <p:sldMasterId id="2147483984" r:id="rId23"/>
  </p:sldMasterIdLst>
  <p:sldIdLst>
    <p:sldId id="256" r:id="rId24"/>
    <p:sldId id="257" r:id="rId25"/>
    <p:sldId id="268" r:id="rId26"/>
    <p:sldId id="267" r:id="rId27"/>
    <p:sldId id="266" r:id="rId28"/>
    <p:sldId id="265" r:id="rId29"/>
    <p:sldId id="264" r:id="rId30"/>
    <p:sldId id="263" r:id="rId31"/>
    <p:sldId id="287" r:id="rId32"/>
    <p:sldId id="286" r:id="rId33"/>
    <p:sldId id="285" r:id="rId34"/>
    <p:sldId id="284" r:id="rId35"/>
    <p:sldId id="283" r:id="rId36"/>
    <p:sldId id="282" r:id="rId37"/>
    <p:sldId id="281" r:id="rId38"/>
    <p:sldId id="280" r:id="rId39"/>
    <p:sldId id="279" r:id="rId40"/>
    <p:sldId id="278" r:id="rId41"/>
    <p:sldId id="277" r:id="rId42"/>
    <p:sldId id="276" r:id="rId43"/>
    <p:sldId id="262" r:id="rId44"/>
    <p:sldId id="275" r:id="rId45"/>
    <p:sldId id="274" r:id="rId46"/>
    <p:sldId id="288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1A69E-6BFB-4384-B14C-8A434C30817A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81A915-E924-4A58-8C1D-8EB95110941A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FF5BB257-97AC-474C-9301-5A7CE30C0A9A}" type="parTrans" cxnId="{6EDFD75D-AC22-4AA9-919D-8AC8A15E3EF4}">
      <dgm:prSet/>
      <dgm:spPr/>
      <dgm:t>
        <a:bodyPr/>
        <a:lstStyle/>
        <a:p>
          <a:endParaRPr lang="ru-RU"/>
        </a:p>
      </dgm:t>
    </dgm:pt>
    <dgm:pt modelId="{E28A0918-EF62-49DD-969E-46D7C026C1DB}" type="sibTrans" cxnId="{6EDFD75D-AC22-4AA9-919D-8AC8A15E3EF4}">
      <dgm:prSet/>
      <dgm:spPr/>
      <dgm:t>
        <a:bodyPr/>
        <a:lstStyle/>
        <a:p>
          <a:endParaRPr lang="ru-RU"/>
        </a:p>
      </dgm:t>
    </dgm:pt>
    <dgm:pt modelId="{81C8E562-0591-4113-88EC-275E8636038F}">
      <dgm:prSet phldrT="[Текст]" custT="1"/>
      <dgm:spPr/>
      <dgm:t>
        <a:bodyPr/>
        <a:lstStyle/>
        <a:p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розбудова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власної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суверенної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держави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BFEA2605-D1AC-48B7-80AF-837253D3354F}" type="parTrans" cxnId="{61BBC609-155C-4C1F-A4C7-EB4F50D6A1FB}">
      <dgm:prSet/>
      <dgm:spPr/>
      <dgm:t>
        <a:bodyPr/>
        <a:lstStyle/>
        <a:p>
          <a:endParaRPr lang="ru-RU"/>
        </a:p>
      </dgm:t>
    </dgm:pt>
    <dgm:pt modelId="{1C74F7BF-2A52-4DFD-9A67-78EDEB5402FD}" type="sibTrans" cxnId="{61BBC609-155C-4C1F-A4C7-EB4F50D6A1FB}">
      <dgm:prSet/>
      <dgm:spPr/>
      <dgm:t>
        <a:bodyPr/>
        <a:lstStyle/>
        <a:p>
          <a:endParaRPr lang="ru-RU"/>
        </a:p>
      </dgm:t>
    </dgm:pt>
    <dgm:pt modelId="{D971D2C7-B450-4D02-8032-4C09FD28043A}">
      <dgm:prSet phldrT="[Текст]" custT="1"/>
      <dgm:spPr/>
      <dgm:t>
        <a:bodyPr/>
        <a:lstStyle/>
        <a:p>
          <a:r>
            <a:rPr lang="ru-RU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ліквідація тоталітарних політичних структур і розбудова правової демократичної держави;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461ED8E2-4713-404B-86C0-E828235FCCED}" type="parTrans" cxnId="{2F6BDFDE-110D-46A1-81E8-F33A8DDA4CF3}">
      <dgm:prSet/>
      <dgm:spPr/>
      <dgm:t>
        <a:bodyPr/>
        <a:lstStyle/>
        <a:p>
          <a:endParaRPr lang="ru-RU"/>
        </a:p>
      </dgm:t>
    </dgm:pt>
    <dgm:pt modelId="{5860FD2D-0F5F-463E-A0F7-B20EAD48D74B}" type="sibTrans" cxnId="{2F6BDFDE-110D-46A1-81E8-F33A8DDA4CF3}">
      <dgm:prSet/>
      <dgm:spPr/>
      <dgm:t>
        <a:bodyPr/>
        <a:lstStyle/>
        <a:p>
          <a:endParaRPr lang="ru-RU"/>
        </a:p>
      </dgm:t>
    </dgm:pt>
    <dgm:pt modelId="{AFFE74EB-D3E1-4C2A-8BD4-AB7142249E70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1299E327-BA9E-40C4-A1DF-B96E10DA108A}" type="parTrans" cxnId="{53AFEC63-1B72-467B-BA39-881BE4BCF9D5}">
      <dgm:prSet/>
      <dgm:spPr/>
      <dgm:t>
        <a:bodyPr/>
        <a:lstStyle/>
        <a:p>
          <a:endParaRPr lang="ru-RU"/>
        </a:p>
      </dgm:t>
    </dgm:pt>
    <dgm:pt modelId="{9F5EF312-D1FC-4DCF-BC1E-34A2BF2A0FFB}" type="sibTrans" cxnId="{53AFEC63-1B72-467B-BA39-881BE4BCF9D5}">
      <dgm:prSet/>
      <dgm:spPr/>
      <dgm:t>
        <a:bodyPr/>
        <a:lstStyle/>
        <a:p>
          <a:endParaRPr lang="ru-RU"/>
        </a:p>
      </dgm:t>
    </dgm:pt>
    <dgm:pt modelId="{FDE879EE-3871-4D87-AB78-15092718AA1E}">
      <dgm:prSet phldrT="[Текст]" custT="1"/>
      <dgm:spPr/>
      <dgm:t>
        <a:bodyPr/>
        <a:lstStyle/>
        <a:p>
          <a:r>
            <a:rPr lang="ru-RU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перетворення централізованої державної економіки на багатоукладну, ринкову, орієнтовану на соціальні потреби людей;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A2F8B7D8-161F-4A8F-88C3-52E9AAA93910}" type="parTrans" cxnId="{54324D9B-9438-4E2D-BACA-1CAB71217736}">
      <dgm:prSet/>
      <dgm:spPr/>
      <dgm:t>
        <a:bodyPr/>
        <a:lstStyle/>
        <a:p>
          <a:endParaRPr lang="ru-RU"/>
        </a:p>
      </dgm:t>
    </dgm:pt>
    <dgm:pt modelId="{378C3FC8-D591-4C4F-BEA5-9B1F1EC38956}" type="sibTrans" cxnId="{54324D9B-9438-4E2D-BACA-1CAB71217736}">
      <dgm:prSet/>
      <dgm:spPr/>
      <dgm:t>
        <a:bodyPr/>
        <a:lstStyle/>
        <a:p>
          <a:endParaRPr lang="ru-RU"/>
        </a:p>
      </dgm:t>
    </dgm:pt>
    <dgm:pt modelId="{144EE6BF-ECF6-49B1-BEE4-A3E32229FDB2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2A74CF97-12E6-4A24-B953-1D30DA24D1C7}" type="parTrans" cxnId="{BCC4AA49-B52B-493F-86A2-37F23838D080}">
      <dgm:prSet/>
      <dgm:spPr/>
      <dgm:t>
        <a:bodyPr/>
        <a:lstStyle/>
        <a:p>
          <a:endParaRPr lang="ru-RU"/>
        </a:p>
      </dgm:t>
    </dgm:pt>
    <dgm:pt modelId="{698570B1-6153-4533-97C0-A6CB26AD50C7}" type="sibTrans" cxnId="{BCC4AA49-B52B-493F-86A2-37F23838D080}">
      <dgm:prSet/>
      <dgm:spPr/>
      <dgm:t>
        <a:bodyPr/>
        <a:lstStyle/>
        <a:p>
          <a:endParaRPr lang="ru-RU"/>
        </a:p>
      </dgm:t>
    </dgm:pt>
    <dgm:pt modelId="{BC62929D-D801-4B94-BB57-801AB667FA9D}">
      <dgm:prSet phldrT="[Текст]" custT="1"/>
      <dgm:spPr/>
      <dgm:t>
        <a:bodyPr/>
        <a:lstStyle/>
        <a:p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національне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відродження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,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оздоровлення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міжнаціональних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відносин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4DE8BA98-0575-481C-BFF1-7068E7315837}" type="parTrans" cxnId="{14C15F56-41C5-4846-B8CF-9505A7E6747B}">
      <dgm:prSet/>
      <dgm:spPr/>
      <dgm:t>
        <a:bodyPr/>
        <a:lstStyle/>
        <a:p>
          <a:endParaRPr lang="ru-RU"/>
        </a:p>
      </dgm:t>
    </dgm:pt>
    <dgm:pt modelId="{6C26B771-E7D7-4675-B39F-BA34DA21B8D1}" type="sibTrans" cxnId="{14C15F56-41C5-4846-B8CF-9505A7E6747B}">
      <dgm:prSet/>
      <dgm:spPr/>
      <dgm:t>
        <a:bodyPr/>
        <a:lstStyle/>
        <a:p>
          <a:endParaRPr lang="ru-RU"/>
        </a:p>
      </dgm:t>
    </dgm:pt>
    <dgm:pt modelId="{5A8025E5-F344-4CB6-86E6-2BAE6C48B883}">
      <dgm:prSet phldrT="[Текст]" custT="1"/>
      <dgm:spPr/>
      <dgm:t>
        <a:bodyPr/>
        <a:lstStyle/>
        <a:p>
          <a:r>
            <a:rPr lang="ru-RU" sz="1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встановлення рівноправних зв’язків з іншими державами.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gm:t>
    </dgm:pt>
    <dgm:pt modelId="{959FEF07-F79D-431F-BA00-D673A44706EC}" type="parTrans" cxnId="{D0F212F1-BE4E-4D2B-8CFC-A514C6FBC87F}">
      <dgm:prSet/>
      <dgm:spPr/>
      <dgm:t>
        <a:bodyPr/>
        <a:lstStyle/>
        <a:p>
          <a:endParaRPr lang="ru-RU"/>
        </a:p>
      </dgm:t>
    </dgm:pt>
    <dgm:pt modelId="{63D75E2F-A4EC-493E-BBDC-57D0645B5514}" type="sibTrans" cxnId="{D0F212F1-BE4E-4D2B-8CFC-A514C6FBC87F}">
      <dgm:prSet/>
      <dgm:spPr/>
      <dgm:t>
        <a:bodyPr/>
        <a:lstStyle/>
        <a:p>
          <a:endParaRPr lang="ru-RU"/>
        </a:p>
      </dgm:t>
    </dgm:pt>
    <dgm:pt modelId="{32955ABB-53D8-4162-B0C0-0F634819F99E}" type="pres">
      <dgm:prSet presAssocID="{2C61A69E-6BFB-4384-B14C-8A434C3081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0AEC7-E86E-4C72-975F-AA27E73EFAD9}" type="pres">
      <dgm:prSet presAssocID="{8381A915-E924-4A58-8C1D-8EB95110941A}" presName="composite" presStyleCnt="0"/>
      <dgm:spPr/>
    </dgm:pt>
    <dgm:pt modelId="{37CC6B74-7C9B-4FC5-87A9-41134ACFDC7D}" type="pres">
      <dgm:prSet presAssocID="{8381A915-E924-4A58-8C1D-8EB9511094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B3FBA-DAB8-4BB2-9256-F8609F7E6CF7}" type="pres">
      <dgm:prSet presAssocID="{8381A915-E924-4A58-8C1D-8EB95110941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DEDA6-17F1-4169-985A-ADAA7467B29F}" type="pres">
      <dgm:prSet presAssocID="{E28A0918-EF62-49DD-969E-46D7C026C1DB}" presName="sp" presStyleCnt="0"/>
      <dgm:spPr/>
    </dgm:pt>
    <dgm:pt modelId="{D5A76724-A799-4CA2-8907-3EEEA031E207}" type="pres">
      <dgm:prSet presAssocID="{AFFE74EB-D3E1-4C2A-8BD4-AB7142249E70}" presName="composite" presStyleCnt="0"/>
      <dgm:spPr/>
    </dgm:pt>
    <dgm:pt modelId="{385821D7-A015-4914-BF24-7681D5E48B0F}" type="pres">
      <dgm:prSet presAssocID="{AFFE74EB-D3E1-4C2A-8BD4-AB7142249E7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7CD3-D29A-4C4D-B827-2AC17C434B73}" type="pres">
      <dgm:prSet presAssocID="{AFFE74EB-D3E1-4C2A-8BD4-AB7142249E7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CAB63-9AF9-4A8C-A1C3-73697DB8B951}" type="pres">
      <dgm:prSet presAssocID="{9F5EF312-D1FC-4DCF-BC1E-34A2BF2A0FFB}" presName="sp" presStyleCnt="0"/>
      <dgm:spPr/>
    </dgm:pt>
    <dgm:pt modelId="{871A3424-2999-4D2E-9A90-91D3DD726132}" type="pres">
      <dgm:prSet presAssocID="{144EE6BF-ECF6-49B1-BEE4-A3E32229FDB2}" presName="composite" presStyleCnt="0"/>
      <dgm:spPr/>
    </dgm:pt>
    <dgm:pt modelId="{2AD400A2-6E12-4BD7-8267-16DE05FF7ED6}" type="pres">
      <dgm:prSet presAssocID="{144EE6BF-ECF6-49B1-BEE4-A3E32229FDB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FC2C8-0B5B-4B79-9BB5-C0C6FACA6FC8}" type="pres">
      <dgm:prSet presAssocID="{144EE6BF-ECF6-49B1-BEE4-A3E32229FDB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DFD75D-AC22-4AA9-919D-8AC8A15E3EF4}" srcId="{2C61A69E-6BFB-4384-B14C-8A434C30817A}" destId="{8381A915-E924-4A58-8C1D-8EB95110941A}" srcOrd="0" destOrd="0" parTransId="{FF5BB257-97AC-474C-9301-5A7CE30C0A9A}" sibTransId="{E28A0918-EF62-49DD-969E-46D7C026C1DB}"/>
    <dgm:cxn modelId="{F152DAF8-E9F7-4170-BD1F-7A6FF8E746F6}" type="presOf" srcId="{BC62929D-D801-4B94-BB57-801AB667FA9D}" destId="{CE8FC2C8-0B5B-4B79-9BB5-C0C6FACA6FC8}" srcOrd="0" destOrd="0" presId="urn:microsoft.com/office/officeart/2005/8/layout/chevron2"/>
    <dgm:cxn modelId="{61BBC609-155C-4C1F-A4C7-EB4F50D6A1FB}" srcId="{8381A915-E924-4A58-8C1D-8EB95110941A}" destId="{81C8E562-0591-4113-88EC-275E8636038F}" srcOrd="0" destOrd="0" parTransId="{BFEA2605-D1AC-48B7-80AF-837253D3354F}" sibTransId="{1C74F7BF-2A52-4DFD-9A67-78EDEB5402FD}"/>
    <dgm:cxn modelId="{BCC4AA49-B52B-493F-86A2-37F23838D080}" srcId="{2C61A69E-6BFB-4384-B14C-8A434C30817A}" destId="{144EE6BF-ECF6-49B1-BEE4-A3E32229FDB2}" srcOrd="2" destOrd="0" parTransId="{2A74CF97-12E6-4A24-B953-1D30DA24D1C7}" sibTransId="{698570B1-6153-4533-97C0-A6CB26AD50C7}"/>
    <dgm:cxn modelId="{8D155820-AB37-443F-A6E3-9A6B131EFBE4}" type="presOf" srcId="{144EE6BF-ECF6-49B1-BEE4-A3E32229FDB2}" destId="{2AD400A2-6E12-4BD7-8267-16DE05FF7ED6}" srcOrd="0" destOrd="0" presId="urn:microsoft.com/office/officeart/2005/8/layout/chevron2"/>
    <dgm:cxn modelId="{D0F212F1-BE4E-4D2B-8CFC-A514C6FBC87F}" srcId="{144EE6BF-ECF6-49B1-BEE4-A3E32229FDB2}" destId="{5A8025E5-F344-4CB6-86E6-2BAE6C48B883}" srcOrd="1" destOrd="0" parTransId="{959FEF07-F79D-431F-BA00-D673A44706EC}" sibTransId="{63D75E2F-A4EC-493E-BBDC-57D0645B5514}"/>
    <dgm:cxn modelId="{14C15F56-41C5-4846-B8CF-9505A7E6747B}" srcId="{144EE6BF-ECF6-49B1-BEE4-A3E32229FDB2}" destId="{BC62929D-D801-4B94-BB57-801AB667FA9D}" srcOrd="0" destOrd="0" parTransId="{4DE8BA98-0575-481C-BFF1-7068E7315837}" sibTransId="{6C26B771-E7D7-4675-B39F-BA34DA21B8D1}"/>
    <dgm:cxn modelId="{FCE1FB11-82AB-4160-9682-053D9F0081D9}" type="presOf" srcId="{D971D2C7-B450-4D02-8032-4C09FD28043A}" destId="{D24B3FBA-DAB8-4BB2-9256-F8609F7E6CF7}" srcOrd="0" destOrd="1" presId="urn:microsoft.com/office/officeart/2005/8/layout/chevron2"/>
    <dgm:cxn modelId="{2F6BDFDE-110D-46A1-81E8-F33A8DDA4CF3}" srcId="{8381A915-E924-4A58-8C1D-8EB95110941A}" destId="{D971D2C7-B450-4D02-8032-4C09FD28043A}" srcOrd="1" destOrd="0" parTransId="{461ED8E2-4713-404B-86C0-E828235FCCED}" sibTransId="{5860FD2D-0F5F-463E-A0F7-B20EAD48D74B}"/>
    <dgm:cxn modelId="{0508324C-6377-435B-AF4B-2240774B4302}" type="presOf" srcId="{2C61A69E-6BFB-4384-B14C-8A434C30817A}" destId="{32955ABB-53D8-4162-B0C0-0F634819F99E}" srcOrd="0" destOrd="0" presId="urn:microsoft.com/office/officeart/2005/8/layout/chevron2"/>
    <dgm:cxn modelId="{E2EEC107-31FF-4A76-A62C-DF58D9151C60}" type="presOf" srcId="{FDE879EE-3871-4D87-AB78-15092718AA1E}" destId="{F51F7CD3-D29A-4C4D-B827-2AC17C434B73}" srcOrd="0" destOrd="0" presId="urn:microsoft.com/office/officeart/2005/8/layout/chevron2"/>
    <dgm:cxn modelId="{53AFEC63-1B72-467B-BA39-881BE4BCF9D5}" srcId="{2C61A69E-6BFB-4384-B14C-8A434C30817A}" destId="{AFFE74EB-D3E1-4C2A-8BD4-AB7142249E70}" srcOrd="1" destOrd="0" parTransId="{1299E327-BA9E-40C4-A1DF-B96E10DA108A}" sibTransId="{9F5EF312-D1FC-4DCF-BC1E-34A2BF2A0FFB}"/>
    <dgm:cxn modelId="{3ED40B43-D8C5-4543-8BDB-5E1DB2340102}" type="presOf" srcId="{8381A915-E924-4A58-8C1D-8EB95110941A}" destId="{37CC6B74-7C9B-4FC5-87A9-41134ACFDC7D}" srcOrd="0" destOrd="0" presId="urn:microsoft.com/office/officeart/2005/8/layout/chevron2"/>
    <dgm:cxn modelId="{4D8E3420-BABF-4DD5-B04A-6C75690EC870}" type="presOf" srcId="{5A8025E5-F344-4CB6-86E6-2BAE6C48B883}" destId="{CE8FC2C8-0B5B-4B79-9BB5-C0C6FACA6FC8}" srcOrd="0" destOrd="1" presId="urn:microsoft.com/office/officeart/2005/8/layout/chevron2"/>
    <dgm:cxn modelId="{99FAD1F8-0A9F-4F9D-9E66-D122FCABF544}" type="presOf" srcId="{81C8E562-0591-4113-88EC-275E8636038F}" destId="{D24B3FBA-DAB8-4BB2-9256-F8609F7E6CF7}" srcOrd="0" destOrd="0" presId="urn:microsoft.com/office/officeart/2005/8/layout/chevron2"/>
    <dgm:cxn modelId="{54324D9B-9438-4E2D-BACA-1CAB71217736}" srcId="{AFFE74EB-D3E1-4C2A-8BD4-AB7142249E70}" destId="{FDE879EE-3871-4D87-AB78-15092718AA1E}" srcOrd="0" destOrd="0" parTransId="{A2F8B7D8-161F-4A8F-88C3-52E9AAA93910}" sibTransId="{378C3FC8-D591-4C4F-BEA5-9B1F1EC38956}"/>
    <dgm:cxn modelId="{A933AFAE-D4B6-4AC9-88A7-C18A1B2FD061}" type="presOf" srcId="{AFFE74EB-D3E1-4C2A-8BD4-AB7142249E70}" destId="{385821D7-A015-4914-BF24-7681D5E48B0F}" srcOrd="0" destOrd="0" presId="urn:microsoft.com/office/officeart/2005/8/layout/chevron2"/>
    <dgm:cxn modelId="{19B2C36E-B0C4-44C8-9AD1-08DC5203DC64}" type="presParOf" srcId="{32955ABB-53D8-4162-B0C0-0F634819F99E}" destId="{E2A0AEC7-E86E-4C72-975F-AA27E73EFAD9}" srcOrd="0" destOrd="0" presId="urn:microsoft.com/office/officeart/2005/8/layout/chevron2"/>
    <dgm:cxn modelId="{045BCC70-97B1-4E66-8A2C-3155079F72EC}" type="presParOf" srcId="{E2A0AEC7-E86E-4C72-975F-AA27E73EFAD9}" destId="{37CC6B74-7C9B-4FC5-87A9-41134ACFDC7D}" srcOrd="0" destOrd="0" presId="urn:microsoft.com/office/officeart/2005/8/layout/chevron2"/>
    <dgm:cxn modelId="{74650DAA-72A5-4CFD-AEE1-D9D7F6383E47}" type="presParOf" srcId="{E2A0AEC7-E86E-4C72-975F-AA27E73EFAD9}" destId="{D24B3FBA-DAB8-4BB2-9256-F8609F7E6CF7}" srcOrd="1" destOrd="0" presId="urn:microsoft.com/office/officeart/2005/8/layout/chevron2"/>
    <dgm:cxn modelId="{9279665A-4034-4FFE-AD2E-7FD23C892922}" type="presParOf" srcId="{32955ABB-53D8-4162-B0C0-0F634819F99E}" destId="{B19DEDA6-17F1-4169-985A-ADAA7467B29F}" srcOrd="1" destOrd="0" presId="urn:microsoft.com/office/officeart/2005/8/layout/chevron2"/>
    <dgm:cxn modelId="{B4198B78-55DD-4ADD-A3A3-2DA1ACA200CA}" type="presParOf" srcId="{32955ABB-53D8-4162-B0C0-0F634819F99E}" destId="{D5A76724-A799-4CA2-8907-3EEEA031E207}" srcOrd="2" destOrd="0" presId="urn:microsoft.com/office/officeart/2005/8/layout/chevron2"/>
    <dgm:cxn modelId="{866BC77D-9C2A-4E46-A95F-AA68CD7485F7}" type="presParOf" srcId="{D5A76724-A799-4CA2-8907-3EEEA031E207}" destId="{385821D7-A015-4914-BF24-7681D5E48B0F}" srcOrd="0" destOrd="0" presId="urn:microsoft.com/office/officeart/2005/8/layout/chevron2"/>
    <dgm:cxn modelId="{414CDDE7-88E0-49D5-9BFE-8170E8098E3E}" type="presParOf" srcId="{D5A76724-A799-4CA2-8907-3EEEA031E207}" destId="{F51F7CD3-D29A-4C4D-B827-2AC17C434B73}" srcOrd="1" destOrd="0" presId="urn:microsoft.com/office/officeart/2005/8/layout/chevron2"/>
    <dgm:cxn modelId="{D3FBE8E9-126D-4637-BAB5-2DCDDD64B63D}" type="presParOf" srcId="{32955ABB-53D8-4162-B0C0-0F634819F99E}" destId="{7B3CAB63-9AF9-4A8C-A1C3-73697DB8B951}" srcOrd="3" destOrd="0" presId="urn:microsoft.com/office/officeart/2005/8/layout/chevron2"/>
    <dgm:cxn modelId="{0D96CFAE-8B94-4CDC-999C-CED9C562AD40}" type="presParOf" srcId="{32955ABB-53D8-4162-B0C0-0F634819F99E}" destId="{871A3424-2999-4D2E-9A90-91D3DD726132}" srcOrd="4" destOrd="0" presId="urn:microsoft.com/office/officeart/2005/8/layout/chevron2"/>
    <dgm:cxn modelId="{40132709-04B6-4B40-8755-490F055990FD}" type="presParOf" srcId="{871A3424-2999-4D2E-9A90-91D3DD726132}" destId="{2AD400A2-6E12-4BD7-8267-16DE05FF7ED6}" srcOrd="0" destOrd="0" presId="urn:microsoft.com/office/officeart/2005/8/layout/chevron2"/>
    <dgm:cxn modelId="{DC6ABDA1-074D-4801-AD99-FC6D6037A541}" type="presParOf" srcId="{871A3424-2999-4D2E-9A90-91D3DD726132}" destId="{CE8FC2C8-0B5B-4B79-9BB5-C0C6FACA6F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C6B74-7C9B-4FC5-87A9-41134ACFDC7D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1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 rot="-5400000">
        <a:off x="0" y="522165"/>
        <a:ext cx="1038004" cy="444858"/>
      </dsp:txXfrm>
    </dsp:sp>
    <dsp:sp modelId="{D24B3FBA-DAB8-4BB2-9256-F8609F7E6CF7}">
      <dsp:nvSpPr>
        <dsp:cNvPr id="0" name=""/>
        <dsp:cNvSpPr/>
      </dsp:nvSpPr>
      <dsp:spPr>
        <a:xfrm rot="5400000">
          <a:off x="3085071" y="-2043904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розбудова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власної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суверенної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держави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ліквідація тоталітарних політичних структур і розбудова правової демократичної держави;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 rot="-5400000">
        <a:off x="1038004" y="50215"/>
        <a:ext cx="5010943" cy="869756"/>
      </dsp:txXfrm>
    </dsp:sp>
    <dsp:sp modelId="{385821D7-A015-4914-BF24-7681D5E48B0F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2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 rot="-5400000">
        <a:off x="0" y="1809570"/>
        <a:ext cx="1038004" cy="444858"/>
      </dsp:txXfrm>
    </dsp:sp>
    <dsp:sp modelId="{F51F7CD3-D29A-4C4D-B827-2AC17C434B73}">
      <dsp:nvSpPr>
        <dsp:cNvPr id="0" name=""/>
        <dsp:cNvSpPr/>
      </dsp:nvSpPr>
      <dsp:spPr>
        <a:xfrm rot="5400000">
          <a:off x="3085071" y="-756498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перетворення централізованої державної економіки на багатоукладну, ринкову, орієнтовану на соціальні потреби людей;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 rot="-5400000">
        <a:off x="1038004" y="1337621"/>
        <a:ext cx="5010943" cy="869756"/>
      </dsp:txXfrm>
    </dsp:sp>
    <dsp:sp modelId="{2AD400A2-6E12-4BD7-8267-16DE05FF7ED6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3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 rot="-5400000">
        <a:off x="0" y="3096976"/>
        <a:ext cx="1038004" cy="444858"/>
      </dsp:txXfrm>
    </dsp:sp>
    <dsp:sp modelId="{CE8FC2C8-0B5B-4B79-9BB5-C0C6FACA6FC8}">
      <dsp:nvSpPr>
        <dsp:cNvPr id="0" name=""/>
        <dsp:cNvSpPr/>
      </dsp:nvSpPr>
      <dsp:spPr>
        <a:xfrm rot="5400000">
          <a:off x="3085071" y="530906"/>
          <a:ext cx="963860" cy="5057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національне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відродження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,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оздоровлення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міжнаціональних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відносин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;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rPr>
            <a:t>встановлення рівноправних зв’язків з іншими державами.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anose="02030602050306030303" pitchFamily="18" charset="0"/>
          </a:endParaRPr>
        </a:p>
      </dsp:txBody>
      <dsp:txXfrm rot="-5400000">
        <a:off x="1038004" y="2625025"/>
        <a:ext cx="5010943" cy="869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2556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1045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00765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433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4301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4010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76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3298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5674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2747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336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6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767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824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731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34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529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883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370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0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0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907704" y="1268760"/>
            <a:ext cx="4104456" cy="28007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sz="4400" b="1" i="1" dirty="0" err="1" smtClean="0">
                <a:solidFill>
                  <a:srgbClr val="1B1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Державотворчі</a:t>
            </a:r>
            <a:r>
              <a:rPr lang="ru-RU" sz="4400" b="1" i="1" dirty="0" smtClean="0">
                <a:solidFill>
                  <a:srgbClr val="1B1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400" b="1" i="1" dirty="0" err="1" smtClean="0">
                <a:solidFill>
                  <a:srgbClr val="1B1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процеси</a:t>
            </a:r>
            <a:r>
              <a:rPr lang="ru-RU" sz="4400" b="1" i="1" dirty="0" smtClean="0">
                <a:solidFill>
                  <a:srgbClr val="1B1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4400" b="1" i="1" dirty="0" err="1" smtClean="0">
                <a:solidFill>
                  <a:srgbClr val="1B1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перші</a:t>
            </a:r>
            <a:r>
              <a:rPr lang="ru-RU" sz="4400" b="1" i="1" dirty="0" smtClean="0">
                <a:solidFill>
                  <a:srgbClr val="1B1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роки </a:t>
            </a:r>
            <a:r>
              <a:rPr lang="ru-RU" sz="4400" b="1" i="1" dirty="0" err="1" smtClean="0">
                <a:solidFill>
                  <a:srgbClr val="1B1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незалежності</a:t>
            </a:r>
            <a:r>
              <a:rPr lang="ru-RU" sz="4400" b="1" i="1" dirty="0" smtClean="0">
                <a:solidFill>
                  <a:srgbClr val="1B1E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sz="4400" b="1" i="1" dirty="0">
              <a:solidFill>
                <a:srgbClr val="1B1E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260648"/>
            <a:ext cx="7992888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Створення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української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армії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військово-морських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сил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23528" y="1484784"/>
            <a:ext cx="8532440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Становлення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армії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відбувалося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складних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умовах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Військові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структури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СНД, 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саме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об’єднане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командування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прагнули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зберегти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контроль над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армією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Особливо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ускладнювали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ситуацію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становище з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ядерним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потенціалом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й доля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Чорноморського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який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став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об’єктом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суперечки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між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Росією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Щоб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забезпечити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перехід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Збройних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Сил СРСР до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Збройних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Сил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створено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Національну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гвардію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яка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проіснувала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до 1999 р.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2014 р.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її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відновлено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Найскладнішою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проблемою стало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Військово-Морських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Сил (ВМС)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базі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радянського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Чорноморського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Після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розпаду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СРСР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проголошення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незалежності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радянський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Чорноморський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перейшов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контроль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Проте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використавши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сепаратистські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рухи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Криму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частина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офіцерів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флоту,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підтримана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Російською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Федерацією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вчинила бунт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проти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української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146666"/>
            <a:ext cx="799288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Створення</a:t>
            </a:r>
            <a:r>
              <a:rPr lang="ru-RU" sz="24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української</a:t>
            </a:r>
            <a:r>
              <a:rPr lang="ru-RU" sz="24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армії</a:t>
            </a:r>
            <a:r>
              <a:rPr lang="ru-RU" sz="24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24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військово-морських</a:t>
            </a:r>
            <a:r>
              <a:rPr lang="ru-RU" sz="24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сил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537834" y="830196"/>
            <a:ext cx="5307210" cy="5847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/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Продовження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відверто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антиукраїнських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акцій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підтримуваних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найвищими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законодавчими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органами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Росії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Верховною Радою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Криму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загострило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ситуацію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У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відповідь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антиукраїнські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виступи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українські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моряки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Чорноморського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вирішили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демонстративно перевести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сторожовий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корабель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СКР-112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Севастополя до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Одеси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sz="1700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indent="457200" algn="just"/>
            <a:r>
              <a:rPr lang="ru-RU" sz="17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кораблі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яким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командував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капітан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-лейтенант С. Настенко,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підняли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український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прапор. </a:t>
            </a:r>
            <a:endParaRPr lang="ru-RU" sz="1700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indent="457200" algn="just"/>
            <a:r>
              <a:rPr lang="ru-RU" sz="17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</a:t>
            </a:r>
            <a:r>
              <a:rPr lang="ru-RU" sz="17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був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перший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бойовий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корабель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нового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українського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флоту. На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його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перехоплення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кинуто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кораблі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й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літаки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команди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яких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дотримувалися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проросійської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позиції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На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допомогу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сторожовику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прийшли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кораблі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прикордонної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охорони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Переслідувачі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наважилися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морський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бій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і СКР-112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прибув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до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Одеси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Більшість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команд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кораблів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Чорноморського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була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згодна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стати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український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прапор.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Ця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подія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прискорила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розв’язання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ситуації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 </a:t>
            </a:r>
            <a:r>
              <a:rPr lang="ru-RU" sz="17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розподілом</a:t>
            </a:r>
            <a:r>
              <a:rPr lang="ru-RU" sz="17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флоту.</a:t>
            </a:r>
            <a:endParaRPr lang="ru-RU" sz="17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2" y="2561871"/>
            <a:ext cx="3168352" cy="2045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327175" y="4490023"/>
            <a:ext cx="1937069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Корабель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СКР-112</a:t>
            </a:r>
            <a:endParaRPr lang="ru-RU" dirty="0"/>
          </a:p>
        </p:txBody>
      </p:sp>
      <p:sp>
        <p:nvSpPr>
          <p:cNvPr id="5" name="AutoShape 4" descr="Повстання на СКР-11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1" y="4914744"/>
            <a:ext cx="3090543" cy="1615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750251" y="6360525"/>
            <a:ext cx="2602443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Переслідування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СКР-112</a:t>
            </a:r>
            <a:endParaRPr lang="ru-RU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504783" y="947992"/>
            <a:ext cx="177683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Забутий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подвиг</a:t>
            </a:r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2" y="643787"/>
            <a:ext cx="1378159" cy="1961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кутник 11"/>
          <p:cNvSpPr/>
          <p:nvPr/>
        </p:nvSpPr>
        <p:spPr>
          <a:xfrm>
            <a:off x="1115616" y="2008164"/>
            <a:ext cx="175073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Капітан</a:t>
            </a:r>
            <a:r>
              <a:rPr lang="ru-RU" sz="14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СКР-112 – </a:t>
            </a:r>
          </a:p>
          <a:p>
            <a:pPr algn="ctr"/>
            <a:r>
              <a:rPr lang="ru-RU" sz="14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Сергій</a:t>
            </a:r>
            <a:r>
              <a:rPr lang="ru-RU" sz="14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Настенко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260648"/>
            <a:ext cx="7992888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Створення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української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армії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військово-морських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сил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95536" y="1628800"/>
            <a:ext cx="8136904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23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липня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1992 р. в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Дагомисі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(м.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Сочі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відбулася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зустріч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делегацій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й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закінчилася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підписанням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угоди.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Сторони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підтвердили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важливість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переговорів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щодо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Чорному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морі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Чорноморського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Військово-морського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 (ВМФ)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Російської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Федерації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ВМС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результатом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зустрічі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3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серпня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1992 р.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президентів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Л. Кравчука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Б.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Єльцина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Ялті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підписано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Угоду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між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Україною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Російською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Федерацією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принципи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формування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ВМС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ВМФ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базі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Чорноморського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колишнього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СРСР. 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цією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угодою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Чорноморський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бути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поділений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навпіл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Після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переговорів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9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червня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1995 р.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новий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Президент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Л. Кучма та Б.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Єльцин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вирішили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поділити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таким чином: 18,3 %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кораблів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перейти до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а 81,7 % — до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Військово-морські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бази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Ізмаїлі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Одесі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Очакові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Керчі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Донузлаві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Балаклаві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десять баз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морської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авіації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перейшли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контроль ВМС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96088" y="692696"/>
            <a:ext cx="8568952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/>
            <a:r>
              <a:rPr lang="ru-RU" sz="16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Кількість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особового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складу не могла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перевищувати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25 тис.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осіб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До того ж до складу флоту могли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входити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22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військові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літаки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У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російському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використанні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залишилося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16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командних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пунктів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(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80), 11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об’єктів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зв’язку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(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39),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п’ять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об’єктів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забезпечення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ракетно-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артилерійською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мінно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-торпедною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зброєю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indent="457200" algn="just"/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sz="16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Конституції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1996 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р. </a:t>
            </a:r>
            <a:r>
              <a:rPr lang="ru-RU" sz="16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заборонялося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базування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території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будь-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іноземних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військових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формувань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(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стаття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17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).</a:t>
            </a:r>
          </a:p>
          <a:p>
            <a:pPr lvl="0" indent="457200" algn="just"/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1997 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погоджено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термін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перебування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Російської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Федерації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Севастополі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до 2017 р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lvl="0" indent="457200" algn="just"/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28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травня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1997 р.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підписано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Угоду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між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Україною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Російською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Федерацією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параметри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поділу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Чорноморського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терміном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дії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20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років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</a:p>
          <a:p>
            <a:pPr lvl="0" indent="457200" algn="just"/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Однак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часом стало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зрозуміло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базування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іноземного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військового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флоту на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території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є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однією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головних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загроз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безпеці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lvl="0" indent="457200" algn="just"/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Чорноморський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флот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Російської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Федерації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перетворився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головний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дестабілізуючий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чинник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ситуації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Севастополі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й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Криму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українсько-російських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відносин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загалом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23528" y="116632"/>
            <a:ext cx="842269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Створення</a:t>
            </a:r>
            <a:r>
              <a:rPr lang="ru-RU" sz="24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української</a:t>
            </a:r>
            <a:r>
              <a:rPr lang="ru-RU" sz="24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армії</a:t>
            </a:r>
            <a:r>
              <a:rPr lang="ru-RU" sz="24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24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військово-морських</a:t>
            </a:r>
            <a:r>
              <a:rPr lang="ru-RU" sz="24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сил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23688"/>
            <a:ext cx="3227512" cy="21301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ГВМ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4" y="4522576"/>
            <a:ext cx="3168352" cy="2119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кутник 3"/>
          <p:cNvSpPr/>
          <p:nvPr/>
        </p:nvSpPr>
        <p:spPr>
          <a:xfrm>
            <a:off x="50344" y="6176199"/>
            <a:ext cx="3327264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військово-морська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база ЧФ в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Севастополі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1991 р. Фото ©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Вєлєнгурін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ІТАР-ТАСС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3761632" y="6222366"/>
            <a:ext cx="510340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Борис 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Єльцин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(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зліва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) і 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Леонід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Кучма 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підписують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«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Договір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про дружбу, 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співробітництво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і партнерство 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між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Україною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і 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Російською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Федерацією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», 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Київ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31 </a:t>
            </a:r>
            <a:r>
              <a:rPr lang="ru-RU" sz="1200" b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травня</a:t>
            </a:r>
            <a:r>
              <a:rPr lang="ru-RU" sz="1200" b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1997 року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5008" y="188640"/>
            <a:ext cx="8605464" cy="4924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D1D1D"/>
                </a:solidFill>
                <a:latin typeface="Helvetica"/>
              </a:rPr>
              <a:t> </a:t>
            </a:r>
            <a:r>
              <a:rPr lang="ru-RU" sz="2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Розбудова</a:t>
            </a:r>
            <a:r>
              <a:rPr lang="ru-RU" sz="2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судової</a:t>
            </a:r>
            <a:r>
              <a:rPr lang="ru-RU" sz="2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системи</a:t>
            </a:r>
            <a:r>
              <a:rPr lang="ru-RU" sz="2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й </a:t>
            </a:r>
            <a:r>
              <a:rPr lang="ru-RU" sz="2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правоохоронних</a:t>
            </a:r>
            <a:r>
              <a:rPr lang="ru-RU" sz="2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органів</a:t>
            </a:r>
            <a:endParaRPr lang="ru-RU" sz="2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49288" y="98072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Важливе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значення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для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розбудови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демократичної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втілення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життя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верховенства права мало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проведення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судово-правової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реформи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покликаної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забезпечити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сильної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незалежної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судової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indent="457200" algn="just"/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липні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1992 р.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обговорено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напрями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судово-правової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реформи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Судову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виводили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межі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повноважень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Президента.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Обрання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суддів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Верховного Суду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суддів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обласних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Київського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міського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суду,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призначення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арбітрів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Вищого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арбітражного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суду,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арбітражних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суддів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областей і м.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Києва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здійснювала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Однак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формування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судової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відбувалося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досить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повільно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Упродовж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1992 - 1996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рр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парламент так і не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ухвалив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концепцію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судово-правової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реформи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не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був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сформований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Конституційний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Суд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хоча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закон про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його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доцільність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прийнято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ще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червні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1992 р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15008" y="188640"/>
            <a:ext cx="8605464" cy="492443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D1D1D"/>
                </a:solidFill>
                <a:latin typeface="Helvetica"/>
              </a:rPr>
              <a:t> </a:t>
            </a:r>
            <a:r>
              <a:rPr lang="ru-RU" sz="2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Розбудова</a:t>
            </a:r>
            <a:r>
              <a:rPr lang="ru-RU" sz="2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судової</a:t>
            </a:r>
            <a:r>
              <a:rPr lang="ru-RU" sz="2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системи</a:t>
            </a:r>
            <a:r>
              <a:rPr lang="ru-RU" sz="2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й </a:t>
            </a:r>
            <a:r>
              <a:rPr lang="ru-RU" sz="2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правоохоронних</a:t>
            </a:r>
            <a:r>
              <a:rPr lang="ru-RU" sz="2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600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органів</a:t>
            </a:r>
            <a:endParaRPr lang="ru-RU" sz="2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267744" y="844680"/>
            <a:ext cx="6696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Виникла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потреба в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перегляді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підготовці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нових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кодексів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Цивільного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Трудового,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Адміністративного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інших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Однак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парламент через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розбіжність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концептуальних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підходах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цьому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питанні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надмірну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політизацію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виявився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неспроможним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їх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indent="457200" algn="just"/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Важливим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заходом 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захисті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інтересів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незалежної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стало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20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вересня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1991 р.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правоохоронного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органу -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Служби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національної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безпеки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(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згодом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- Служба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безпеки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СБУ).</a:t>
            </a:r>
          </a:p>
          <a:p>
            <a:pPr lvl="0" indent="457200" algn="just"/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своїй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роботі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СБУ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керується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конституційними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нормами та Законом «Про оперативно-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розшукову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діяльність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». Вона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підпорядкована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Президенту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й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підконтрольна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Верховній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Раді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lvl="0" indent="457200" algn="just"/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СБУ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позапартійна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дотримується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лише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вимог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indent="457200" algn="just"/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початку 1990-х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рр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прийнято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ряд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поклали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початок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формуванню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правоохоронних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органів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прокуратури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міліції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Служби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безпеки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нотаріату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адвокатури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митної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служби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податкової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служби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тощо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0" y="836712"/>
            <a:ext cx="1905000" cy="1266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0"/>
          <a:stretch/>
        </p:blipFill>
        <p:spPr bwMode="auto">
          <a:xfrm>
            <a:off x="128781" y="2444369"/>
            <a:ext cx="1972139" cy="1179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4" y="3993616"/>
            <a:ext cx="1999760" cy="112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15616" y="188640"/>
            <a:ext cx="7704856" cy="46166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D1D1D"/>
                </a:solidFill>
                <a:latin typeface="Helvetica"/>
              </a:rPr>
              <a:t> 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ВИЗНАЧЕННЯ ГРОМАДЯНСТВА Й КОРДОНІВ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11560" y="836712"/>
            <a:ext cx="7992888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Важливим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елементом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незалежної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є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формування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інституту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громадянства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8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жовтня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1991 р.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прийняла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Закон «Про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громадянство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визначав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громадянство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як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невід’ємне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право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людини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ніхто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може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бути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позбавлений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як і права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змінити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громадянство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Громадянство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надано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всім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хто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проживав 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території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не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громадянином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іншої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не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заперечував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нього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indent="457200" algn="just"/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країні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проголошувалося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єдине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громадянство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тобто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громадянин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міг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бути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громадянином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іншої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Протягом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п’яти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років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усі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хто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бажав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отримати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громадянство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поставити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відповідний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штамп 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паспорті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1997 р.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почався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обмін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радянських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паспортів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Поряд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декларувалися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всі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права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національних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меншин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зазначено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Декларації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прав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національностей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 листопада 1991 р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15616" y="188640"/>
            <a:ext cx="7704856" cy="461665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D1D1D"/>
                </a:solidFill>
                <a:latin typeface="Helvetica"/>
              </a:rPr>
              <a:t> 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ВИЗНАЧЕННЯ ГРОМАДЯНСТВА Й КОРДОНІВ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827585" y="980728"/>
            <a:ext cx="7920880" cy="2585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algn="just"/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Жодна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держава не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може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існувати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без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чітко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визначених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кордонів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7 листопада 1991 р.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прийняла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Закон «Про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державний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кордон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який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проголошував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недоторканність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кордонів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визначав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порядок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їх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охорони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правила переходу. Були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Прикордонні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Державні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кордони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проходили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відповідно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адміністративних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меж УРСР 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складі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СРСР.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Ділянки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колишнього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західного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кордону СРСР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Румунією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Угорщиною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Чехословаччиною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(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згодом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Словаччиною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Польщею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стали кордоном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4277" r="7271" b="5850"/>
          <a:stretch/>
        </p:blipFill>
        <p:spPr bwMode="auto">
          <a:xfrm>
            <a:off x="323528" y="3785576"/>
            <a:ext cx="3792525" cy="27811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7865"/>
            <a:ext cx="4320480" cy="2896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99592" y="116632"/>
            <a:ext cx="763284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РОЗБУДОВА МІСЦЕВИХ ОРГАНІВ ВЛАДИ</a:t>
            </a:r>
            <a:endParaRPr lang="ru-RU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11560" y="764704"/>
            <a:ext cx="8136904" cy="59093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Важливим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елементом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державного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будівництва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стало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вертикалі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виконавчої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місцях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5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березня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1992 р.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прийняла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Закон «Про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представників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Президента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».</a:t>
            </a: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Відповідно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нього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областях, районах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містах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центрального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підпорядкування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Києві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Севастополі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базі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виконкомів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обласних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формувалися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нові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органи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місцеві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адміністрації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їх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очолювали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представники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Президента,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він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призначав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особисто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посилило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виконавчу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дозволило центру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активніше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контролювати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процеси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регіонах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i="1" u="sng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b="1" i="1" u="sng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березні</a:t>
            </a:r>
            <a:r>
              <a:rPr lang="ru-RU" b="1" i="1" u="sng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1993 р. </a:t>
            </a:r>
            <a:r>
              <a:rPr lang="ru-RU" b="1" i="1" u="sng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b="1" i="1" u="sng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b="1" i="1" u="sng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u="sng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u="sng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визнала</a:t>
            </a:r>
            <a:r>
              <a:rPr lang="ru-RU" b="1" i="1" u="sng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i="1" u="sng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b="1" i="1" u="sng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u="sng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вищою</a:t>
            </a:r>
            <a:r>
              <a:rPr lang="ru-RU" b="1" i="1" u="sng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u="sng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посадовою</a:t>
            </a:r>
            <a:r>
              <a:rPr lang="ru-RU" b="1" i="1" u="sng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особою в </a:t>
            </a:r>
            <a:r>
              <a:rPr lang="ru-RU" b="1" i="1" u="sng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регіоні</a:t>
            </a:r>
            <a:r>
              <a:rPr lang="ru-RU" b="1" i="1" u="sng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є голова </a:t>
            </a:r>
            <a:r>
              <a:rPr lang="ru-RU" b="1" i="1" u="sng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обласної</a:t>
            </a:r>
            <a:r>
              <a:rPr lang="ru-RU" b="1" i="1" u="sng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u="sng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або</a:t>
            </a:r>
            <a:r>
              <a:rPr lang="ru-RU" b="1" i="1" u="sng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u="sng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районної</a:t>
            </a:r>
            <a:r>
              <a:rPr lang="ru-RU" b="1" i="1" u="sng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ради.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Однак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реально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більше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представник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Президента.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Натомість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відповідно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до нового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законодавства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функції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виконавчої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областях,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містах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районах переходили до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виконкомів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indent="457200" algn="just"/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Виконкомами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радами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відповідних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рівнів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керували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їхні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голови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обирали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всенародним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прямим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голосуванням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Крім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того, головною проблемою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місцевої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стали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мізерні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місцеві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бюджети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повністю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залежали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надходжень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державного бюджету.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188640"/>
            <a:ext cx="8712968" cy="892552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АВТОНОМІСТСЬКІ ТА СЕПАРАТИСТСЬКІ РУХИ В УКРАЇНІ на початку 1990-х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рр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  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КРИМСЬКА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АВТОНОМІЯ</a:t>
            </a:r>
            <a:endParaRPr lang="ru-RU" sz="2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915816" y="1628800"/>
            <a:ext cx="5832648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 початку 1990-х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рр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одразу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декількох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регіонах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виникли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рухи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пропагували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ідею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автономних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або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навіть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самостійних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територіально-політичних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одиниць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sz="1600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Так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у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Закарпатті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угорська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громада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вимагала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гарантій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культурно-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національних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прав і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навіть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 1992 р.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надіслала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до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Верховної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Ради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проект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автономії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Закарпаття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Натомість</a:t>
            </a:r>
            <a:r>
              <a:rPr lang="ru-RU" sz="1600" b="1" i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 перший план у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краї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вийшла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«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русинська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проблема». </a:t>
            </a:r>
            <a:endParaRPr lang="ru-RU" sz="1600" b="1" i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лютому 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1990 р.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створено культурно-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освітнє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Товариство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підкарпатських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русинів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1993 р.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Товариство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ініціювало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Тимчасового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уряду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Підкарпатської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Русі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чолі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професором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Туряницею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Він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виступав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визнання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русинів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окремою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нацією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перетворення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Закарпаття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самостійну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нейтральну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державу. «Уряд»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користувався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підтримкою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русинських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організацій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США й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Канади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«Уряд»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саморозпустився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 2001 р.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60" y="1640232"/>
            <a:ext cx="2376264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4"/>
          <a:stretch/>
        </p:blipFill>
        <p:spPr bwMode="auto">
          <a:xfrm>
            <a:off x="434766" y="4133288"/>
            <a:ext cx="1993852" cy="25802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493696" y="188640"/>
            <a:ext cx="410862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Державотворчий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процес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15560" y="83671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Після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розпаду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СРСР та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проголошення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незалежності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перед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українським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народом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постали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такі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завдання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81972396"/>
              </p:ext>
            </p:extLst>
          </p:nvPr>
        </p:nvGraphicFramePr>
        <p:xfrm>
          <a:off x="1619672" y="17183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кутник 7"/>
          <p:cNvSpPr/>
          <p:nvPr/>
        </p:nvSpPr>
        <p:spPr>
          <a:xfrm>
            <a:off x="539552" y="5733256"/>
            <a:ext cx="820891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Державотворчий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процес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процес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формування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й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становлення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основних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інститутів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влади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їх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конституційне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оформлення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визначення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національних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інтересів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2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188640"/>
            <a:ext cx="8712968" cy="892552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АВТОНОМІСТСЬКІ ТА СЕПАРАТИСТСЬКІ РУХИ В УКРАЇНІ на початку 1990-х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рр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  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КРИМСЬКА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АВТОНОМІЯ</a:t>
            </a:r>
            <a:endParaRPr lang="ru-RU" sz="2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79512" y="1268760"/>
            <a:ext cx="5760640" cy="3693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457200" algn="just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1990 р. в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Галичині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створена «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Галицька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Асамблея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»,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яка до моменту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розпаду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СРСР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пропагувала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ідею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федеративності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-457200" algn="just">
              <a:buAutoNum type="arabicPeriod"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1990 р.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після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проголошення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Декларації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державний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суверенітет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Донбасі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виник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рух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самостійне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входження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області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до складу СРСР.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Також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комуністи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висунули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ідею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відновлення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Донецько-Криворізької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республіки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проголошена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більшовиками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1918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р.</a:t>
            </a:r>
          </a:p>
          <a:p>
            <a:pPr indent="-457200" algn="just">
              <a:buAutoNum type="arabicPeriod"/>
            </a:pP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Ще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одним центром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сепаратистського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руху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проросійські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намагалися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зробити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Одесу.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Вони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виступали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 областей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півдня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сходу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«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Новоросії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».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" name="Picture 2" descr="https://zbruc.eu/sites/default/files/pictures/halycka_asambltja_16_02_1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60" y="1257344"/>
            <a:ext cx="2925205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Прямокутник 4"/>
          <p:cNvSpPr/>
          <p:nvPr/>
        </p:nvSpPr>
        <p:spPr>
          <a:xfrm>
            <a:off x="6060760" y="3383572"/>
            <a:ext cx="309634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Галицька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Асамблея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зібралася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лютого у </a:t>
            </a:r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Львівському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театрі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опери та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балету.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68" y="4135098"/>
            <a:ext cx="2855128" cy="2107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8" y="5013672"/>
            <a:ext cx="2592288" cy="1760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5436096" y="6273070"/>
            <a:ext cx="357945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Підпільна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листівка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Інтернаціонального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Донбасу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1991 р.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123728" y="6468225"/>
            <a:ext cx="3096344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Протестні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листівки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Одесі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188640"/>
            <a:ext cx="8712968" cy="892552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АВТОНОМІСТСЬКІ ТА СЕПАРАТИСТСЬКІ РУХИ В УКРАЇНІ на початку 1990-х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рр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  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КРИМСЬКА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АВТОНОМІЯ</a:t>
            </a:r>
            <a:endParaRPr lang="ru-RU" sz="2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08720" y="1238850"/>
            <a:ext cx="6567536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4. </a:t>
            </a:r>
            <a:r>
              <a:rPr lang="ru-RU" b="1" dirty="0" err="1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Найбільш</a:t>
            </a:r>
            <a:r>
              <a:rPr lang="ru-RU" b="1" dirty="0" smtClean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небезпечні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для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територіальної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цілісності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події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розгорнулися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Криму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1991 - 1994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рр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Тісно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пов’язаний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економікою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колишнього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Союзу,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півострів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був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«всесоюзною здравницею».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кінця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1980-х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рр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до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Криму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почали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масово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прибувати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кримські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татари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загострило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етнічні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й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соціальні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проблеми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lvl="0" indent="457200" algn="just"/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 початку 1992 р. в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Криму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спалахнула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боротьба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владу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між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колишньою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партійною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номенклатурою на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чолі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 М.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Багровим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(голова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Верховної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Ради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Криму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 та блоком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російських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націоналістів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місцевої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інтелігенції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військових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пенсіонерів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бізнесменів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були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тісно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пов’язані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 </a:t>
            </a:r>
            <a:r>
              <a:rPr lang="ru-RU" b="1" dirty="0" err="1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Росією</a:t>
            </a:r>
            <a:r>
              <a:rPr lang="ru-RU" b="1" dirty="0">
                <a:solidFill>
                  <a:srgbClr val="EEECE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750496"/>
            <a:ext cx="3060340" cy="1924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04" y="4804399"/>
            <a:ext cx="2006536" cy="1837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4"/>
          <a:stretch/>
        </p:blipFill>
        <p:spPr bwMode="auto">
          <a:xfrm>
            <a:off x="7020272" y="1340769"/>
            <a:ext cx="1831765" cy="2298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6838552" y="3634848"/>
            <a:ext cx="2286000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Мустафа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Джемілєв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«Не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повернуся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Криму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проживу на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батьківщині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777880" y="6235571"/>
            <a:ext cx="336612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Багров. Перший Голова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Верховної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Криму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0" y="6327636"/>
            <a:ext cx="3816424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Мєшков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перший президент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Республіки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1305342"/>
            <a:ext cx="8352928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Улітку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1995 р.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Києву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вдалося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більше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підпорядкувати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автономію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скориставшись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кривавим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конфліктом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між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кримськими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татарами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кримінальними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угрупованнями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півострова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Завдяки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рішучому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втручанню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центральних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силових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відомств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ситуацію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вдалося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стабілізувати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Після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прийняття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1996 р.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Конституції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остаточно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закріплено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територіальний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характер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автономії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придушено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сепаратистський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рух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Проте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конфлікти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щодо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між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Росією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між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кримськими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татарами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виникали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раз.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23528" y="188640"/>
            <a:ext cx="8712968" cy="892552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АВТОНОМІСТСЬКІ ТА СЕПАРАТИСТСЬКІ РУХИ В УКРАЇНІ на початку 1990-х </a:t>
            </a:r>
            <a:r>
              <a:rPr lang="ru-RU" sz="2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рр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  </a:t>
            </a:r>
            <a:r>
              <a:rPr lang="ru-RU" sz="26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КРИМСЬКА </a:t>
            </a:r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АВТОНОМІЯ</a:t>
            </a:r>
            <a:endParaRPr lang="ru-RU" sz="26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314" name="Picture 2" descr="День Автономної Республіки Крим - Народний Рух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4026024" cy="2013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627784" y="181808"/>
            <a:ext cx="4079643" cy="5232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ДЕРЖАВНА СИМВОЛІКА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95536" y="836712"/>
            <a:ext cx="4968552" cy="57554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Після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проголошення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1991 р.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незалежності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постала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нагальна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потреба у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власних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атрибутах і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символіці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sz="1600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прийняття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нових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символів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органах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установах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організаціях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діяла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символіка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Української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РСР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Уже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4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вересня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1991 р. 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над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її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будівлею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замайорів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національний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синьо-жовтий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прапор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28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січня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1992 р.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затвердила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Державний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Прапор 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стяг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двох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рівновеликих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горизонтальних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смуг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синього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жовтого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кольорів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19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лютого 1992 р.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визнала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тризуб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малим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Державним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Гербом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Ескіз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великого Державного герба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розроблено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однак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досі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затверджено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15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січня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1992 р.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затвердила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Державним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Гімном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музику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вірш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«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Ще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вмерла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…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», а 6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березня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2003 р.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прийнято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Закон «Про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Державний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Гімн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». </a:t>
            </a:r>
            <a:endParaRPr lang="ru-RU" sz="1600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16" y="4748375"/>
            <a:ext cx="3096344" cy="1843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2501246" cy="3671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570764" y="260648"/>
            <a:ext cx="20024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ВИСНОВКИ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95536" y="908720"/>
            <a:ext cx="8496944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Після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розпаду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СРСР і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проголошення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незалежності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перед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народом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постали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нові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завдання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й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насамперед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-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розбудова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власної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суверенної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Перші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кроки 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цьому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шляху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засвідчили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серйозність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намірів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народу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відродити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власну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державу.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Проте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шлях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виявився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нелегким.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Упродовж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1990 - 1993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рр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в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закладено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лише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основу для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формування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діяльності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державно-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правових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інститутів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реалізації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прав і свобод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гарантування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оборони й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безпеки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існування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окремих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інститутів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громадянського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суспільства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Водночас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виявилася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неспроможною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завершити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процес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прийняття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нової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Конституції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давало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можливості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провести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комплексну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реформу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реформовані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структури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встигали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вирішувати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нагальні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проблеми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відставали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життєвих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потреб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суспільства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Об’єктивні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суб’єктивні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причини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зумовили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різке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зниження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виробництва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падіння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життєвого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рівня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населення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призвели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соціального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протесту.</a:t>
            </a:r>
          </a:p>
          <a:p>
            <a:pPr algn="just" fontAlgn="base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Державотворчий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процес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перші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роки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незалежної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давав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бажаного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результату.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Однак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незаперечним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є те,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він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поступово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набував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демократичних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рис,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створював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підґрунтя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для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майбутніх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реформ.</a:t>
            </a:r>
            <a:endParaRPr lang="ru-RU" b="1" i="0" dirty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493696" y="188640"/>
            <a:ext cx="410862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Державотворчий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процес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11560" y="908720"/>
            <a:ext cx="835292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Ключовим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завданням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перших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років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державотворчого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процесу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стало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формування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трьох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основних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гілок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—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законодавчої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виконавчої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судової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створення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української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армії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інших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силових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структур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indent="457200" algn="just"/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Поряд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необхідно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створити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управлінські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структури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місцях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налагодити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ефективну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взаємодію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місцевої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центральної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83568" y="256490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Особливості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державотворчого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процесу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Україні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11560" y="3284984"/>
            <a:ext cx="813690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 fontAlgn="base">
              <a:buFont typeface="Wingdings" panose="05000000000000000000" pitchFamily="2" charset="2"/>
              <a:buChar char="q"/>
            </a:pP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становлення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й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утвердження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незалежної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держави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відбувалося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одночасно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із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завершенням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процесів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формування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української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політичної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нації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національної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самосвідомості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;</a:t>
            </a:r>
          </a:p>
          <a:p>
            <a:pPr marL="285750" indent="-285750" algn="just" fontAlgn="base">
              <a:buFont typeface="Wingdings" panose="05000000000000000000" pitchFamily="2" charset="2"/>
              <a:buChar char="q"/>
            </a:pP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тяжке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соціально-економічне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становище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призвело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до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розчарування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частини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населення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ідеї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суверенності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чим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прагнули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скористатися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явні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й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приховані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противники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незалежності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i="0" dirty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63688" y="836712"/>
            <a:ext cx="648072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Чинники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впливали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державотворчий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процес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493696" y="188640"/>
            <a:ext cx="410862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Державотворчий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процес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62275"/>
              </p:ext>
            </p:extLst>
          </p:nvPr>
        </p:nvGraphicFramePr>
        <p:xfrm>
          <a:off x="623572" y="1412776"/>
          <a:ext cx="7848872" cy="4495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44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Позитивні</a:t>
                      </a:r>
                      <a:endParaRPr lang="ru-RU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Негативні</a:t>
                      </a:r>
                      <a:endParaRPr lang="ru-RU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Державотворчі традиції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Глибока і тривала економічна криза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Мирний шлях здобуття незалежності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Відсутність</a:t>
                      </a:r>
                      <a:r>
                        <a:rPr lang="uk-U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відповідних управлінських кадрів, корупція у владі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Підтримка з боку населення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Тривала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відсутність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видимих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позитивних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зрушень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</a:p>
                    <a:p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що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сприяла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поширенню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апатії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в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суспільстві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Демократичний вибір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Деформованість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і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незавершеність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формування</a:t>
                      </a:r>
                      <a:endParaRPr lang="ru-RU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української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нації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невиробленість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національної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ідеї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Міжнародне визнання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Втручання Росії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Підтримка з боку США та інших держав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360371" y="188640"/>
            <a:ext cx="637527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Формування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законодавчої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гілки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влади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67544" y="836712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Єдиним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законодавчим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органом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влади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Україні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була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визнана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Верховна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Рада УРСР,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яка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стала Верховною Радою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України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endParaRPr lang="ru-RU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indent="457200" algn="just"/>
            <a:r>
              <a:rPr lang="ru-RU" sz="20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Її</a:t>
            </a:r>
            <a:r>
              <a:rPr lang="ru-RU" sz="20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склад у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кількості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450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осіб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було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обрано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в 1990 р. </a:t>
            </a:r>
            <a:endParaRPr lang="ru-RU" sz="2000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indent="457200" algn="just"/>
            <a:r>
              <a:rPr lang="ru-RU" sz="20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Депутатську</a:t>
            </a:r>
            <a:r>
              <a:rPr lang="ru-RU" sz="20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більшість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становили члени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розпущеної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в 1991 р. КПУ. </a:t>
            </a:r>
            <a:endParaRPr lang="ru-RU" sz="2000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indent="457200" algn="just"/>
            <a:r>
              <a:rPr lang="ru-RU" sz="20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Усе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негативно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відбивалося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державотворчому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процесі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Після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обрання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Л. Кравчука Президентом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України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Верховну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Раду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України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очолив</a:t>
            </a:r>
            <a:r>
              <a:rPr lang="ru-RU" sz="20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Іван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Плющ.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22712"/>
            <a:ext cx="3962651" cy="2437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1" y="3789040"/>
            <a:ext cx="4336485" cy="2437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55776" y="176112"/>
            <a:ext cx="62575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Президент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країни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виконавча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влада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691680" y="908720"/>
            <a:ext cx="734481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01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грудня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1991 р.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український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народ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уперше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загальним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прямим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голосуванням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обрав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свого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Президента.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Відповідно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чинної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той час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Конституції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Президент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главою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тобто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вищою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посадовою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особою, і главою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виконавчої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ctr"/>
            <a:r>
              <a:rPr lang="ru-RU" b="1" i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 </a:t>
            </a:r>
            <a:r>
              <a:rPr lang="ru-RU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кола </a:t>
            </a:r>
            <a:r>
              <a:rPr lang="ru-RU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його</a:t>
            </a:r>
            <a:r>
              <a:rPr lang="ru-RU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обов’язків</a:t>
            </a:r>
            <a:r>
              <a:rPr lang="ru-RU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зокрема</a:t>
            </a:r>
            <a:r>
              <a:rPr lang="ru-RU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входило: </a:t>
            </a:r>
            <a:endParaRPr lang="ru-RU" b="1" i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гарантування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прав і свобод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громадян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запровадження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життя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Конституції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і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Законів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через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органи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державної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виконавчої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представництво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міжнародному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рівні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indent="457200" algn="just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Запровадивши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посаду Президента,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врегулювала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питання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взаємодії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розподілу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повноважень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між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гілками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ускладнювало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процеси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державотворення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збої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взаємодії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різних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гілок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створювали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постійні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конфлікти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indent="457200"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Виконавчу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владу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Україні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представляв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Кабінет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Міністрів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який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очолював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Прем’єр-міністр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</a:p>
        </p:txBody>
      </p:sp>
      <p:pic>
        <p:nvPicPr>
          <p:cNvPr id="2050" name="Picture 2" descr="Кравчук Леонід Макар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" y="146449"/>
            <a:ext cx="1613190" cy="2424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907704" y="188640"/>
            <a:ext cx="62575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Президент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країни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виконавча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влада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699792" y="836712"/>
            <a:ext cx="64442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Після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відставки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квітні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1991 р. з посади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Голови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Ради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Міністрів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Масола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Прем’єр-міністром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став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Вітольд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Фокін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indent="457200" algn="just"/>
            <a:r>
              <a:rPr lang="ru-RU" sz="16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Він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очолював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уряд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протягом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17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місяців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Проте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Кабінет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Міністрів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його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керівництвом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виявився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неспроможним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розробити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ефективну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модель реформ. </a:t>
            </a:r>
            <a:endParaRPr lang="ru-RU" sz="1600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indent="457200" algn="just"/>
            <a:r>
              <a:rPr lang="ru-RU" sz="16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Економіка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все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більше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набувала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кризових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ознак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викликало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невдоволення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суспільстві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indent="457200" algn="just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середині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1992 р. в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Україні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відбувся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масовий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страйк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шахтарів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Приводом стало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чергове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підвищення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Кабінетом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Міністрів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цін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сільськогосподарську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продукцію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м’ясо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молоко, масло.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/>
            </a:r>
            <a:b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</a:b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Восени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1992 р. через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загальне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невдоволення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населення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та парламенту уряд В.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Фокіна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змушений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піти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відставку</a:t>
            </a:r>
            <a:r>
              <a:rPr lang="ru-RU" sz="16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indent="457200" algn="just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27 </a:t>
            </a:r>
            <a:r>
              <a:rPr lang="ru-RU" sz="1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жовтня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1992 р.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затвердила склад нового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Кабінету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Міністрів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чолі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народним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депутатом </a:t>
            </a:r>
            <a:r>
              <a:rPr lang="ru-RU" sz="1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Леонідом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Кучмою,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який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до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цього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був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директором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Південного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машинобудівного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заводу (м.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Дніпропетровськ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). </a:t>
            </a:r>
            <a:endParaRPr lang="ru-RU" sz="1600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lvl="0" indent="457200" algn="just"/>
            <a:r>
              <a:rPr lang="ru-RU" sz="1600" b="1" i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sz="1600" b="1" i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Рада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надала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главі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уряду право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видавати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декрети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неврегульованих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законодавством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економічних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питань</a:t>
            </a:r>
            <a:r>
              <a:rPr lang="ru-RU" sz="1600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Однак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незважаючи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всі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намагання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змінити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ситуацію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і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цей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уряд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нічого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вдіяти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</a:t>
            </a:r>
            <a:r>
              <a:rPr lang="ru-RU" sz="16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зміг</a:t>
            </a:r>
            <a:r>
              <a:rPr lang="ru-RU" sz="16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3074" name="Picture 2" descr="Цей день в історії : 23 жовтня 1990 : Вітольд Фокін — голова Ради Міністрів  УРС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2" y="172664"/>
            <a:ext cx="1758470" cy="21328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Цей день в історії : 13 жовтня 1992 : Леонід Кучма — другий Прем'єр-міністр  незалежної Україн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06"/>
          <a:stretch/>
        </p:blipFill>
        <p:spPr bwMode="auto">
          <a:xfrm>
            <a:off x="187061" y="2490805"/>
            <a:ext cx="1801751" cy="2358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966966"/>
            <a:ext cx="13681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Фокін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4481555"/>
            <a:ext cx="136815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Кучма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07504" y="4941168"/>
            <a:ext cx="2592288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i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прийшов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очолити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уряд з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однією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думкою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коли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хочете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—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мрією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зупинити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катастрофу, не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дати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економіці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такої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держави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провалюватися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далі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безодню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На жаль,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виконати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4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</a:t>
            </a:r>
            <a:r>
              <a:rPr lang="ru-RU" sz="14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</a:t>
            </a:r>
            <a:r>
              <a:rPr lang="ru-RU" sz="1400" b="1" i="1" dirty="0" err="1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вдалося</a:t>
            </a:r>
            <a:r>
              <a:rPr lang="ru-RU" sz="1400" b="1" i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419232" y="188640"/>
            <a:ext cx="62575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Президент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країни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виконавча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влада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131840" y="1124744"/>
            <a:ext cx="576064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Усе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помітнішим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стало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втручання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розв’язання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конкретних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економічних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проблем Президента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Л. Кравчука.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період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він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прагнув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перебрати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себе всю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повноту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виконавчої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зокрема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безпосереднє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керівництво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діями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Кабінету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Міністрів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викликало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перший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конфлікт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між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Президентом і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Прем’єр-міністром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endParaRPr lang="ru-RU" b="1" dirty="0" smtClean="0">
              <a:solidFill>
                <a:srgbClr val="1D1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вересні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1993 р. уряд Л.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Кучми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пішов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відставку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Усю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повноту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виконавчої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влади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рішенням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Верховної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Ради взяв на себе Президент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Л. Кравчук, 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виконувачем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обов’язків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Прем’єр-міністра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призначено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народного депутата Ю.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Звягільського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4098" name="Picture 2" descr="https://uahistory.co/pidruchniki/gisem-ukraine-history-11-class-2019-profile-level/gisem-ukraine-history-11-class-2019-profile-level.files/image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70215"/>
            <a:ext cx="2149161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кутник 3"/>
          <p:cNvSpPr/>
          <p:nvPr/>
        </p:nvSpPr>
        <p:spPr>
          <a:xfrm>
            <a:off x="251520" y="3212976"/>
            <a:ext cx="280831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Тризуб</a:t>
            </a:r>
            <a:r>
              <a:rPr lang="ru-RU" sz="14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</a:t>
            </a:r>
            <a:r>
              <a:rPr lang="ru-RU" sz="14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синьо-жовтий</a:t>
            </a:r>
            <a:r>
              <a:rPr lang="ru-RU" sz="14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прапор на </a:t>
            </a:r>
            <a:r>
              <a:rPr lang="ru-RU" sz="14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будівлі</a:t>
            </a:r>
            <a:r>
              <a:rPr lang="ru-RU" sz="14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14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Верховної</a:t>
            </a:r>
            <a:r>
              <a:rPr lang="ru-RU" sz="1400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Ради </a:t>
            </a:r>
            <a:r>
              <a:rPr lang="ru-RU" sz="1400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України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AutoShape 4" descr="Звягільський Юхим Леонід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1" y="3880624"/>
            <a:ext cx="1885950" cy="2428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411760" y="5589240"/>
            <a:ext cx="5932064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Єдина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дурість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моєму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житті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яку я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досі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собі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можу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пробачити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—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те,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я дав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згоду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йти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працювати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уряд.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Цього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я не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мав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робити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бо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працював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той час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мером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Донецька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Це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груба, фатальна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помилка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моєму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житті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432" y="6234305"/>
            <a:ext cx="194829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Звягільський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55576" y="260648"/>
            <a:ext cx="7992888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Створення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української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армії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2800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військово-морських</a:t>
            </a:r>
            <a:r>
              <a:rPr lang="ru-RU" sz="2800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сил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31540" y="1340768"/>
            <a:ext cx="8640960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Уже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24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серпня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1991 р. парламент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прийняв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Постанову 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«Про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військові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формування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Україні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»,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якою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всі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дислоковані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українській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території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підпорядковувалися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Верховній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Раді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Також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створено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Міністерство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оборони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(першим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міністром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оборони став генерал-полковник К. 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Мороз).</a:t>
            </a:r>
          </a:p>
          <a:p>
            <a:pPr indent="457200" algn="just"/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Концепція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оборони і </a:t>
            </a:r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розбудови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Збройних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Сил </a:t>
            </a:r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проголошувала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прагнення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стати нейтральною,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без’ядерною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позаблоковою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державою і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забезпечення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виконання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цих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завдань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шляхом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створення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власних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Збройних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Сил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</a:p>
          <a:p>
            <a:pPr indent="457200" algn="just"/>
            <a:r>
              <a:rPr lang="ru-RU" b="1" i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Загальний</a:t>
            </a:r>
            <a:r>
              <a:rPr lang="ru-RU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кількісний</a:t>
            </a:r>
            <a:r>
              <a:rPr lang="ru-RU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склад </a:t>
            </a:r>
            <a:r>
              <a:rPr lang="ru-RU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армії</a:t>
            </a:r>
            <a:r>
              <a:rPr lang="ru-RU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визначався</a:t>
            </a:r>
            <a:r>
              <a:rPr lang="ru-RU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в межах </a:t>
            </a:r>
            <a:r>
              <a:rPr lang="ru-RU" b="1" i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400 - 420 </a:t>
            </a:r>
            <a:r>
              <a:rPr lang="ru-RU" b="1" i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тис. </a:t>
            </a:r>
            <a:r>
              <a:rPr lang="ru-RU" b="1" i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осіб</a:t>
            </a:r>
            <a:r>
              <a:rPr lang="ru-RU" b="1" i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Уже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6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грудня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було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прийнято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Закон «Про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Збройні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Сили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».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військових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частинах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розпочалося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добровільне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прийняття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присяги 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вірність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народу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dirty="0" smtClean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  <a:p>
            <a:pPr indent="457200" algn="just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19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жовтня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1993 р.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Верховна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Рада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прийняла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Воєнну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доктрину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. 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Вона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базувалася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на тому,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що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Україна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не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вважає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своїм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потенційним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противником </a:t>
            </a:r>
            <a:r>
              <a:rPr lang="ru-RU" b="1" dirty="0" err="1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жодну</a:t>
            </a:r>
            <a:r>
              <a:rPr lang="ru-RU" b="1" dirty="0">
                <a:solidFill>
                  <a:srgbClr val="1D1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державу. </a:t>
            </a:r>
          </a:p>
        </p:txBody>
      </p:sp>
    </p:spTree>
    <p:extLst>
      <p:ext uri="{BB962C8B-B14F-4D97-AF65-F5344CB8AC3E}">
        <p14:creationId xmlns:p14="http://schemas.microsoft.com/office/powerpoint/2010/main" val="277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2912</Words>
  <Application>Microsoft Office PowerPoint</Application>
  <PresentationFormat>Екран (4:3)</PresentationFormat>
  <Paragraphs>167</Paragraphs>
  <Slides>24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23</vt:i4>
      </vt:variant>
      <vt:variant>
        <vt:lpstr>Заголовки слайдів</vt:lpstr>
      </vt:variant>
      <vt:variant>
        <vt:i4>24</vt:i4>
      </vt:variant>
    </vt:vector>
  </HeadingPairs>
  <TitlesOfParts>
    <vt:vector size="53" baseType="lpstr">
      <vt:lpstr>Arial</vt:lpstr>
      <vt:lpstr>Calibri</vt:lpstr>
      <vt:lpstr>Cambria Math</vt:lpstr>
      <vt:lpstr>Constantia</vt:lpstr>
      <vt:lpstr>Helvetica</vt:lpstr>
      <vt:lpstr>Wingdings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24_Тема Office</vt:lpstr>
      <vt:lpstr>25_Тема Office</vt:lpstr>
      <vt:lpstr>26_Тема Office</vt:lpstr>
      <vt:lpstr>27_Тема Office</vt:lpstr>
      <vt:lpstr>28_Тема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Olena</dc:creator>
  <cp:lastModifiedBy>HP 450</cp:lastModifiedBy>
  <cp:revision>25</cp:revision>
  <dcterms:created xsi:type="dcterms:W3CDTF">2023-04-02T06:22:23Z</dcterms:created>
  <dcterms:modified xsi:type="dcterms:W3CDTF">2024-02-17T18:50:52Z</dcterms:modified>
</cp:coreProperties>
</file>