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9" r:id="rId4"/>
    <p:sldId id="270" r:id="rId5"/>
    <p:sldId id="273" r:id="rId6"/>
    <p:sldId id="272" r:id="rId7"/>
    <p:sldId id="271" r:id="rId8"/>
    <p:sldId id="274" r:id="rId9"/>
    <p:sldId id="275" r:id="rId10"/>
    <p:sldId id="276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049"/>
    <a:srgbClr val="D60093"/>
    <a:srgbClr val="000000"/>
    <a:srgbClr val="990033"/>
    <a:srgbClr val="660033"/>
    <a:srgbClr val="FF3399"/>
    <a:srgbClr val="A8EEFE"/>
    <a:srgbClr val="96EAFE"/>
    <a:srgbClr val="96FCFE"/>
    <a:srgbClr val="96ED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84" autoAdjust="0"/>
    <p:restoredTop sz="93617" autoAdjust="0"/>
  </p:normalViewPr>
  <p:slideViewPr>
    <p:cSldViewPr>
      <p:cViewPr varScale="1">
        <p:scale>
          <a:sx n="68" d="100"/>
          <a:sy n="68" d="100"/>
        </p:scale>
        <p:origin x="-1404" y="-102"/>
      </p:cViewPr>
      <p:guideLst>
        <p:guide orient="horz" pos="26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47800"/>
            <a:ext cx="9144000" cy="5334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81200"/>
            <a:ext cx="9144000" cy="3048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latin typeface="Eras Bold ITC" pitchFamily="34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552C820-D5B4-42B1-8E29-221ACB850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6B463-BA18-43C9-BE86-0A613C9A8E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1B156-14B8-4989-9174-F417E2CB7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B3D6F-7AAA-448E-9417-20B093E463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859FC-A3DF-4F1D-8C00-9CCA6208A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685800"/>
            <a:ext cx="39624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1600" y="685800"/>
            <a:ext cx="39624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AB39D-0645-4F71-8943-2B387C5783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028-63E2-4C38-9ACF-C0F8A51EA6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A8B67-0486-43DF-95E4-23757437DB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9974C-A660-4330-A2E2-D9BD53B42A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02804-5045-40CC-B3A9-BCBB5801C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6A451-61D9-40F6-A7B6-FBCB360890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685800"/>
            <a:ext cx="8077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fld id="{C02E2B1B-439D-4EF8-A0C0-142668181A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708920"/>
            <a:ext cx="9144000" cy="1800200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uk-UA" sz="60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Процеси і апарати </a:t>
            </a:r>
            <a:r>
              <a:rPr lang="uk-UA" sz="66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хімічних</a:t>
            </a:r>
            <a:r>
              <a:rPr lang="uk-UA" sz="60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виробництв</a:t>
            </a:r>
            <a:endParaRPr lang="en-US" sz="60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445224"/>
            <a:ext cx="9144000" cy="655712"/>
          </a:xfrm>
        </p:spPr>
        <p:txBody>
          <a:bodyPr/>
          <a:lstStyle/>
          <a:p>
            <a:pPr algn="ctr"/>
            <a:r>
              <a:rPr lang="uk-UA" sz="40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Лекція 1</a:t>
            </a:r>
            <a:endParaRPr lang="en-US" sz="40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9" name="Picture 11" descr="Z:\newtek\_backgrounds_1.02\Tim\powerpoint templates\81-100\technology_of_gears\elements\gears_animat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990600"/>
            <a:ext cx="2819400" cy="181451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897688" cy="5867400"/>
          </a:xfrm>
        </p:spPr>
        <p:txBody>
          <a:bodyPr/>
          <a:lstStyle/>
          <a:p>
            <a:pPr algn="ctr">
              <a:buNone/>
            </a:pPr>
            <a:r>
              <a:rPr lang="ru-RU" sz="2200" b="1" dirty="0" err="1" smtClean="0"/>
              <a:t>Гіпотеза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суцільності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середовища</a:t>
            </a:r>
            <a:r>
              <a:rPr lang="ru-RU" sz="2200" b="1" dirty="0" smtClean="0"/>
              <a:t> </a:t>
            </a:r>
          </a:p>
          <a:p>
            <a:pPr algn="just">
              <a:buNone/>
            </a:pPr>
            <a:r>
              <a:rPr lang="ru-RU" sz="2200" dirty="0" err="1" smtClean="0"/>
              <a:t>Рідке</a:t>
            </a:r>
            <a:r>
              <a:rPr lang="ru-RU" sz="2200" dirty="0" smtClean="0"/>
              <a:t> </a:t>
            </a:r>
            <a:r>
              <a:rPr lang="ru-RU" sz="2200" dirty="0" err="1" smtClean="0"/>
              <a:t>середовище</a:t>
            </a:r>
            <a:r>
              <a:rPr lang="ru-RU" sz="2200" dirty="0" smtClean="0"/>
              <a:t> </a:t>
            </a:r>
            <a:r>
              <a:rPr lang="ru-RU" sz="2200" dirty="0" err="1" smtClean="0"/>
              <a:t>заповнює</a:t>
            </a:r>
            <a:r>
              <a:rPr lang="ru-RU" sz="2200" dirty="0" smtClean="0"/>
              <a:t> </a:t>
            </a:r>
            <a:r>
              <a:rPr lang="ru-RU" sz="2200" dirty="0" err="1" smtClean="0"/>
              <a:t>будь-який</a:t>
            </a:r>
            <a:r>
              <a:rPr lang="ru-RU" sz="2200" dirty="0" smtClean="0"/>
              <a:t> </a:t>
            </a:r>
            <a:r>
              <a:rPr lang="ru-RU" sz="2200" dirty="0" err="1" smtClean="0"/>
              <a:t>об'єм</a:t>
            </a:r>
            <a:r>
              <a:rPr lang="ru-RU" sz="2200" dirty="0" smtClean="0"/>
              <a:t> без </a:t>
            </a:r>
            <a:r>
              <a:rPr lang="ru-RU" sz="2200" dirty="0" err="1" smtClean="0"/>
              <a:t>яких-небудь</a:t>
            </a:r>
            <a:r>
              <a:rPr lang="ru-RU" sz="2200" dirty="0" smtClean="0"/>
              <a:t> </a:t>
            </a:r>
            <a:r>
              <a:rPr lang="ru-RU" sz="2200" dirty="0" err="1" smtClean="0"/>
              <a:t>вільних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проміжків</a:t>
            </a:r>
            <a:r>
              <a:rPr lang="ru-RU" sz="2200" dirty="0" smtClean="0"/>
              <a:t>, </a:t>
            </a:r>
            <a:r>
              <a:rPr lang="ru-RU" sz="2200" dirty="0" err="1" smtClean="0"/>
              <a:t>суцільним</a:t>
            </a:r>
            <a:r>
              <a:rPr lang="ru-RU" sz="2200" dirty="0" smtClean="0"/>
              <a:t> чином. </a:t>
            </a:r>
          </a:p>
          <a:p>
            <a:pPr algn="just">
              <a:buNone/>
            </a:pPr>
            <a:r>
              <a:rPr lang="ru-RU" sz="2200" dirty="0" err="1" smtClean="0"/>
              <a:t>Рідке</a:t>
            </a:r>
            <a:r>
              <a:rPr lang="ru-RU" sz="2200" dirty="0" smtClean="0"/>
              <a:t> </a:t>
            </a:r>
            <a:r>
              <a:rPr lang="ru-RU" sz="2200" dirty="0" err="1" smtClean="0"/>
              <a:t>середовище</a:t>
            </a:r>
            <a:r>
              <a:rPr lang="ru-RU" sz="2200" dirty="0" smtClean="0"/>
              <a:t>, </a:t>
            </a:r>
            <a:r>
              <a:rPr lang="ru-RU" sz="2200" dirty="0" err="1" smtClean="0"/>
              <a:t>завдяки</a:t>
            </a:r>
            <a:r>
              <a:rPr lang="ru-RU" sz="2200" dirty="0" smtClean="0"/>
              <a:t> </a:t>
            </a:r>
            <a:r>
              <a:rPr lang="ru-RU" sz="2200" dirty="0" err="1" smtClean="0"/>
              <a:t>зміні</a:t>
            </a:r>
            <a:r>
              <a:rPr lang="ru-RU" sz="2200" dirty="0" smtClean="0"/>
              <a:t> </a:t>
            </a:r>
            <a:r>
              <a:rPr lang="ru-RU" sz="2200" dirty="0" err="1" smtClean="0"/>
              <a:t>відстані</a:t>
            </a:r>
            <a:r>
              <a:rPr lang="ru-RU" sz="2200" dirty="0" smtClean="0"/>
              <a:t> </a:t>
            </a:r>
            <a:r>
              <a:rPr lang="ru-RU" sz="2200" dirty="0" err="1" smtClean="0"/>
              <a:t>між</a:t>
            </a:r>
            <a:r>
              <a:rPr lang="ru-RU" sz="2200" dirty="0" smtClean="0"/>
              <a:t> </a:t>
            </a:r>
            <a:r>
              <a:rPr lang="ru-RU" sz="2200" dirty="0" err="1" smtClean="0"/>
              <a:t>частками</a:t>
            </a:r>
            <a:r>
              <a:rPr lang="ru-RU" sz="2200" dirty="0" smtClean="0"/>
              <a:t>, </a:t>
            </a:r>
            <a:r>
              <a:rPr lang="ru-RU" sz="2200" dirty="0" err="1" smtClean="0"/>
              <a:t>міняє</a:t>
            </a:r>
            <a:r>
              <a:rPr lang="ru-RU" sz="2200" dirty="0" smtClean="0"/>
              <a:t> </a:t>
            </a:r>
            <a:r>
              <a:rPr lang="ru-RU" sz="2200" dirty="0" err="1" smtClean="0"/>
              <a:t>зовнішню</a:t>
            </a:r>
            <a:r>
              <a:rPr lang="ru-RU" sz="2200" dirty="0" smtClean="0"/>
              <a:t> </a:t>
            </a:r>
            <a:r>
              <a:rPr lang="ru-RU" sz="2200" dirty="0" err="1" smtClean="0"/>
              <a:t>конфігурацію</a:t>
            </a:r>
            <a:r>
              <a:rPr lang="ru-RU" sz="2200" dirty="0" smtClean="0"/>
              <a:t>, </a:t>
            </a:r>
            <a:r>
              <a:rPr lang="ru-RU" sz="2200" dirty="0" err="1" smtClean="0"/>
              <a:t>тобто</a:t>
            </a:r>
            <a:r>
              <a:rPr lang="ru-RU" sz="2200" dirty="0" smtClean="0"/>
              <a:t> </a:t>
            </a:r>
            <a:r>
              <a:rPr lang="ru-RU" sz="2200" dirty="0" err="1" smtClean="0"/>
              <a:t>деформується</a:t>
            </a:r>
            <a:r>
              <a:rPr lang="ru-RU" sz="2200" dirty="0" smtClean="0"/>
              <a:t>. Для твердого </a:t>
            </a:r>
            <a:r>
              <a:rPr lang="ru-RU" sz="2200" dirty="0" err="1" smtClean="0"/>
              <a:t>тіла</a:t>
            </a:r>
            <a:r>
              <a:rPr lang="ru-RU" sz="2200" dirty="0" smtClean="0"/>
              <a:t> </a:t>
            </a:r>
            <a:r>
              <a:rPr lang="ru-RU" sz="2200" dirty="0" err="1" smtClean="0"/>
              <a:t>рухливість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часток</a:t>
            </a:r>
            <a:r>
              <a:rPr lang="ru-RU" sz="2200" dirty="0" smtClean="0"/>
              <a:t> мала, а для </a:t>
            </a:r>
            <a:r>
              <a:rPr lang="ru-RU" sz="2200" dirty="0" err="1" smtClean="0"/>
              <a:t>рідких</a:t>
            </a:r>
            <a:r>
              <a:rPr lang="ru-RU" sz="2200" dirty="0" smtClean="0"/>
              <a:t> </a:t>
            </a:r>
            <a:r>
              <a:rPr lang="ru-RU" sz="2200" dirty="0" err="1" smtClean="0"/>
              <a:t>середовищ</a:t>
            </a:r>
            <a:r>
              <a:rPr lang="ru-RU" sz="2200" dirty="0" smtClean="0"/>
              <a:t> велика. Тому </a:t>
            </a:r>
            <a:r>
              <a:rPr lang="ru-RU" sz="2200" dirty="0" err="1" smtClean="0"/>
              <a:t>мірою</a:t>
            </a:r>
            <a:r>
              <a:rPr lang="ru-RU" sz="2200" dirty="0" smtClean="0"/>
              <a:t> </a:t>
            </a:r>
            <a:r>
              <a:rPr lang="ru-RU" sz="2200" dirty="0" err="1" smtClean="0"/>
              <a:t>рухливості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часток</a:t>
            </a:r>
            <a:r>
              <a:rPr lang="ru-RU" sz="2200" dirty="0" smtClean="0"/>
              <a:t> для </a:t>
            </a:r>
            <a:r>
              <a:rPr lang="ru-RU" sz="2200" dirty="0" err="1" smtClean="0"/>
              <a:t>рідких</a:t>
            </a:r>
            <a:r>
              <a:rPr lang="ru-RU" sz="2200" dirty="0" smtClean="0"/>
              <a:t> </a:t>
            </a:r>
            <a:r>
              <a:rPr lang="ru-RU" sz="2200" dirty="0" err="1" smtClean="0"/>
              <a:t>середовищ</a:t>
            </a:r>
            <a:r>
              <a:rPr lang="ru-RU" sz="2200" dirty="0" smtClean="0"/>
              <a:t> </a:t>
            </a:r>
            <a:r>
              <a:rPr lang="ru-RU" sz="2200" dirty="0" err="1" smtClean="0"/>
              <a:t>служать</a:t>
            </a:r>
            <a:r>
              <a:rPr lang="ru-RU" sz="2200" dirty="0" smtClean="0"/>
              <a:t> </a:t>
            </a:r>
            <a:r>
              <a:rPr lang="ru-RU" sz="2200" dirty="0" err="1" smtClean="0"/>
              <a:t>вже</a:t>
            </a:r>
            <a:r>
              <a:rPr lang="ru-RU" sz="2200" dirty="0" smtClean="0"/>
              <a:t> не </a:t>
            </a:r>
            <a:r>
              <a:rPr lang="ru-RU" sz="2200" dirty="0" err="1" smtClean="0"/>
              <a:t>самі</a:t>
            </a:r>
            <a:r>
              <a:rPr lang="ru-RU" sz="2200" dirty="0" smtClean="0"/>
              <a:t> </a:t>
            </a:r>
            <a:r>
              <a:rPr lang="ru-RU" sz="2200" dirty="0" err="1" smtClean="0"/>
              <a:t>зміщення</a:t>
            </a:r>
            <a:r>
              <a:rPr lang="ru-RU" sz="2200" dirty="0" smtClean="0"/>
              <a:t>, а </a:t>
            </a:r>
            <a:r>
              <a:rPr lang="ru-RU" sz="2200" dirty="0" err="1" smtClean="0"/>
              <a:t>швидкість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зміщення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часток</a:t>
            </a:r>
            <a:r>
              <a:rPr lang="ru-RU" sz="2200" dirty="0" smtClean="0"/>
              <a:t>, </a:t>
            </a:r>
            <a:r>
              <a:rPr lang="ru-RU" sz="2200" dirty="0" err="1" smtClean="0"/>
              <a:t>тобто</a:t>
            </a:r>
            <a:r>
              <a:rPr lang="ru-RU" sz="2200" dirty="0" smtClean="0"/>
              <a:t> </a:t>
            </a:r>
            <a:r>
              <a:rPr lang="ru-RU" sz="2200" dirty="0" err="1" smtClean="0"/>
              <a:t>швидкість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деформації</a:t>
            </a:r>
            <a:r>
              <a:rPr lang="ru-RU" sz="2200" dirty="0" smtClean="0"/>
              <a:t>. </a:t>
            </a:r>
          </a:p>
          <a:p>
            <a:pPr algn="just">
              <a:buNone/>
            </a:pPr>
            <a:r>
              <a:rPr lang="ru-RU" sz="2200" dirty="0" err="1" smtClean="0"/>
              <a:t>Отже</a:t>
            </a:r>
            <a:r>
              <a:rPr lang="ru-RU" sz="2200" dirty="0" smtClean="0"/>
              <a:t>, для </a:t>
            </a:r>
            <a:r>
              <a:rPr lang="ru-RU" sz="2200" dirty="0" err="1" smtClean="0"/>
              <a:t>суцільного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рідкого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середовища</a:t>
            </a:r>
            <a:r>
              <a:rPr lang="ru-RU" sz="2200" dirty="0" smtClean="0"/>
              <a:t> заходами </a:t>
            </a:r>
            <a:r>
              <a:rPr lang="ru-RU" sz="2200" dirty="0" err="1" smtClean="0"/>
              <a:t>рухливості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часток</a:t>
            </a:r>
            <a:r>
              <a:rPr lang="ru-RU" sz="2200" dirty="0" smtClean="0"/>
              <a:t>, </a:t>
            </a:r>
            <a:r>
              <a:rPr lang="ru-RU" sz="2200" dirty="0" err="1" smtClean="0"/>
              <a:t>служать</a:t>
            </a:r>
            <a:r>
              <a:rPr lang="ru-RU" sz="2200" dirty="0" smtClean="0"/>
              <a:t> </a:t>
            </a:r>
            <a:r>
              <a:rPr lang="ru-RU" sz="2200" dirty="0" err="1" smtClean="0"/>
              <a:t>їх</a:t>
            </a:r>
            <a:r>
              <a:rPr lang="ru-RU" sz="2200" dirty="0" smtClean="0"/>
              <a:t> </a:t>
            </a:r>
            <a:r>
              <a:rPr lang="ru-RU" sz="2200" dirty="0" err="1" smtClean="0"/>
              <a:t>швидкості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швидкості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деформації</a:t>
            </a:r>
            <a:r>
              <a:rPr lang="ru-RU" sz="2200" dirty="0" smtClean="0"/>
              <a:t>. Замкнута </a:t>
            </a:r>
            <a:r>
              <a:rPr lang="ru-RU" sz="2200" dirty="0" err="1" smtClean="0"/>
              <a:t>поверхня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складається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одних </a:t>
            </a:r>
            <a:r>
              <a:rPr lang="ru-RU" sz="2200" dirty="0" err="1" smtClean="0"/>
              <a:t>і</a:t>
            </a:r>
            <a:r>
              <a:rPr lang="ru-RU" sz="2200" dirty="0" smtClean="0"/>
              <a:t> тих же </a:t>
            </a:r>
            <a:r>
              <a:rPr lang="ru-RU" sz="2200" dirty="0" err="1" smtClean="0"/>
              <a:t>часток</a:t>
            </a:r>
            <a:r>
              <a:rPr lang="ru-RU" sz="2200" dirty="0" smtClean="0"/>
              <a:t>, </a:t>
            </a:r>
            <a:r>
              <a:rPr lang="ru-RU" sz="2200" dirty="0" err="1" smtClean="0"/>
              <a:t>безперервно</a:t>
            </a:r>
            <a:r>
              <a:rPr lang="ru-RU" sz="2200" dirty="0" smtClean="0"/>
              <a:t> </a:t>
            </a:r>
            <a:r>
              <a:rPr lang="ru-RU" sz="2200" dirty="0" err="1" smtClean="0"/>
              <a:t>деформуватиметься</a:t>
            </a:r>
            <a:r>
              <a:rPr lang="ru-RU" sz="2200" dirty="0" smtClean="0"/>
              <a:t>. </a:t>
            </a:r>
            <a:r>
              <a:rPr lang="ru-RU" sz="2200" dirty="0" err="1" smtClean="0"/>
              <a:t>Якщо</a:t>
            </a:r>
            <a:r>
              <a:rPr lang="ru-RU" sz="2200" dirty="0" smtClean="0"/>
              <a:t> </a:t>
            </a:r>
            <a:r>
              <a:rPr lang="ru-RU" sz="2200" dirty="0" err="1" smtClean="0"/>
              <a:t>немає</a:t>
            </a:r>
            <a:r>
              <a:rPr lang="ru-RU" sz="2200" dirty="0" smtClean="0"/>
              <a:t> </a:t>
            </a:r>
            <a:r>
              <a:rPr lang="ru-RU" sz="2200" dirty="0" err="1" smtClean="0"/>
              <a:t>розриву</a:t>
            </a:r>
            <a:r>
              <a:rPr lang="ru-RU" sz="2200" dirty="0" smtClean="0"/>
              <a:t> </a:t>
            </a:r>
            <a:r>
              <a:rPr lang="ru-RU" sz="2200" dirty="0" err="1" smtClean="0"/>
              <a:t>суцільного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середовища</a:t>
            </a:r>
            <a:r>
              <a:rPr lang="ru-RU" sz="2200" dirty="0" smtClean="0"/>
              <a:t>, то </a:t>
            </a:r>
            <a:r>
              <a:rPr lang="ru-RU" sz="2200" dirty="0" err="1" smtClean="0"/>
              <a:t>реалізується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безперервність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розподілу</a:t>
            </a:r>
            <a:r>
              <a:rPr lang="ru-RU" sz="2200" dirty="0" smtClean="0"/>
              <a:t> в </a:t>
            </a:r>
            <a:r>
              <a:rPr lang="ru-RU" sz="2200" dirty="0" err="1" smtClean="0"/>
              <a:t>об'ємі</a:t>
            </a:r>
            <a:r>
              <a:rPr lang="ru-RU" sz="2200" dirty="0" smtClean="0"/>
              <a:t> </a:t>
            </a:r>
            <a:r>
              <a:rPr lang="ru-RU" sz="2200" dirty="0" err="1" smtClean="0"/>
              <a:t>швидкості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щільності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часток</a:t>
            </a:r>
            <a:r>
              <a:rPr lang="ru-RU" sz="2200" dirty="0" smtClean="0"/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94" name="Picture 38" descr="Z:\newtek\_backgrounds_1.02\Tim\powerpoint templates\81-100\technology_of_gears\elements\gears_animat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797152"/>
            <a:ext cx="2618775" cy="1685057"/>
          </a:xfrm>
          <a:prstGeom prst="rect">
            <a:avLst/>
          </a:prstGeom>
          <a:noFill/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64904"/>
            <a:ext cx="9144000" cy="1008112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en-US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200" b="1" u="sng" dirty="0" smtClean="0">
                <a:solidFill>
                  <a:srgbClr val="002060"/>
                </a:solidFill>
              </a:rPr>
              <a:t>Тема 1</a:t>
            </a:r>
            <a:r>
              <a:rPr lang="ru-RU" sz="4000" b="1" u="sng" dirty="0" smtClean="0">
                <a:solidFill>
                  <a:srgbClr val="002060"/>
                </a:solidFill>
              </a:rPr>
              <a:t>.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Класифікація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процесів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хімічної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технології</a:t>
            </a:r>
            <a:r>
              <a:rPr lang="ru-RU" sz="3200" b="1" dirty="0" smtClean="0">
                <a:solidFill>
                  <a:srgbClr val="002060"/>
                </a:solidFill>
              </a:rPr>
              <a:t>. </a:t>
            </a:r>
          </a:p>
          <a:p>
            <a:pPr algn="ctr">
              <a:buNone/>
            </a:pPr>
            <a:r>
              <a:rPr lang="ru-RU" sz="3200" b="1" dirty="0" err="1" smtClean="0">
                <a:solidFill>
                  <a:srgbClr val="002060"/>
                </a:solidFill>
              </a:rPr>
              <a:t>Гіпотеза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суцільності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середовища</a:t>
            </a:r>
            <a:r>
              <a:rPr lang="ru-RU" sz="3200" b="1" dirty="0" smtClean="0">
                <a:solidFill>
                  <a:srgbClr val="002060"/>
                </a:solidFill>
              </a:rPr>
              <a:t>. </a:t>
            </a:r>
          </a:p>
          <a:p>
            <a:pPr algn="ctr">
              <a:buNone/>
            </a:pPr>
            <a:r>
              <a:rPr lang="ru-RU" sz="3200" b="1" dirty="0" err="1" smtClean="0">
                <a:solidFill>
                  <a:srgbClr val="002060"/>
                </a:solidFill>
              </a:rPr>
              <a:t>Сили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і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напруга</a:t>
            </a:r>
            <a:r>
              <a:rPr lang="ru-RU" sz="3200" b="1" dirty="0" smtClean="0">
                <a:solidFill>
                  <a:srgbClr val="002060"/>
                </a:solidFill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</a:rPr>
              <a:t>що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діють</a:t>
            </a:r>
            <a:r>
              <a:rPr lang="ru-RU" sz="3200" b="1" dirty="0" smtClean="0">
                <a:solidFill>
                  <a:srgbClr val="002060"/>
                </a:solidFill>
              </a:rPr>
              <a:t> у </a:t>
            </a:r>
            <a:r>
              <a:rPr lang="ru-RU" sz="3200" b="1" dirty="0" err="1" smtClean="0">
                <a:solidFill>
                  <a:srgbClr val="002060"/>
                </a:solidFill>
              </a:rPr>
              <a:t>рідинах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ПАХВ – наука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проектування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апаратури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Виникнувши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минулого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вона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дисципліною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величезну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роль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різноманітних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технологіях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хімічних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виробництв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апарати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хімічних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біохімічних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шлях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промисловому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різноманітних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техніко-економічних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хімічної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поєднанням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гідродинамічних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теплових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масообмінних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біохімічних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механічних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8077200" cy="5839544"/>
          </a:xfrm>
        </p:spPr>
        <p:txBody>
          <a:bodyPr/>
          <a:lstStyle/>
          <a:p>
            <a:pPr algn="ctr"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Класифікація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основних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процесів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buNone/>
            </a:pPr>
            <a:endParaRPr lang="ru-RU" sz="1050" b="1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sz="2200" dirty="0" err="1" smtClean="0"/>
              <a:t>Технологія</a:t>
            </a:r>
            <a:r>
              <a:rPr lang="ru-RU" sz="2200" dirty="0" smtClean="0"/>
              <a:t> </a:t>
            </a:r>
            <a:r>
              <a:rPr lang="ru-RU" sz="2200" dirty="0" err="1" smtClean="0"/>
              <a:t>виробництва</a:t>
            </a:r>
            <a:r>
              <a:rPr lang="ru-RU" sz="2200" dirty="0" smtClean="0"/>
              <a:t> </a:t>
            </a:r>
            <a:r>
              <a:rPr lang="ru-RU" sz="2200" dirty="0" err="1" smtClean="0"/>
              <a:t>різноманітних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хімічних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продуктів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матеріалів</a:t>
            </a:r>
            <a:r>
              <a:rPr lang="ru-RU" sz="2200" dirty="0" smtClean="0"/>
              <a:t> </a:t>
            </a:r>
            <a:r>
              <a:rPr lang="ru-RU" sz="2200" dirty="0" err="1" smtClean="0"/>
              <a:t>включає</a:t>
            </a:r>
            <a:r>
              <a:rPr lang="ru-RU" sz="2200" dirty="0" smtClean="0"/>
              <a:t> ряд </a:t>
            </a:r>
            <a:r>
              <a:rPr lang="ru-RU" sz="2200" dirty="0" err="1" smtClean="0"/>
              <a:t>однотипних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фізичних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фізико-хімічних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процесів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характеризуються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загальними</a:t>
            </a:r>
            <a:r>
              <a:rPr lang="ru-RU" sz="2200" dirty="0" smtClean="0"/>
              <a:t> </a:t>
            </a:r>
            <a:r>
              <a:rPr lang="ru-RU" sz="2200" dirty="0" err="1" smtClean="0"/>
              <a:t>закономірностями</a:t>
            </a:r>
            <a:r>
              <a:rPr lang="ru-RU" sz="2200" dirty="0" smtClean="0"/>
              <a:t>.</a:t>
            </a:r>
          </a:p>
          <a:p>
            <a:pPr algn="just">
              <a:buNone/>
            </a:pPr>
            <a:r>
              <a:rPr lang="ru-RU" sz="2200" dirty="0" smtClean="0"/>
              <a:t> </a:t>
            </a:r>
            <a:r>
              <a:rPr lang="ru-RU" sz="2200" dirty="0" err="1" smtClean="0"/>
              <a:t>Залежно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</a:t>
            </a:r>
            <a:r>
              <a:rPr lang="ru-RU" sz="2200" dirty="0" err="1" smtClean="0"/>
              <a:t>законів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визначають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швидкість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протікання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процесів</a:t>
            </a:r>
            <a:r>
              <a:rPr lang="ru-RU" sz="2200" dirty="0" smtClean="0"/>
              <a:t>, вони </a:t>
            </a:r>
            <a:r>
              <a:rPr lang="ru-RU" sz="2200" dirty="0" err="1" smtClean="0"/>
              <a:t>можуть</a:t>
            </a:r>
            <a:r>
              <a:rPr lang="ru-RU" sz="2200" dirty="0" smtClean="0"/>
              <a:t> бути </a:t>
            </a:r>
            <a:r>
              <a:rPr lang="ru-RU" sz="2200" dirty="0" err="1" smtClean="0"/>
              <a:t>об'єднані</a:t>
            </a:r>
            <a:r>
              <a:rPr lang="ru-RU" sz="2200" dirty="0" smtClean="0"/>
              <a:t> в </a:t>
            </a:r>
            <a:r>
              <a:rPr lang="ru-RU" sz="2200" dirty="0" err="1" smtClean="0"/>
              <a:t>наступні</a:t>
            </a:r>
            <a:r>
              <a:rPr lang="ru-RU" sz="2200" dirty="0" smtClean="0"/>
              <a:t> </a:t>
            </a:r>
            <a:r>
              <a:rPr lang="ru-RU" sz="2200" dirty="0" err="1" smtClean="0"/>
              <a:t>групи</a:t>
            </a:r>
            <a:r>
              <a:rPr lang="ru-RU" sz="2200" dirty="0" smtClean="0"/>
              <a:t>: </a:t>
            </a:r>
          </a:p>
          <a:p>
            <a:pPr algn="just">
              <a:buNone/>
            </a:pPr>
            <a:r>
              <a:rPr lang="ru-RU" sz="2200" dirty="0" smtClean="0"/>
              <a:t>1. </a:t>
            </a:r>
            <a:r>
              <a:rPr lang="ru-RU" sz="2200" dirty="0" err="1" smtClean="0"/>
              <a:t>Гідромеханічні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процеси</a:t>
            </a:r>
            <a:r>
              <a:rPr lang="ru-RU" sz="2200" dirty="0" smtClean="0"/>
              <a:t>, </a:t>
            </a:r>
            <a:r>
              <a:rPr lang="ru-RU" sz="2200" dirty="0" err="1" smtClean="0"/>
              <a:t>швидкість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яких</a:t>
            </a:r>
            <a:r>
              <a:rPr lang="ru-RU" sz="2200" dirty="0" smtClean="0"/>
              <a:t> </a:t>
            </a:r>
            <a:r>
              <a:rPr lang="ru-RU" sz="2200" dirty="0" err="1" smtClean="0"/>
              <a:t>визначається</a:t>
            </a:r>
            <a:r>
              <a:rPr lang="ru-RU" sz="2200" dirty="0" smtClean="0"/>
              <a:t> законами </a:t>
            </a:r>
            <a:r>
              <a:rPr lang="ru-RU" sz="2200" dirty="0" err="1" smtClean="0"/>
              <a:t>гідромеханіки</a:t>
            </a:r>
            <a:r>
              <a:rPr lang="ru-RU" sz="2200" dirty="0" smtClean="0"/>
              <a:t>, </a:t>
            </a:r>
            <a:r>
              <a:rPr lang="ru-RU" sz="2200" dirty="0" err="1" smtClean="0"/>
              <a:t>тобто</a:t>
            </a:r>
            <a:r>
              <a:rPr lang="ru-RU" sz="2200" dirty="0" smtClean="0"/>
              <a:t> </a:t>
            </a:r>
            <a:r>
              <a:rPr lang="ru-RU" sz="2200" dirty="0" err="1" smtClean="0"/>
              <a:t>механіки</a:t>
            </a:r>
            <a:r>
              <a:rPr lang="ru-RU" sz="2200" dirty="0" smtClean="0"/>
              <a:t> </a:t>
            </a:r>
            <a:r>
              <a:rPr lang="ru-RU" sz="2200" dirty="0" err="1" smtClean="0"/>
              <a:t>рідких</a:t>
            </a:r>
            <a:r>
              <a:rPr lang="ru-RU" sz="2200" dirty="0" smtClean="0"/>
              <a:t> </a:t>
            </a:r>
            <a:r>
              <a:rPr lang="ru-RU" sz="2200" dirty="0" err="1" smtClean="0"/>
              <a:t>тіл</a:t>
            </a:r>
            <a:r>
              <a:rPr lang="ru-RU" sz="2200" dirty="0" smtClean="0"/>
              <a:t> – </a:t>
            </a:r>
            <a:r>
              <a:rPr lang="ru-RU" sz="2200" dirty="0" err="1" smtClean="0"/>
              <a:t>рух</a:t>
            </a:r>
            <a:r>
              <a:rPr lang="ru-RU" sz="2200" dirty="0" smtClean="0"/>
              <a:t> </a:t>
            </a:r>
            <a:r>
              <a:rPr lang="ru-RU" sz="2200" dirty="0" err="1" smtClean="0"/>
              <a:t>рідин</a:t>
            </a:r>
            <a:r>
              <a:rPr lang="ru-RU" sz="2200" dirty="0" smtClean="0"/>
              <a:t>, </a:t>
            </a:r>
            <a:r>
              <a:rPr lang="ru-RU" sz="2200" dirty="0" err="1" smtClean="0"/>
              <a:t>газів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суспензій</a:t>
            </a:r>
            <a:r>
              <a:rPr lang="ru-RU" sz="2200" dirty="0" smtClean="0"/>
              <a:t>. </a:t>
            </a:r>
            <a:r>
              <a:rPr lang="ru-RU" sz="2200" dirty="0" err="1" smtClean="0"/>
              <a:t>Сюди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відносяться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транспортування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рідин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газів</a:t>
            </a:r>
            <a:r>
              <a:rPr lang="ru-RU" sz="2200" dirty="0" smtClean="0"/>
              <a:t>, </a:t>
            </a:r>
            <a:r>
              <a:rPr lang="ru-RU" sz="2200" dirty="0" err="1" smtClean="0"/>
              <a:t>отримання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розділення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неоднорідних</a:t>
            </a:r>
            <a:r>
              <a:rPr lang="ru-RU" sz="2200" dirty="0" smtClean="0"/>
              <a:t> систем (</a:t>
            </a:r>
            <a:r>
              <a:rPr lang="ru-RU" sz="2200" dirty="0" err="1" smtClean="0"/>
              <a:t>відстоювання</a:t>
            </a:r>
            <a:r>
              <a:rPr lang="ru-RU" sz="2200" dirty="0" smtClean="0"/>
              <a:t>, </a:t>
            </a:r>
            <a:r>
              <a:rPr lang="ru-RU" sz="2200" dirty="0" err="1" smtClean="0"/>
              <a:t>фільтрування</a:t>
            </a:r>
            <a:r>
              <a:rPr lang="ru-RU" sz="2200" dirty="0" smtClean="0"/>
              <a:t>, </a:t>
            </a:r>
            <a:r>
              <a:rPr lang="ru-RU" sz="2200" dirty="0" err="1" smtClean="0"/>
              <a:t>центрифугування</a:t>
            </a:r>
            <a:r>
              <a:rPr lang="ru-RU" sz="2200" dirty="0" smtClean="0"/>
              <a:t>), </a:t>
            </a:r>
            <a:r>
              <a:rPr lang="ru-RU" sz="2200" dirty="0" err="1" smtClean="0"/>
              <a:t>очищення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газів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пилу, </a:t>
            </a:r>
            <a:r>
              <a:rPr lang="ru-RU" sz="2200" dirty="0" err="1" smtClean="0"/>
              <a:t>перемішування</a:t>
            </a:r>
            <a:r>
              <a:rPr lang="ru-RU" sz="2200" dirty="0" smtClean="0"/>
              <a:t> в </a:t>
            </a:r>
            <a:r>
              <a:rPr lang="ru-RU" sz="2200" dirty="0" err="1" smtClean="0"/>
              <a:t>рідкому</a:t>
            </a:r>
            <a:r>
              <a:rPr lang="ru-RU" sz="2200" dirty="0" smtClean="0"/>
              <a:t> </a:t>
            </a:r>
            <a:r>
              <a:rPr lang="ru-RU" sz="2200" dirty="0" err="1" smtClean="0"/>
              <a:t>середовищі</a:t>
            </a:r>
            <a:r>
              <a:rPr lang="ru-RU" sz="2200" dirty="0" smtClean="0"/>
              <a:t>, та </a:t>
            </a:r>
            <a:r>
              <a:rPr lang="ru-RU" sz="2200" dirty="0" err="1" smtClean="0"/>
              <a:t>ін</a:t>
            </a:r>
            <a:r>
              <a:rPr lang="ru-RU" sz="2200" dirty="0" smtClean="0"/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897688" cy="5867400"/>
          </a:xfrm>
        </p:spPr>
        <p:txBody>
          <a:bodyPr/>
          <a:lstStyle/>
          <a:p>
            <a:pPr algn="just">
              <a:buNone/>
            </a:pPr>
            <a:r>
              <a:rPr lang="ru-RU" sz="2200" dirty="0" smtClean="0"/>
              <a:t>2. </a:t>
            </a:r>
            <a:r>
              <a:rPr lang="ru-RU" sz="2200" dirty="0" err="1" smtClean="0"/>
              <a:t>Теплові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процеси</a:t>
            </a:r>
            <a:r>
              <a:rPr lang="ru-RU" sz="2200" dirty="0" smtClean="0"/>
              <a:t>, </a:t>
            </a:r>
            <a:r>
              <a:rPr lang="ru-RU" sz="2200" dirty="0" err="1" smtClean="0"/>
              <a:t>швидкість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яких</a:t>
            </a:r>
            <a:r>
              <a:rPr lang="ru-RU" sz="2200" dirty="0" smtClean="0"/>
              <a:t> </a:t>
            </a:r>
            <a:r>
              <a:rPr lang="ru-RU" sz="2200" dirty="0" err="1" smtClean="0"/>
              <a:t>визначається</a:t>
            </a:r>
            <a:r>
              <a:rPr lang="ru-RU" sz="2200" dirty="0" smtClean="0"/>
              <a:t> законами </a:t>
            </a:r>
            <a:r>
              <a:rPr lang="ru-RU" sz="2200" dirty="0" err="1" smtClean="0"/>
              <a:t>перенесення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теплоти</a:t>
            </a:r>
            <a:r>
              <a:rPr lang="ru-RU" sz="2200" dirty="0" smtClean="0"/>
              <a:t> (</a:t>
            </a:r>
            <a:r>
              <a:rPr lang="ru-RU" sz="2200" dirty="0" err="1" smtClean="0"/>
              <a:t>охолодження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нагрівання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рідин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газів</a:t>
            </a:r>
            <a:r>
              <a:rPr lang="ru-RU" sz="2200" dirty="0" smtClean="0"/>
              <a:t>, </a:t>
            </a:r>
            <a:r>
              <a:rPr lang="ru-RU" sz="2200" dirty="0" err="1" smtClean="0"/>
              <a:t>конденсація</a:t>
            </a:r>
            <a:r>
              <a:rPr lang="ru-RU" sz="2200" dirty="0" smtClean="0"/>
              <a:t> пари, </a:t>
            </a:r>
            <a:r>
              <a:rPr lang="ru-RU" sz="2200" dirty="0" err="1" smtClean="0"/>
              <a:t>кипіння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рідин</a:t>
            </a:r>
            <a:r>
              <a:rPr lang="ru-RU" sz="2200" dirty="0" smtClean="0"/>
              <a:t> та </a:t>
            </a:r>
            <a:r>
              <a:rPr lang="ru-RU" sz="2200" dirty="0" err="1" smtClean="0"/>
              <a:t>ін</a:t>
            </a:r>
            <a:r>
              <a:rPr lang="ru-RU" sz="2200" dirty="0" smtClean="0"/>
              <a:t>.). </a:t>
            </a:r>
          </a:p>
          <a:p>
            <a:pPr algn="just">
              <a:buNone/>
            </a:pPr>
            <a:r>
              <a:rPr lang="ru-RU" sz="2200" dirty="0" smtClean="0"/>
              <a:t>3. </a:t>
            </a:r>
            <a:r>
              <a:rPr lang="ru-RU" sz="2200" dirty="0" err="1" smtClean="0"/>
              <a:t>Масообмінні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процеси</a:t>
            </a:r>
            <a:r>
              <a:rPr lang="ru-RU" sz="2200" dirty="0" smtClean="0"/>
              <a:t>, </a:t>
            </a:r>
            <a:r>
              <a:rPr lang="ru-RU" sz="2200" dirty="0" err="1" smtClean="0"/>
              <a:t>швидкість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яких</a:t>
            </a:r>
            <a:r>
              <a:rPr lang="ru-RU" sz="2200" dirty="0" smtClean="0"/>
              <a:t> </a:t>
            </a:r>
            <a:r>
              <a:rPr lang="ru-RU" sz="2200" dirty="0" err="1" smtClean="0"/>
              <a:t>визначається</a:t>
            </a:r>
            <a:r>
              <a:rPr lang="ru-RU" sz="2200" dirty="0" smtClean="0"/>
              <a:t> законами </a:t>
            </a:r>
            <a:r>
              <a:rPr lang="ru-RU" sz="2200" dirty="0" err="1" smtClean="0"/>
              <a:t>перенесення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маси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однієї</a:t>
            </a:r>
            <a:r>
              <a:rPr lang="ru-RU" sz="2200" dirty="0" smtClean="0"/>
              <a:t> </a:t>
            </a:r>
            <a:r>
              <a:rPr lang="ru-RU" sz="2200" dirty="0" err="1" smtClean="0"/>
              <a:t>фази</a:t>
            </a:r>
            <a:r>
              <a:rPr lang="ru-RU" sz="2200" dirty="0" smtClean="0"/>
              <a:t> в </a:t>
            </a:r>
            <a:r>
              <a:rPr lang="ru-RU" sz="2200" dirty="0" err="1" smtClean="0"/>
              <a:t>іншу</a:t>
            </a:r>
            <a:r>
              <a:rPr lang="ru-RU" sz="2200" dirty="0" smtClean="0"/>
              <a:t> через </a:t>
            </a:r>
            <a:r>
              <a:rPr lang="ru-RU" sz="2200" dirty="0" err="1" smtClean="0"/>
              <a:t>поверхню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розділу</a:t>
            </a:r>
            <a:r>
              <a:rPr lang="ru-RU" sz="2200" dirty="0" smtClean="0"/>
              <a:t> фаз (</a:t>
            </a:r>
            <a:r>
              <a:rPr lang="ru-RU" sz="2200" dirty="0" err="1" smtClean="0"/>
              <a:t>абсорбція</a:t>
            </a:r>
            <a:r>
              <a:rPr lang="ru-RU" sz="2200" dirty="0" smtClean="0"/>
              <a:t>, </a:t>
            </a:r>
            <a:r>
              <a:rPr lang="ru-RU" sz="2200" dirty="0" err="1" smtClean="0"/>
              <a:t>адсорбція</a:t>
            </a:r>
            <a:r>
              <a:rPr lang="ru-RU" sz="2200" dirty="0" smtClean="0"/>
              <a:t>, </a:t>
            </a:r>
            <a:r>
              <a:rPr lang="ru-RU" sz="2200" dirty="0" err="1" smtClean="0"/>
              <a:t>екстракція</a:t>
            </a:r>
            <a:r>
              <a:rPr lang="ru-RU" sz="2200" dirty="0" smtClean="0"/>
              <a:t>, перегонка </a:t>
            </a:r>
            <a:r>
              <a:rPr lang="ru-RU" sz="2200" dirty="0" err="1" smtClean="0"/>
              <a:t>рідин</a:t>
            </a:r>
            <a:r>
              <a:rPr lang="ru-RU" sz="2200" dirty="0" smtClean="0"/>
              <a:t>, сушка та </a:t>
            </a:r>
            <a:r>
              <a:rPr lang="ru-RU" sz="2200" dirty="0" err="1" smtClean="0"/>
              <a:t>ін</a:t>
            </a:r>
            <a:r>
              <a:rPr lang="ru-RU" sz="2200" dirty="0" smtClean="0"/>
              <a:t>.) </a:t>
            </a:r>
          </a:p>
          <a:p>
            <a:pPr algn="just">
              <a:buNone/>
            </a:pPr>
            <a:r>
              <a:rPr lang="ru-RU" sz="2200" dirty="0" smtClean="0"/>
              <a:t>4. </a:t>
            </a:r>
            <a:r>
              <a:rPr lang="ru-RU" sz="2200" dirty="0" err="1" smtClean="0"/>
              <a:t>Хімічні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процеси</a:t>
            </a:r>
            <a:r>
              <a:rPr lang="ru-RU" sz="2200" dirty="0" smtClean="0"/>
              <a:t>, </a:t>
            </a:r>
            <a:r>
              <a:rPr lang="ru-RU" sz="2200" dirty="0" err="1" smtClean="0"/>
              <a:t>швидкість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яких</a:t>
            </a:r>
            <a:r>
              <a:rPr lang="ru-RU" sz="2200" dirty="0" smtClean="0"/>
              <a:t> </a:t>
            </a:r>
            <a:r>
              <a:rPr lang="ru-RU" sz="2200" dirty="0" err="1" smtClean="0"/>
              <a:t>визначається</a:t>
            </a:r>
            <a:r>
              <a:rPr lang="ru-RU" sz="2200" dirty="0" smtClean="0"/>
              <a:t> законами </a:t>
            </a:r>
            <a:r>
              <a:rPr lang="ru-RU" sz="2200" dirty="0" err="1" smtClean="0"/>
              <a:t>хімічної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кінетики</a:t>
            </a:r>
            <a:r>
              <a:rPr lang="ru-RU" sz="2200" dirty="0" smtClean="0"/>
              <a:t>. </a:t>
            </a:r>
          </a:p>
          <a:p>
            <a:pPr algn="just">
              <a:buNone/>
            </a:pPr>
            <a:r>
              <a:rPr lang="ru-RU" sz="2200" dirty="0" smtClean="0"/>
              <a:t>5. </a:t>
            </a:r>
            <a:r>
              <a:rPr lang="ru-RU" sz="2200" dirty="0" err="1" smtClean="0"/>
              <a:t>Механічні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процеси</a:t>
            </a:r>
            <a:r>
              <a:rPr lang="ru-RU" sz="2200" dirty="0" smtClean="0"/>
              <a:t>, </a:t>
            </a:r>
            <a:r>
              <a:rPr lang="ru-RU" sz="2200" dirty="0" err="1" smtClean="0"/>
              <a:t>які</a:t>
            </a:r>
            <a:r>
              <a:rPr lang="ru-RU" sz="2200" dirty="0" smtClean="0"/>
              <a:t> </a:t>
            </a:r>
            <a:r>
              <a:rPr lang="ru-RU" sz="2200" dirty="0" err="1" smtClean="0"/>
              <a:t>описуються</a:t>
            </a:r>
            <a:r>
              <a:rPr lang="ru-RU" sz="2200" dirty="0" smtClean="0"/>
              <a:t> законами </a:t>
            </a:r>
            <a:r>
              <a:rPr lang="ru-RU" sz="2200" dirty="0" err="1" smtClean="0"/>
              <a:t>механіки</a:t>
            </a:r>
            <a:r>
              <a:rPr lang="ru-RU" sz="2200" dirty="0" smtClean="0"/>
              <a:t> </a:t>
            </a:r>
            <a:r>
              <a:rPr lang="ru-RU" sz="2200" dirty="0" err="1" smtClean="0"/>
              <a:t>твердих</a:t>
            </a:r>
            <a:r>
              <a:rPr lang="ru-RU" sz="2200" dirty="0" smtClean="0"/>
              <a:t> </a:t>
            </a:r>
            <a:r>
              <a:rPr lang="ru-RU" sz="2200" dirty="0" err="1" smtClean="0"/>
              <a:t>тіл</a:t>
            </a:r>
            <a:r>
              <a:rPr lang="ru-RU" sz="2200" dirty="0" smtClean="0"/>
              <a:t> (подрібнення, </a:t>
            </a:r>
            <a:r>
              <a:rPr lang="ru-RU" sz="2200" dirty="0" err="1" smtClean="0"/>
              <a:t>сортування</a:t>
            </a:r>
            <a:r>
              <a:rPr lang="ru-RU" sz="2200" dirty="0" smtClean="0"/>
              <a:t>, </a:t>
            </a:r>
            <a:r>
              <a:rPr lang="ru-RU" sz="2200" dirty="0" err="1" smtClean="0"/>
              <a:t>змішення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твердих</a:t>
            </a:r>
            <a:r>
              <a:rPr lang="ru-RU" sz="2200" dirty="0" smtClean="0"/>
              <a:t> </a:t>
            </a:r>
            <a:r>
              <a:rPr lang="ru-RU" sz="2200" dirty="0" err="1" smtClean="0"/>
              <a:t>матеріалів</a:t>
            </a:r>
            <a:r>
              <a:rPr lang="ru-RU" sz="2200" dirty="0" smtClean="0"/>
              <a:t> та </a:t>
            </a:r>
            <a:r>
              <a:rPr lang="ru-RU" sz="2200" dirty="0" err="1" smtClean="0"/>
              <a:t>ін</a:t>
            </a:r>
            <a:r>
              <a:rPr lang="ru-RU" sz="2200" dirty="0" smtClean="0"/>
              <a:t>.). </a:t>
            </a:r>
            <a:r>
              <a:rPr lang="ru-RU" sz="2200" dirty="0" err="1" smtClean="0"/>
              <a:t>Перераховані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процеси</a:t>
            </a:r>
            <a:r>
              <a:rPr lang="ru-RU" sz="2200" dirty="0" smtClean="0"/>
              <a:t> </a:t>
            </a:r>
            <a:r>
              <a:rPr lang="ru-RU" sz="2200" dirty="0" err="1" smtClean="0"/>
              <a:t>складають</a:t>
            </a:r>
            <a:r>
              <a:rPr lang="ru-RU" sz="2200" dirty="0" smtClean="0"/>
              <a:t> основу </a:t>
            </a:r>
            <a:r>
              <a:rPr lang="ru-RU" sz="2200" dirty="0" err="1" smtClean="0"/>
              <a:t>більшості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хімічних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виробництв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тому </a:t>
            </a:r>
            <a:r>
              <a:rPr lang="ru-RU" sz="2200" dirty="0" err="1" smtClean="0"/>
              <a:t>називаються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основними</a:t>
            </a:r>
            <a:r>
              <a:rPr lang="ru-RU" sz="2200" dirty="0" smtClean="0"/>
              <a:t> (</a:t>
            </a:r>
            <a:r>
              <a:rPr lang="ru-RU" sz="2200" dirty="0" err="1" smtClean="0"/>
              <a:t>типовими</a:t>
            </a:r>
            <a:r>
              <a:rPr lang="ru-RU" sz="2200" dirty="0" smtClean="0"/>
              <a:t>) </a:t>
            </a:r>
            <a:r>
              <a:rPr lang="ru-RU" sz="2200" dirty="0" err="1" smtClean="0"/>
              <a:t>процесами</a:t>
            </a:r>
            <a:r>
              <a:rPr lang="ru-RU" sz="2200" dirty="0" smtClean="0"/>
              <a:t> </a:t>
            </a:r>
            <a:r>
              <a:rPr lang="ru-RU" sz="2200" dirty="0" err="1" smtClean="0"/>
              <a:t>хімічної</a:t>
            </a:r>
            <a:r>
              <a:rPr lang="ru-RU" sz="2200" dirty="0" smtClean="0"/>
              <a:t> </a:t>
            </a:r>
            <a:r>
              <a:rPr lang="ru-RU" sz="2200" dirty="0" err="1" smtClean="0"/>
              <a:t>технології</a:t>
            </a:r>
            <a:r>
              <a:rPr lang="ru-RU" sz="2200" dirty="0" smtClean="0"/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200" dirty="0" smtClean="0"/>
              <a:t>За способом </a:t>
            </a:r>
            <a:r>
              <a:rPr lang="ru-RU" sz="2200" dirty="0" err="1" smtClean="0"/>
              <a:t>організації</a:t>
            </a:r>
            <a:r>
              <a:rPr lang="ru-RU" sz="2200" dirty="0" smtClean="0"/>
              <a:t>, </a:t>
            </a:r>
            <a:r>
              <a:rPr lang="ru-RU" sz="2200" dirty="0" err="1" smtClean="0"/>
              <a:t>тобто</a:t>
            </a:r>
            <a:r>
              <a:rPr lang="ru-RU" sz="2200" dirty="0" smtClean="0"/>
              <a:t> </a:t>
            </a:r>
            <a:r>
              <a:rPr lang="ru-RU" sz="2200" dirty="0" err="1" smtClean="0"/>
              <a:t>залежно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того </a:t>
            </a:r>
            <a:r>
              <a:rPr lang="ru-RU" sz="2200" dirty="0" err="1" smtClean="0"/>
              <a:t>змінюються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не </a:t>
            </a:r>
            <a:r>
              <a:rPr lang="ru-RU" sz="2200" dirty="0" err="1" smtClean="0"/>
              <a:t>змінюються</a:t>
            </a:r>
            <a:r>
              <a:rPr lang="ru-RU" sz="2200" dirty="0" smtClean="0"/>
              <a:t> в </a:t>
            </a:r>
            <a:r>
              <a:rPr lang="ru-RU" sz="2200" dirty="0" err="1" smtClean="0"/>
              <a:t>часі</a:t>
            </a:r>
            <a:r>
              <a:rPr lang="ru-RU" sz="2200" dirty="0" smtClean="0"/>
              <a:t> </a:t>
            </a:r>
            <a:r>
              <a:rPr lang="ru-RU" sz="2200" dirty="0" err="1" smtClean="0"/>
              <a:t>параметри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процесів</a:t>
            </a:r>
            <a:r>
              <a:rPr lang="ru-RU" sz="2200" dirty="0" smtClean="0"/>
              <a:t> (</a:t>
            </a:r>
            <a:r>
              <a:rPr lang="ru-RU" sz="2200" dirty="0" err="1" smtClean="0"/>
              <a:t>швидкості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руху</a:t>
            </a:r>
            <a:r>
              <a:rPr lang="ru-RU" sz="2200" dirty="0" smtClean="0"/>
              <a:t> потоку, температура, </a:t>
            </a:r>
            <a:r>
              <a:rPr lang="ru-RU" sz="2200" dirty="0" err="1" smtClean="0"/>
              <a:t>тиск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так </a:t>
            </a:r>
            <a:r>
              <a:rPr lang="ru-RU" sz="2200" dirty="0" err="1" smtClean="0"/>
              <a:t>далі</a:t>
            </a:r>
            <a:r>
              <a:rPr lang="ru-RU" sz="2200" dirty="0" smtClean="0"/>
              <a:t>) </a:t>
            </a:r>
            <a:r>
              <a:rPr lang="ru-RU" sz="2200" dirty="0" err="1" smtClean="0"/>
              <a:t>їх</a:t>
            </a:r>
            <a:r>
              <a:rPr lang="ru-RU" sz="2200" dirty="0" smtClean="0"/>
              <a:t> </a:t>
            </a:r>
            <a:r>
              <a:rPr lang="ru-RU" sz="2200" dirty="0" err="1" smtClean="0"/>
              <a:t>підрозділяють</a:t>
            </a:r>
            <a:r>
              <a:rPr lang="ru-RU" sz="2200" dirty="0" smtClean="0"/>
              <a:t> на </a:t>
            </a:r>
            <a:r>
              <a:rPr lang="ru-RU" sz="2200" dirty="0" err="1" smtClean="0"/>
              <a:t>стаціонарні</a:t>
            </a:r>
            <a:r>
              <a:rPr lang="ru-RU" sz="2200" dirty="0" smtClean="0"/>
              <a:t> (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встановилися</a:t>
            </a:r>
            <a:r>
              <a:rPr lang="ru-RU" sz="2200" dirty="0" smtClean="0"/>
              <a:t>)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нестаціонарні</a:t>
            </a:r>
            <a:r>
              <a:rPr lang="ru-RU" sz="2200" dirty="0" smtClean="0"/>
              <a:t> (</a:t>
            </a:r>
            <a:r>
              <a:rPr lang="ru-RU" sz="2200" dirty="0" err="1" smtClean="0"/>
              <a:t>несталі</a:t>
            </a:r>
            <a:r>
              <a:rPr lang="ru-RU" sz="2200" dirty="0" smtClean="0"/>
              <a:t>). </a:t>
            </a:r>
          </a:p>
          <a:p>
            <a:pPr algn="just">
              <a:buNone/>
            </a:pPr>
            <a:r>
              <a:rPr lang="ru-RU" sz="2200" dirty="0" err="1" smtClean="0"/>
              <a:t>Періодичні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процеси</a:t>
            </a:r>
            <a:r>
              <a:rPr lang="ru-RU" sz="2200" dirty="0" smtClean="0"/>
              <a:t> </a:t>
            </a:r>
            <a:r>
              <a:rPr lang="ru-RU" sz="2200" dirty="0" err="1" smtClean="0"/>
              <a:t>зберігають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своє</a:t>
            </a:r>
            <a:r>
              <a:rPr lang="ru-RU" sz="2200" dirty="0" smtClean="0"/>
              <a:t> </a:t>
            </a:r>
            <a:r>
              <a:rPr lang="ru-RU" sz="2200" dirty="0" err="1" smtClean="0"/>
              <a:t>значення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головним</a:t>
            </a:r>
            <a:r>
              <a:rPr lang="ru-RU" sz="2200" dirty="0" smtClean="0"/>
              <a:t> чином у </a:t>
            </a:r>
            <a:r>
              <a:rPr lang="ru-RU" sz="2200" dirty="0" err="1" smtClean="0"/>
              <a:t>виробництвах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відносно</a:t>
            </a:r>
            <a:r>
              <a:rPr lang="ru-RU" sz="2200" dirty="0" smtClean="0"/>
              <a:t> невеликого масштабу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різноманітним</a:t>
            </a:r>
            <a:r>
              <a:rPr lang="ru-RU" sz="2200" dirty="0" smtClean="0"/>
              <a:t> </a:t>
            </a:r>
            <a:r>
              <a:rPr lang="ru-RU" sz="2200" dirty="0" err="1" smtClean="0"/>
              <a:t>асортиментом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продукції</a:t>
            </a:r>
            <a:r>
              <a:rPr lang="ru-RU" sz="2200" dirty="0" smtClean="0"/>
              <a:t>, де </a:t>
            </a:r>
            <a:r>
              <a:rPr lang="ru-RU" sz="2200" dirty="0" err="1" smtClean="0"/>
              <a:t>їх</a:t>
            </a:r>
            <a:r>
              <a:rPr lang="ru-RU" sz="2200" dirty="0" smtClean="0"/>
              <a:t> </a:t>
            </a:r>
            <a:r>
              <a:rPr lang="ru-RU" sz="2200" dirty="0" err="1" smtClean="0"/>
              <a:t>застосування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дозволяє</a:t>
            </a:r>
            <a:r>
              <a:rPr lang="ru-RU" sz="2200" dirty="0" smtClean="0"/>
              <a:t> </a:t>
            </a:r>
            <a:r>
              <a:rPr lang="ru-RU" sz="2200" dirty="0" err="1" smtClean="0"/>
              <a:t>досягти</a:t>
            </a:r>
            <a:r>
              <a:rPr lang="ru-RU" sz="2200" dirty="0" smtClean="0"/>
              <a:t> </a:t>
            </a:r>
            <a:r>
              <a:rPr lang="ru-RU" sz="2200" dirty="0" err="1" smtClean="0"/>
              <a:t>більшої</a:t>
            </a:r>
            <a:r>
              <a:rPr lang="ru-RU" sz="2200" dirty="0" smtClean="0"/>
              <a:t> </a:t>
            </a:r>
            <a:r>
              <a:rPr lang="ru-RU" sz="2200" dirty="0" err="1" smtClean="0"/>
              <a:t>гнучкості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устаткування</a:t>
            </a:r>
            <a:r>
              <a:rPr lang="ru-RU" sz="2200" dirty="0" smtClean="0"/>
              <a:t> при </a:t>
            </a:r>
            <a:r>
              <a:rPr lang="ru-RU" sz="2200" dirty="0" err="1" smtClean="0"/>
              <a:t>менших</a:t>
            </a:r>
            <a:r>
              <a:rPr lang="ru-RU" sz="2200" dirty="0" smtClean="0"/>
              <a:t> </a:t>
            </a:r>
            <a:r>
              <a:rPr lang="ru-RU" sz="2200" dirty="0" err="1" smtClean="0"/>
              <a:t>капітальних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витратах</a:t>
            </a:r>
            <a:r>
              <a:rPr lang="ru-RU" sz="2200" dirty="0" smtClean="0"/>
              <a:t>.</a:t>
            </a:r>
          </a:p>
          <a:p>
            <a:pPr algn="just">
              <a:buNone/>
            </a:pPr>
            <a:r>
              <a:rPr lang="ru-RU" sz="2200" dirty="0" smtClean="0"/>
              <a:t> </a:t>
            </a:r>
            <a:r>
              <a:rPr lang="ru-RU" sz="2200" dirty="0" err="1" smtClean="0"/>
              <a:t>Безперервні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процеси</a:t>
            </a:r>
            <a:r>
              <a:rPr lang="ru-RU" sz="2200" dirty="0" smtClean="0"/>
              <a:t> </a:t>
            </a:r>
            <a:r>
              <a:rPr lang="ru-RU" sz="2200" dirty="0" err="1" smtClean="0"/>
              <a:t>відрізняються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</a:t>
            </a:r>
            <a:r>
              <a:rPr lang="ru-RU" sz="2200" dirty="0" err="1" smtClean="0"/>
              <a:t>періодичних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по </a:t>
            </a:r>
            <a:r>
              <a:rPr lang="ru-RU" sz="2200" dirty="0" err="1" smtClean="0"/>
              <a:t>розподілу</a:t>
            </a:r>
            <a:r>
              <a:rPr lang="ru-RU" sz="2200" dirty="0" smtClean="0"/>
              <a:t> часу </a:t>
            </a:r>
            <a:r>
              <a:rPr lang="ru-RU" sz="2200" dirty="0" err="1" smtClean="0"/>
              <a:t>перебування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часток</a:t>
            </a:r>
            <a:r>
              <a:rPr lang="ru-RU" sz="2200" dirty="0" smtClean="0"/>
              <a:t> </a:t>
            </a:r>
            <a:r>
              <a:rPr lang="ru-RU" sz="2200" dirty="0" err="1" smtClean="0"/>
              <a:t>середовища</a:t>
            </a:r>
            <a:r>
              <a:rPr lang="ru-RU" sz="2200" dirty="0" smtClean="0"/>
              <a:t> в </a:t>
            </a:r>
            <a:r>
              <a:rPr lang="ru-RU" sz="2200" dirty="0" err="1" smtClean="0"/>
              <a:t>апараті</a:t>
            </a:r>
            <a:r>
              <a:rPr lang="ru-RU" sz="2200" dirty="0" smtClean="0"/>
              <a:t>. </a:t>
            </a:r>
          </a:p>
          <a:p>
            <a:pPr algn="just">
              <a:buNone/>
            </a:pPr>
            <a:r>
              <a:rPr lang="ru-RU" sz="2200" dirty="0" smtClean="0"/>
              <a:t>У </a:t>
            </a:r>
            <a:r>
              <a:rPr lang="ru-RU" sz="2200" dirty="0" err="1" smtClean="0"/>
              <a:t>періодично</a:t>
            </a:r>
            <a:r>
              <a:rPr lang="ru-RU" sz="2200" dirty="0" smtClean="0"/>
              <a:t> </a:t>
            </a:r>
            <a:r>
              <a:rPr lang="ru-RU" sz="2200" dirty="0" err="1" smtClean="0"/>
              <a:t>діючому</a:t>
            </a:r>
            <a:r>
              <a:rPr lang="ru-RU" sz="2200" dirty="0" smtClean="0"/>
              <a:t> </a:t>
            </a:r>
            <a:r>
              <a:rPr lang="ru-RU" sz="2200" dirty="0" err="1" smtClean="0"/>
              <a:t>апараті</a:t>
            </a:r>
            <a:r>
              <a:rPr lang="ru-RU" sz="2200" dirty="0" smtClean="0"/>
              <a:t> </a:t>
            </a:r>
            <a:r>
              <a:rPr lang="ru-RU" sz="2200" dirty="0" err="1" smtClean="0"/>
              <a:t>усі</a:t>
            </a:r>
            <a:r>
              <a:rPr lang="ru-RU" sz="2200" dirty="0" smtClean="0"/>
              <a:t> </a:t>
            </a:r>
            <a:r>
              <a:rPr lang="ru-RU" sz="2200" dirty="0" err="1" smtClean="0"/>
              <a:t>частки</a:t>
            </a:r>
            <a:r>
              <a:rPr lang="ru-RU" sz="2200" dirty="0" smtClean="0"/>
              <a:t> </a:t>
            </a:r>
            <a:r>
              <a:rPr lang="ru-RU" sz="2200" dirty="0" err="1" smtClean="0"/>
              <a:t>середовища</a:t>
            </a:r>
            <a:r>
              <a:rPr lang="ru-RU" sz="2200" dirty="0" smtClean="0"/>
              <a:t> </a:t>
            </a:r>
            <a:r>
              <a:rPr lang="ru-RU" sz="2200" dirty="0" err="1" smtClean="0"/>
              <a:t>знаходяться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однаковий</a:t>
            </a:r>
            <a:r>
              <a:rPr lang="ru-RU" sz="2200" dirty="0" smtClean="0"/>
              <a:t> час, а в </a:t>
            </a:r>
            <a:r>
              <a:rPr lang="ru-RU" sz="2200" dirty="0" err="1" smtClean="0"/>
              <a:t>безперервно</a:t>
            </a:r>
            <a:r>
              <a:rPr lang="ru-RU" sz="2200" dirty="0" smtClean="0"/>
              <a:t> </a:t>
            </a:r>
            <a:r>
              <a:rPr lang="ru-RU" sz="2200" dirty="0" err="1" smtClean="0"/>
              <a:t>діючому</a:t>
            </a:r>
            <a:r>
              <a:rPr lang="ru-RU" sz="2200" dirty="0" smtClean="0"/>
              <a:t> </a:t>
            </a:r>
            <a:r>
              <a:rPr lang="ru-RU" sz="2200" dirty="0" err="1" smtClean="0"/>
              <a:t>їх</a:t>
            </a:r>
            <a:r>
              <a:rPr lang="ru-RU" sz="2200" dirty="0" smtClean="0"/>
              <a:t> час </a:t>
            </a:r>
            <a:r>
              <a:rPr lang="ru-RU" sz="2200" dirty="0" err="1" smtClean="0"/>
              <a:t>перебування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може</a:t>
            </a:r>
            <a:r>
              <a:rPr lang="ru-RU" sz="2200" dirty="0" smtClean="0"/>
              <a:t> </a:t>
            </a:r>
            <a:r>
              <a:rPr lang="ru-RU" sz="2200" dirty="0" err="1" smtClean="0"/>
              <a:t>значно</a:t>
            </a:r>
            <a:r>
              <a:rPr lang="ru-RU" sz="2200" dirty="0" smtClean="0"/>
              <a:t> </a:t>
            </a:r>
            <a:r>
              <a:rPr lang="ru-RU" sz="2200" dirty="0" err="1" smtClean="0"/>
              <a:t>розрізнятися</a:t>
            </a:r>
            <a:r>
              <a:rPr lang="ru-RU" sz="2200" dirty="0" smtClean="0"/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200" b="1" dirty="0" err="1" smtClean="0"/>
              <a:t>Сили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напруга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що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діють</a:t>
            </a:r>
            <a:r>
              <a:rPr lang="ru-RU" sz="2200" b="1" dirty="0" smtClean="0"/>
              <a:t> у </a:t>
            </a:r>
            <a:r>
              <a:rPr lang="ru-RU" sz="2200" b="1" dirty="0" err="1" smtClean="0"/>
              <a:t>рідинах</a:t>
            </a:r>
            <a:r>
              <a:rPr lang="ru-RU" sz="2200" b="1" dirty="0" smtClean="0"/>
              <a:t> </a:t>
            </a:r>
          </a:p>
          <a:p>
            <a:pPr algn="just">
              <a:buNone/>
            </a:pPr>
            <a:r>
              <a:rPr lang="ru-RU" sz="2200" dirty="0" smtClean="0"/>
              <a:t>У </a:t>
            </a:r>
            <a:r>
              <a:rPr lang="ru-RU" sz="2200" dirty="0" err="1" smtClean="0"/>
              <a:t>зв'язку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тим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на </a:t>
            </a:r>
            <a:r>
              <a:rPr lang="ru-RU" sz="2200" dirty="0" err="1" smtClean="0"/>
              <a:t>рідину</a:t>
            </a:r>
            <a:r>
              <a:rPr lang="ru-RU" sz="2200" dirty="0" smtClean="0"/>
              <a:t> не </a:t>
            </a:r>
            <a:r>
              <a:rPr lang="ru-RU" sz="2200" dirty="0" err="1" smtClean="0"/>
              <a:t>можна</a:t>
            </a:r>
            <a:r>
              <a:rPr lang="ru-RU" sz="2200" dirty="0" smtClean="0"/>
              <a:t> </a:t>
            </a:r>
            <a:r>
              <a:rPr lang="ru-RU" sz="2200" dirty="0" err="1" smtClean="0"/>
              <a:t>впливати</a:t>
            </a:r>
            <a:r>
              <a:rPr lang="ru-RU" sz="2200" dirty="0" smtClean="0"/>
              <a:t> </a:t>
            </a:r>
            <a:r>
              <a:rPr lang="ru-RU" sz="2200" dirty="0" err="1" smtClean="0"/>
              <a:t>зосередженою</a:t>
            </a:r>
            <a:r>
              <a:rPr lang="ru-RU" sz="2200" dirty="0" smtClean="0"/>
              <a:t> силою, </a:t>
            </a:r>
            <a:r>
              <a:rPr lang="ru-RU" sz="2200" dirty="0" err="1" smtClean="0"/>
              <a:t>сили</a:t>
            </a:r>
            <a:r>
              <a:rPr lang="ru-RU" sz="2200" dirty="0" smtClean="0"/>
              <a:t> </a:t>
            </a:r>
            <a:r>
              <a:rPr lang="ru-RU" sz="2200" dirty="0" err="1" smtClean="0"/>
              <a:t>можуть</a:t>
            </a:r>
            <a:r>
              <a:rPr lang="ru-RU" sz="2200" dirty="0" smtClean="0"/>
              <a:t> бути </a:t>
            </a:r>
            <a:r>
              <a:rPr lang="ru-RU" sz="2200" dirty="0" err="1" smtClean="0"/>
              <a:t>розподілені</a:t>
            </a:r>
            <a:r>
              <a:rPr lang="ru-RU" sz="2200" dirty="0" smtClean="0"/>
              <a:t>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по </a:t>
            </a:r>
            <a:r>
              <a:rPr lang="ru-RU" sz="2200" dirty="0" err="1" smtClean="0"/>
              <a:t>усій</a:t>
            </a:r>
            <a:r>
              <a:rPr lang="ru-RU" sz="2200" dirty="0" smtClean="0"/>
              <a:t> </a:t>
            </a:r>
            <a:r>
              <a:rPr lang="ru-RU" sz="2200" dirty="0" err="1" smtClean="0"/>
              <a:t>масі</a:t>
            </a:r>
            <a:r>
              <a:rPr lang="ru-RU" sz="2200" dirty="0" smtClean="0"/>
              <a:t> </a:t>
            </a:r>
            <a:r>
              <a:rPr lang="ru-RU" sz="2200" dirty="0" err="1" smtClean="0"/>
              <a:t>рідини</a:t>
            </a:r>
            <a:r>
              <a:rPr lang="ru-RU" sz="2200" dirty="0" smtClean="0"/>
              <a:t>,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</a:t>
            </a:r>
            <a:r>
              <a:rPr lang="ru-RU" sz="2200" dirty="0" err="1" smtClean="0"/>
              <a:t>по</a:t>
            </a:r>
            <a:r>
              <a:rPr lang="ru-RU" sz="2200" dirty="0" smtClean="0"/>
              <a:t> </a:t>
            </a:r>
            <a:r>
              <a:rPr lang="ru-RU" sz="2200" dirty="0" err="1" smtClean="0"/>
              <a:t>її</a:t>
            </a:r>
            <a:r>
              <a:rPr lang="ru-RU" sz="2200" dirty="0" smtClean="0"/>
              <a:t> </a:t>
            </a:r>
            <a:r>
              <a:rPr lang="ru-RU" sz="2200" dirty="0" err="1" smtClean="0"/>
              <a:t>поверхні</a:t>
            </a:r>
            <a:r>
              <a:rPr lang="ru-RU" sz="2200" dirty="0" smtClean="0"/>
              <a:t>. </a:t>
            </a:r>
          </a:p>
          <a:p>
            <a:pPr algn="just">
              <a:buNone/>
            </a:pPr>
            <a:r>
              <a:rPr lang="ru-RU" sz="2200" dirty="0" smtClean="0"/>
              <a:t>Таким чином, </a:t>
            </a:r>
            <a:r>
              <a:rPr lang="ru-RU" sz="2200" dirty="0" err="1" smtClean="0"/>
              <a:t>усі</a:t>
            </a:r>
            <a:r>
              <a:rPr lang="ru-RU" sz="2200" dirty="0" smtClean="0"/>
              <a:t> </a:t>
            </a:r>
            <a:r>
              <a:rPr lang="ru-RU" sz="2200" dirty="0" err="1" smtClean="0"/>
              <a:t>сили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впливають</a:t>
            </a:r>
            <a:r>
              <a:rPr lang="ru-RU" sz="2200" dirty="0" smtClean="0"/>
              <a:t> на </a:t>
            </a:r>
            <a:r>
              <a:rPr lang="ru-RU" sz="2200" dirty="0" err="1" smtClean="0"/>
              <a:t>рідину</a:t>
            </a:r>
            <a:r>
              <a:rPr lang="ru-RU" sz="2200" dirty="0" smtClean="0"/>
              <a:t>, </a:t>
            </a:r>
            <a:r>
              <a:rPr lang="ru-RU" sz="2200" dirty="0" err="1" smtClean="0"/>
              <a:t>розділяються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на</a:t>
            </a:r>
            <a:r>
              <a:rPr lang="ru-RU" sz="2200" dirty="0" smtClean="0"/>
              <a:t> </a:t>
            </a:r>
            <a:r>
              <a:rPr lang="ru-RU" sz="2200" dirty="0" err="1" smtClean="0"/>
              <a:t>масові</a:t>
            </a:r>
            <a:r>
              <a:rPr lang="ru-RU" sz="2200" dirty="0" smtClean="0"/>
              <a:t> (</a:t>
            </a:r>
            <a:r>
              <a:rPr lang="ru-RU" sz="2200" dirty="0" err="1" smtClean="0"/>
              <a:t>пропорційні</a:t>
            </a:r>
            <a:r>
              <a:rPr lang="ru-RU" sz="2200" dirty="0" smtClean="0"/>
              <a:t> </a:t>
            </a:r>
            <a:r>
              <a:rPr lang="ru-RU" sz="2200" dirty="0" err="1" smtClean="0"/>
              <a:t>масі</a:t>
            </a:r>
            <a:r>
              <a:rPr lang="ru-RU" sz="2200" dirty="0" smtClean="0"/>
              <a:t> </a:t>
            </a:r>
            <a:r>
              <a:rPr lang="ru-RU" sz="2200" dirty="0" err="1" smtClean="0"/>
              <a:t>рідини</a:t>
            </a:r>
            <a:r>
              <a:rPr lang="ru-RU" sz="2200" dirty="0" smtClean="0"/>
              <a:t>)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поверхневі</a:t>
            </a:r>
            <a:r>
              <a:rPr lang="ru-RU" sz="2200" dirty="0" smtClean="0"/>
              <a:t> (</a:t>
            </a:r>
            <a:r>
              <a:rPr lang="ru-RU" sz="2200" dirty="0" err="1" smtClean="0"/>
              <a:t>які</a:t>
            </a:r>
            <a:r>
              <a:rPr lang="ru-RU" sz="2200" dirty="0" smtClean="0"/>
              <a:t> </a:t>
            </a:r>
            <a:r>
              <a:rPr lang="ru-RU" sz="2200" dirty="0" err="1" smtClean="0"/>
              <a:t>завжди</a:t>
            </a:r>
            <a:r>
              <a:rPr lang="ru-RU" sz="2200" dirty="0" smtClean="0"/>
              <a:t> </a:t>
            </a:r>
            <a:r>
              <a:rPr lang="ru-RU" sz="2200" dirty="0" err="1" smtClean="0"/>
              <a:t>можна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розкласти</a:t>
            </a:r>
            <a:r>
              <a:rPr lang="ru-RU" sz="2200" dirty="0" smtClean="0"/>
              <a:t> </a:t>
            </a:r>
            <a:r>
              <a:rPr lang="ru-RU" sz="2200" dirty="0" err="1" smtClean="0"/>
              <a:t>на</a:t>
            </a:r>
            <a:r>
              <a:rPr lang="ru-RU" sz="2200" dirty="0" smtClean="0"/>
              <a:t> </a:t>
            </a:r>
            <a:r>
              <a:rPr lang="ru-RU" sz="2200" dirty="0" err="1" smtClean="0"/>
              <a:t>дві</a:t>
            </a:r>
            <a:r>
              <a:rPr lang="ru-RU" sz="2200" dirty="0" smtClean="0"/>
              <a:t> </a:t>
            </a:r>
            <a:r>
              <a:rPr lang="ru-RU" sz="2200" dirty="0" err="1" smtClean="0"/>
              <a:t>складові</a:t>
            </a:r>
            <a:r>
              <a:rPr lang="ru-RU" sz="2200" dirty="0" smtClean="0"/>
              <a:t> – </a:t>
            </a:r>
            <a:r>
              <a:rPr lang="ru-RU" sz="2200" dirty="0" err="1" smtClean="0"/>
              <a:t>нормальну</a:t>
            </a:r>
            <a:r>
              <a:rPr lang="ru-RU" sz="2200" dirty="0" smtClean="0"/>
              <a:t> </a:t>
            </a:r>
            <a:r>
              <a:rPr lang="ru-RU" sz="2200" dirty="0" err="1" smtClean="0"/>
              <a:t>складову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тангенціальну</a:t>
            </a:r>
            <a:r>
              <a:rPr lang="ru-RU" sz="2200" dirty="0" smtClean="0"/>
              <a:t> (</a:t>
            </a:r>
            <a:r>
              <a:rPr lang="ru-RU" sz="2200" dirty="0" err="1" smtClean="0"/>
              <a:t>дотичну</a:t>
            </a:r>
            <a:r>
              <a:rPr lang="ru-RU" sz="2200" dirty="0" smtClean="0"/>
              <a:t>)). </a:t>
            </a:r>
          </a:p>
          <a:p>
            <a:pPr algn="just">
              <a:buNone/>
            </a:pPr>
            <a:r>
              <a:rPr lang="ru-RU" sz="2200" b="1" dirty="0" err="1" smtClean="0"/>
              <a:t>Масові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сили</a:t>
            </a:r>
            <a:r>
              <a:rPr lang="ru-RU" sz="2200" b="1" dirty="0" smtClean="0"/>
              <a:t>. </a:t>
            </a:r>
          </a:p>
          <a:p>
            <a:pPr algn="just">
              <a:buNone/>
            </a:pPr>
            <a:r>
              <a:rPr lang="ru-RU" sz="2200" dirty="0" err="1" smtClean="0"/>
              <a:t>Масові</a:t>
            </a:r>
            <a:r>
              <a:rPr lang="ru-RU" sz="2200" dirty="0" smtClean="0"/>
              <a:t> </a:t>
            </a:r>
            <a:r>
              <a:rPr lang="ru-RU" sz="2200" dirty="0" err="1" smtClean="0"/>
              <a:t>сили</a:t>
            </a:r>
            <a:r>
              <a:rPr lang="ru-RU" sz="2200" dirty="0" smtClean="0"/>
              <a:t> </a:t>
            </a:r>
            <a:r>
              <a:rPr lang="ru-RU" sz="2200" dirty="0" err="1" smtClean="0"/>
              <a:t>діють</a:t>
            </a:r>
            <a:r>
              <a:rPr lang="ru-RU" sz="2200" dirty="0" smtClean="0"/>
              <a:t> на </a:t>
            </a:r>
            <a:r>
              <a:rPr lang="ru-RU" sz="2200" dirty="0" err="1" smtClean="0"/>
              <a:t>кожну</a:t>
            </a:r>
            <a:r>
              <a:rPr lang="ru-RU" sz="2200" dirty="0" smtClean="0"/>
              <a:t> </a:t>
            </a:r>
            <a:r>
              <a:rPr lang="ru-RU" sz="2200" dirty="0" err="1" smtClean="0"/>
              <a:t>частку</a:t>
            </a:r>
            <a:r>
              <a:rPr lang="ru-RU" sz="2200" dirty="0" smtClean="0"/>
              <a:t> </a:t>
            </a:r>
            <a:r>
              <a:rPr lang="ru-RU" sz="2200" dirty="0" err="1" smtClean="0"/>
              <a:t>цього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об'єму</a:t>
            </a:r>
            <a:r>
              <a:rPr lang="ru-RU" sz="2200" dirty="0" smtClean="0"/>
              <a:t> </a:t>
            </a:r>
            <a:r>
              <a:rPr lang="ru-RU" sz="2200" dirty="0" err="1" smtClean="0"/>
              <a:t>рідини</a:t>
            </a:r>
            <a:r>
              <a:rPr lang="ru-RU" sz="2200" dirty="0" smtClean="0"/>
              <a:t>. До них </a:t>
            </a:r>
            <a:r>
              <a:rPr lang="ru-RU" sz="2200" dirty="0" err="1" smtClean="0"/>
              <a:t>відносяться</a:t>
            </a:r>
            <a:r>
              <a:rPr lang="ru-RU" sz="2200" dirty="0" smtClean="0"/>
              <a:t>: сила </a:t>
            </a:r>
            <a:r>
              <a:rPr lang="ru-RU" sz="2200" dirty="0" err="1" smtClean="0"/>
              <a:t>тяжіння</a:t>
            </a:r>
            <a:r>
              <a:rPr lang="ru-RU" sz="2200" dirty="0" smtClean="0"/>
              <a:t>, </a:t>
            </a:r>
            <a:r>
              <a:rPr lang="ru-RU" sz="2200" dirty="0" err="1" smtClean="0"/>
              <a:t>відцентрова</a:t>
            </a:r>
            <a:r>
              <a:rPr lang="ru-RU" sz="2200" dirty="0" smtClean="0"/>
              <a:t> </a:t>
            </a:r>
            <a:r>
              <a:rPr lang="ru-RU" sz="2200" dirty="0" err="1" smtClean="0"/>
              <a:t>сила</a:t>
            </a:r>
            <a:r>
              <a:rPr lang="ru-RU" sz="2200" dirty="0" smtClean="0"/>
              <a:t>, </a:t>
            </a:r>
            <a:r>
              <a:rPr lang="ru-RU" sz="2200" dirty="0" err="1" smtClean="0"/>
              <a:t>сила</a:t>
            </a:r>
            <a:r>
              <a:rPr lang="ru-RU" sz="2200" dirty="0" smtClean="0"/>
              <a:t> </a:t>
            </a:r>
            <a:r>
              <a:rPr lang="ru-RU" sz="2200" dirty="0" err="1" smtClean="0"/>
              <a:t>інерції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сила</a:t>
            </a:r>
            <a:r>
              <a:rPr lang="ru-RU" sz="2200" dirty="0" smtClean="0"/>
              <a:t> </a:t>
            </a:r>
            <a:r>
              <a:rPr lang="ru-RU" sz="2200" dirty="0" err="1" smtClean="0"/>
              <a:t>Коріоліса</a:t>
            </a:r>
            <a:r>
              <a:rPr lang="ru-RU" sz="2200" dirty="0" smtClean="0"/>
              <a:t>.</a:t>
            </a:r>
          </a:p>
          <a:p>
            <a:pPr algn="just">
              <a:buNone/>
            </a:pPr>
            <a:r>
              <a:rPr lang="ru-RU" sz="2200" dirty="0" smtClean="0"/>
              <a:t> </a:t>
            </a:r>
            <a:r>
              <a:rPr lang="ru-RU" sz="2200" b="1" dirty="0" err="1" smtClean="0"/>
              <a:t>Поверхневі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сили</a:t>
            </a:r>
            <a:r>
              <a:rPr lang="ru-RU" sz="2200" b="1" dirty="0" smtClean="0"/>
              <a:t>. </a:t>
            </a:r>
            <a:r>
              <a:rPr lang="ru-RU" sz="2200" dirty="0" err="1" smtClean="0"/>
              <a:t>Поверхневі</a:t>
            </a:r>
            <a:r>
              <a:rPr lang="ru-RU" sz="2200" dirty="0" smtClean="0"/>
              <a:t> </a:t>
            </a:r>
            <a:r>
              <a:rPr lang="ru-RU" sz="2200" dirty="0" err="1" smtClean="0"/>
              <a:t>сили</a:t>
            </a:r>
            <a:r>
              <a:rPr lang="ru-RU" sz="2200" dirty="0" smtClean="0"/>
              <a:t> на </a:t>
            </a:r>
            <a:r>
              <a:rPr lang="ru-RU" sz="2200" dirty="0" err="1" smtClean="0"/>
              <a:t>поверхнях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відділяють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даний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об'єм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</a:t>
            </a:r>
            <a:r>
              <a:rPr lang="ru-RU" sz="2200" dirty="0" err="1" smtClean="0"/>
              <a:t>навколишнього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середовища</a:t>
            </a:r>
            <a:r>
              <a:rPr lang="ru-RU" sz="2200" dirty="0" smtClean="0"/>
              <a:t>. </a:t>
            </a:r>
            <a:r>
              <a:rPr lang="ru-RU" sz="2200" dirty="0" err="1" smtClean="0"/>
              <a:t>Поверхневі</a:t>
            </a:r>
            <a:r>
              <a:rPr lang="ru-RU" sz="2200" dirty="0" smtClean="0"/>
              <a:t> </a:t>
            </a:r>
            <a:r>
              <a:rPr lang="ru-RU" sz="2200" dirty="0" err="1" smtClean="0"/>
              <a:t>сили</a:t>
            </a:r>
            <a:r>
              <a:rPr lang="ru-RU" sz="2200" dirty="0" smtClean="0"/>
              <a:t> </a:t>
            </a:r>
            <a:r>
              <a:rPr lang="ru-RU" sz="2200" dirty="0" err="1" smtClean="0"/>
              <a:t>можуть</a:t>
            </a:r>
            <a:r>
              <a:rPr lang="ru-RU" sz="2200" dirty="0" smtClean="0"/>
              <a:t> бути </a:t>
            </a:r>
            <a:r>
              <a:rPr lang="ru-RU" sz="2200" dirty="0" err="1" smtClean="0"/>
              <a:t>нормальними</a:t>
            </a:r>
            <a:r>
              <a:rPr lang="ru-RU" sz="2200" dirty="0" smtClean="0"/>
              <a:t> (</a:t>
            </a:r>
            <a:r>
              <a:rPr lang="ru-RU" sz="2200" dirty="0" err="1" smtClean="0"/>
              <a:t>які</a:t>
            </a:r>
            <a:r>
              <a:rPr lang="ru-RU" sz="2200" dirty="0" smtClean="0"/>
              <a:t> </a:t>
            </a:r>
            <a:r>
              <a:rPr lang="ru-RU" sz="2200" dirty="0" err="1" smtClean="0"/>
              <a:t>стискають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розтягують</a:t>
            </a:r>
            <a:r>
              <a:rPr lang="ru-RU" sz="2200" dirty="0" smtClean="0"/>
              <a:t>), </a:t>
            </a:r>
            <a:r>
              <a:rPr lang="ru-RU" sz="2200" dirty="0" err="1" smtClean="0"/>
              <a:t>дотичної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поверхневої</a:t>
            </a:r>
            <a:r>
              <a:rPr lang="ru-RU" sz="2200" dirty="0" smtClean="0"/>
              <a:t> </a:t>
            </a:r>
            <a:r>
              <a:rPr lang="ru-RU" sz="2200" dirty="0" err="1" smtClean="0"/>
              <a:t>напруги</a:t>
            </a:r>
            <a:r>
              <a:rPr lang="ru-RU" sz="2200" dirty="0" smtClean="0"/>
              <a:t>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200" b="1" dirty="0" err="1" smtClean="0"/>
              <a:t>Основні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фізико-механічні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властивості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рідин</a:t>
            </a:r>
            <a:r>
              <a:rPr lang="ru-RU" sz="2200" b="1" dirty="0" smtClean="0"/>
              <a:t> </a:t>
            </a:r>
          </a:p>
          <a:p>
            <a:pPr algn="just">
              <a:buNone/>
            </a:pPr>
            <a:r>
              <a:rPr lang="ru-RU" sz="2200" b="1" i="1" dirty="0" err="1" smtClean="0"/>
              <a:t>Густина</a:t>
            </a:r>
            <a:r>
              <a:rPr lang="ru-RU" sz="2200" dirty="0" smtClean="0"/>
              <a:t> – </a:t>
            </a:r>
            <a:r>
              <a:rPr lang="ru-RU" sz="2200" dirty="0" err="1" smtClean="0"/>
              <a:t>відношення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маси</a:t>
            </a:r>
            <a:r>
              <a:rPr lang="ru-RU" sz="2200" dirty="0" smtClean="0"/>
              <a:t> </a:t>
            </a:r>
            <a:r>
              <a:rPr lang="ru-RU" sz="2200" dirty="0" err="1" smtClean="0"/>
              <a:t>речовини</a:t>
            </a:r>
            <a:r>
              <a:rPr lang="ru-RU" sz="2200" dirty="0" smtClean="0"/>
              <a:t> (</a:t>
            </a:r>
            <a:r>
              <a:rPr lang="ru-RU" sz="2200" dirty="0" err="1" smtClean="0"/>
              <a:t>матеріалу</a:t>
            </a:r>
            <a:r>
              <a:rPr lang="ru-RU" sz="2200" dirty="0" smtClean="0"/>
              <a:t>) до </a:t>
            </a:r>
            <a:r>
              <a:rPr lang="ru-RU" sz="2200" dirty="0" err="1" smtClean="0"/>
              <a:t>її</a:t>
            </a:r>
            <a:r>
              <a:rPr lang="ru-RU" sz="2200" dirty="0" smtClean="0"/>
              <a:t> </a:t>
            </a:r>
            <a:r>
              <a:rPr lang="ru-RU" sz="2200" dirty="0" err="1" smtClean="0"/>
              <a:t>об’єму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є</a:t>
            </a:r>
            <a:r>
              <a:rPr lang="ru-RU" sz="2200" dirty="0" smtClean="0"/>
              <a:t> </a:t>
            </a:r>
            <a:r>
              <a:rPr lang="ru-RU" sz="2200" dirty="0" err="1" smtClean="0"/>
              <a:t>фізичною</a:t>
            </a:r>
            <a:r>
              <a:rPr lang="ru-RU" sz="2200" dirty="0" smtClean="0"/>
              <a:t> характеристикою </a:t>
            </a:r>
            <a:r>
              <a:rPr lang="ru-RU" sz="2200" dirty="0" err="1" smtClean="0"/>
              <a:t>будь-якої</a:t>
            </a:r>
            <a:r>
              <a:rPr lang="ru-RU" sz="2200" dirty="0" smtClean="0"/>
              <a:t> </a:t>
            </a:r>
            <a:r>
              <a:rPr lang="ru-RU" sz="2200" dirty="0" err="1" smtClean="0"/>
              <a:t>речовини</a:t>
            </a:r>
            <a:r>
              <a:rPr lang="ru-RU" sz="2200" dirty="0" smtClean="0"/>
              <a:t>,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якої</a:t>
            </a:r>
            <a:r>
              <a:rPr lang="ru-RU" sz="2200" dirty="0" smtClean="0"/>
              <a:t> </a:t>
            </a:r>
            <a:r>
              <a:rPr lang="ru-RU" sz="2200" dirty="0" err="1" smtClean="0"/>
              <a:t>складається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тіло</a:t>
            </a:r>
            <a:r>
              <a:rPr lang="ru-RU" sz="2200" dirty="0" smtClean="0"/>
              <a:t>. </a:t>
            </a:r>
          </a:p>
          <a:p>
            <a:pPr algn="just">
              <a:buNone/>
            </a:pPr>
            <a:r>
              <a:rPr lang="ru-RU" sz="2200" b="1" i="1" dirty="0" err="1" smtClean="0"/>
              <a:t>Питома</a:t>
            </a:r>
            <a:r>
              <a:rPr lang="ru-RU" sz="2200" b="1" i="1" dirty="0" smtClean="0"/>
              <a:t> вага </a:t>
            </a:r>
            <a:r>
              <a:rPr lang="ru-RU" sz="2200" dirty="0" smtClean="0"/>
              <a:t>– величина,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чисельно</a:t>
            </a:r>
            <a:r>
              <a:rPr lang="ru-RU" sz="2200" dirty="0" smtClean="0"/>
              <a:t> </a:t>
            </a:r>
            <a:r>
              <a:rPr lang="ru-RU" sz="2200" dirty="0" err="1" smtClean="0"/>
              <a:t>дорівнює</a:t>
            </a:r>
            <a:r>
              <a:rPr lang="ru-RU" sz="2200" dirty="0" smtClean="0"/>
              <a:t> </a:t>
            </a:r>
            <a:r>
              <a:rPr lang="ru-RU" sz="2200" dirty="0" err="1" smtClean="0"/>
              <a:t>вазі</a:t>
            </a:r>
            <a:r>
              <a:rPr lang="ru-RU" sz="2200" dirty="0" smtClean="0"/>
              <a:t> </a:t>
            </a:r>
            <a:r>
              <a:rPr lang="ru-RU" sz="2200" dirty="0" err="1" smtClean="0"/>
              <a:t>тіла</a:t>
            </a:r>
            <a:r>
              <a:rPr lang="ru-RU" sz="2200" dirty="0" smtClean="0"/>
              <a:t> в </a:t>
            </a:r>
            <a:r>
              <a:rPr lang="ru-RU" sz="2200" dirty="0" err="1" smtClean="0"/>
              <a:t>одиниці</a:t>
            </a:r>
            <a:r>
              <a:rPr lang="ru-RU" sz="2200" dirty="0" smtClean="0"/>
              <a:t> </a:t>
            </a:r>
            <a:r>
              <a:rPr lang="ru-RU" sz="2200" dirty="0" err="1" smtClean="0"/>
              <a:t>об’єму</a:t>
            </a:r>
            <a:r>
              <a:rPr lang="ru-RU" sz="2200" dirty="0" smtClean="0"/>
              <a:t>. </a:t>
            </a:r>
          </a:p>
          <a:p>
            <a:pPr algn="just">
              <a:buNone/>
            </a:pPr>
            <a:r>
              <a:rPr lang="ru-RU" sz="2200" b="1" i="1" dirty="0" err="1" smtClean="0"/>
              <a:t>Стисливість</a:t>
            </a:r>
            <a:r>
              <a:rPr lang="ru-RU" sz="2200" dirty="0" smtClean="0"/>
              <a:t> – </a:t>
            </a:r>
            <a:r>
              <a:rPr lang="ru-RU" sz="2200" dirty="0" err="1" smtClean="0"/>
              <a:t>властивість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рідини</a:t>
            </a:r>
            <a:r>
              <a:rPr lang="ru-RU" sz="2200" dirty="0" smtClean="0"/>
              <a:t> </a:t>
            </a:r>
            <a:r>
              <a:rPr lang="ru-RU" sz="2200" dirty="0" err="1" smtClean="0"/>
              <a:t>змінювати</a:t>
            </a:r>
            <a:r>
              <a:rPr lang="ru-RU" sz="2200" dirty="0" smtClean="0"/>
              <a:t> </a:t>
            </a:r>
            <a:r>
              <a:rPr lang="ru-RU" sz="2200" dirty="0" err="1" smtClean="0"/>
              <a:t>свій</a:t>
            </a:r>
            <a:r>
              <a:rPr lang="ru-RU" sz="2200" dirty="0" smtClean="0"/>
              <a:t> </a:t>
            </a:r>
            <a:r>
              <a:rPr lang="ru-RU" sz="2200" dirty="0" err="1" smtClean="0"/>
              <a:t>об'єм</a:t>
            </a:r>
            <a:r>
              <a:rPr lang="ru-RU" sz="2200" dirty="0" smtClean="0"/>
              <a:t> при </a:t>
            </a:r>
            <a:r>
              <a:rPr lang="ru-RU" sz="2200" dirty="0" err="1" smtClean="0"/>
              <a:t>зміні</a:t>
            </a:r>
            <a:r>
              <a:rPr lang="ru-RU" sz="2200" dirty="0" smtClean="0"/>
              <a:t> </a:t>
            </a:r>
            <a:r>
              <a:rPr lang="ru-RU" sz="2200" dirty="0" err="1" smtClean="0"/>
              <a:t>зовнішнього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тиску</a:t>
            </a:r>
            <a:r>
              <a:rPr lang="ru-RU" sz="2200" dirty="0" smtClean="0"/>
              <a:t>. </a:t>
            </a:r>
            <a:r>
              <a:rPr lang="ru-RU" sz="2200" dirty="0" err="1" smtClean="0"/>
              <a:t>Оцінюється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коефіцієнтом</a:t>
            </a:r>
            <a:r>
              <a:rPr lang="ru-RU" sz="2200" dirty="0" smtClean="0"/>
              <a:t> </a:t>
            </a:r>
            <a:r>
              <a:rPr lang="ru-RU" sz="2200" dirty="0" err="1" smtClean="0"/>
              <a:t>об'ємного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стискування</a:t>
            </a:r>
            <a:r>
              <a:rPr lang="ru-RU" sz="2200" dirty="0" smtClean="0"/>
              <a:t> </a:t>
            </a:r>
            <a:r>
              <a:rPr lang="en-US" sz="2200" dirty="0" smtClean="0"/>
              <a:t>. </a:t>
            </a:r>
            <a:r>
              <a:rPr lang="ru-RU" sz="2200" dirty="0" smtClean="0"/>
              <a:t>Величина, </a:t>
            </a:r>
            <a:r>
              <a:rPr lang="ru-RU" sz="2200" dirty="0" err="1" smtClean="0"/>
              <a:t>зворотна</a:t>
            </a:r>
            <a:r>
              <a:rPr lang="ru-RU" sz="2200" dirty="0" smtClean="0"/>
              <a:t> </a:t>
            </a:r>
            <a:r>
              <a:rPr lang="ru-RU" sz="2200" dirty="0" err="1" smtClean="0"/>
              <a:t>коефіцієнту</a:t>
            </a:r>
            <a:r>
              <a:rPr lang="ru-RU" sz="2200" dirty="0" smtClean="0"/>
              <a:t> </a:t>
            </a:r>
            <a:r>
              <a:rPr lang="ru-RU" sz="2200" dirty="0" err="1" smtClean="0"/>
              <a:t>об'ємного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стискування</a:t>
            </a:r>
            <a:r>
              <a:rPr lang="ru-RU" sz="2200" dirty="0" smtClean="0"/>
              <a:t>, </a:t>
            </a:r>
            <a:r>
              <a:rPr lang="ru-RU" sz="2200" dirty="0" err="1" smtClean="0"/>
              <a:t>називається</a:t>
            </a:r>
            <a:r>
              <a:rPr lang="ru-RU" sz="2200" dirty="0" smtClean="0"/>
              <a:t> модулем </a:t>
            </a:r>
            <a:r>
              <a:rPr lang="ru-RU" sz="2200" dirty="0" err="1" smtClean="0"/>
              <a:t>пружності</a:t>
            </a:r>
            <a:r>
              <a:rPr lang="ru-RU" sz="2200" dirty="0" smtClean="0"/>
              <a:t>.</a:t>
            </a:r>
          </a:p>
          <a:p>
            <a:pPr algn="just">
              <a:buNone/>
            </a:pPr>
            <a:r>
              <a:rPr lang="ru-RU" sz="2200" dirty="0" smtClean="0"/>
              <a:t> </a:t>
            </a:r>
            <a:r>
              <a:rPr lang="ru-RU" sz="2200" b="1" i="1" dirty="0" err="1" smtClean="0"/>
              <a:t>Температурне</a:t>
            </a:r>
            <a:r>
              <a:rPr lang="ru-RU" sz="2200" b="1" i="1" dirty="0" smtClean="0"/>
              <a:t> </a:t>
            </a:r>
            <a:r>
              <a:rPr lang="ru-RU" sz="2200" b="1" i="1" dirty="0" err="1" smtClean="0"/>
              <a:t>розширення</a:t>
            </a:r>
            <a:r>
              <a:rPr lang="ru-RU" sz="2200" b="1" i="1" dirty="0" smtClean="0"/>
              <a:t> </a:t>
            </a:r>
            <a:r>
              <a:rPr lang="ru-RU" sz="2200" dirty="0" smtClean="0"/>
              <a:t>– </a:t>
            </a:r>
            <a:r>
              <a:rPr lang="ru-RU" sz="2200" dirty="0" err="1" smtClean="0"/>
              <a:t>здатність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рідини</a:t>
            </a:r>
            <a:r>
              <a:rPr lang="ru-RU" sz="2200" dirty="0" smtClean="0"/>
              <a:t> </a:t>
            </a:r>
            <a:r>
              <a:rPr lang="ru-RU" sz="2200" dirty="0" err="1" smtClean="0"/>
              <a:t>змінювати</a:t>
            </a:r>
            <a:r>
              <a:rPr lang="ru-RU" sz="2200" dirty="0" smtClean="0"/>
              <a:t> </a:t>
            </a:r>
            <a:r>
              <a:rPr lang="ru-RU" sz="2200" dirty="0" err="1" smtClean="0"/>
              <a:t>свій</a:t>
            </a:r>
            <a:r>
              <a:rPr lang="ru-RU" sz="2200" dirty="0" smtClean="0"/>
              <a:t> </a:t>
            </a:r>
            <a:r>
              <a:rPr lang="ru-RU" sz="2200" dirty="0" err="1" smtClean="0"/>
              <a:t>об'єм</a:t>
            </a:r>
            <a:r>
              <a:rPr lang="ru-RU" sz="2200" dirty="0" smtClean="0"/>
              <a:t> у </a:t>
            </a:r>
            <a:r>
              <a:rPr lang="ru-RU" sz="2200" dirty="0" err="1" smtClean="0"/>
              <a:t>разі</a:t>
            </a:r>
            <a:r>
              <a:rPr lang="ru-RU" sz="2200" dirty="0" smtClean="0"/>
              <a:t> </a:t>
            </a:r>
            <a:r>
              <a:rPr lang="ru-RU" sz="2200" dirty="0" err="1" smtClean="0"/>
              <a:t>зміни</a:t>
            </a:r>
            <a:r>
              <a:rPr lang="ru-RU" sz="2200" dirty="0" smtClean="0"/>
              <a:t> </a:t>
            </a:r>
            <a:r>
              <a:rPr lang="ru-RU" sz="2200" dirty="0" err="1" smtClean="0"/>
              <a:t>температури</a:t>
            </a:r>
            <a:r>
              <a:rPr lang="ru-RU" sz="2200" dirty="0" smtClean="0"/>
              <a:t>. </a:t>
            </a:r>
            <a:r>
              <a:rPr lang="ru-RU" sz="2200" dirty="0" err="1" smtClean="0"/>
              <a:t>Оцінюється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коефіцієнтом</a:t>
            </a:r>
            <a:r>
              <a:rPr lang="ru-RU" sz="2200" dirty="0" smtClean="0"/>
              <a:t> температурного </a:t>
            </a:r>
            <a:r>
              <a:rPr lang="ru-RU" sz="2200" dirty="0" err="1" smtClean="0"/>
              <a:t>розширення</a:t>
            </a:r>
            <a:r>
              <a:rPr lang="ru-RU" sz="2200" dirty="0" smtClean="0"/>
              <a:t>.</a:t>
            </a:r>
          </a:p>
          <a:p>
            <a:pPr algn="just">
              <a:buNone/>
            </a:pPr>
            <a:r>
              <a:rPr lang="ru-RU" sz="2200" b="1" i="1" dirty="0" smtClean="0"/>
              <a:t> </a:t>
            </a:r>
            <a:r>
              <a:rPr lang="ru-RU" sz="2200" b="1" i="1" dirty="0" err="1" smtClean="0"/>
              <a:t>Поверхневий</a:t>
            </a:r>
            <a:r>
              <a:rPr lang="ru-RU" sz="2200" b="1" i="1" dirty="0" smtClean="0"/>
              <a:t> натяг </a:t>
            </a:r>
            <a:r>
              <a:rPr lang="ru-RU" sz="2200" dirty="0" smtClean="0"/>
              <a:t>– </a:t>
            </a:r>
            <a:r>
              <a:rPr lang="ru-RU" sz="2200" dirty="0" err="1" smtClean="0"/>
              <a:t>здатність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рідини</a:t>
            </a:r>
            <a:r>
              <a:rPr lang="ru-RU" sz="2200" dirty="0" smtClean="0"/>
              <a:t> </a:t>
            </a:r>
            <a:r>
              <a:rPr lang="ru-RU" sz="2200" dirty="0" err="1" smtClean="0"/>
              <a:t>займати</a:t>
            </a:r>
            <a:r>
              <a:rPr lang="ru-RU" sz="2200" dirty="0" smtClean="0"/>
              <a:t> </a:t>
            </a:r>
            <a:r>
              <a:rPr lang="ru-RU" sz="2200" dirty="0" err="1" smtClean="0"/>
              <a:t>найменший</a:t>
            </a:r>
            <a:r>
              <a:rPr lang="ru-RU" sz="2200" dirty="0" smtClean="0"/>
              <a:t> </a:t>
            </a:r>
            <a:r>
              <a:rPr lang="ru-RU" sz="2200" dirty="0" err="1" smtClean="0"/>
              <a:t>об'єм</a:t>
            </a:r>
            <a:r>
              <a:rPr lang="ru-RU" sz="2200" dirty="0" smtClean="0"/>
              <a:t>. </a:t>
            </a:r>
            <a:r>
              <a:rPr lang="ru-RU" sz="2200" dirty="0" err="1" smtClean="0"/>
              <a:t>Оцінюється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коефіцієнтом</a:t>
            </a:r>
            <a:r>
              <a:rPr lang="ru-RU" sz="2200" dirty="0" smtClean="0"/>
              <a:t> </a:t>
            </a:r>
            <a:r>
              <a:rPr lang="ru-RU" sz="2200" dirty="0" err="1" smtClean="0"/>
              <a:t>поверхневого</a:t>
            </a:r>
            <a:r>
              <a:rPr lang="ru-RU" sz="2200" dirty="0" smtClean="0"/>
              <a:t> натягу.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None/>
            </a:pPr>
            <a:endParaRPr lang="ru-RU" sz="2200" dirty="0" smtClean="0"/>
          </a:p>
          <a:p>
            <a:pPr algn="just">
              <a:buNone/>
            </a:pPr>
            <a:endParaRPr lang="ru-RU" sz="2200" dirty="0" smtClean="0"/>
          </a:p>
          <a:p>
            <a:pPr algn="just">
              <a:buNone/>
            </a:pPr>
            <a:r>
              <a:rPr lang="ru-RU" sz="2200" dirty="0" err="1" smtClean="0"/>
              <a:t>Внаслідок</a:t>
            </a:r>
            <a:r>
              <a:rPr lang="ru-RU" sz="2200" dirty="0" smtClean="0"/>
              <a:t> </a:t>
            </a:r>
            <a:r>
              <a:rPr lang="ru-RU" sz="2200" dirty="0" err="1" smtClean="0"/>
              <a:t>поверхневого</a:t>
            </a:r>
            <a:r>
              <a:rPr lang="ru-RU" sz="2200" dirty="0" smtClean="0"/>
              <a:t> натягу на </a:t>
            </a:r>
            <a:r>
              <a:rPr lang="ru-RU" sz="2200" dirty="0" err="1" smtClean="0"/>
              <a:t>будь-якій</a:t>
            </a:r>
            <a:r>
              <a:rPr lang="ru-RU" sz="2200" dirty="0" smtClean="0"/>
              <a:t> </a:t>
            </a:r>
            <a:r>
              <a:rPr lang="ru-RU" sz="2200" dirty="0" err="1" smtClean="0"/>
              <a:t>викривленій</a:t>
            </a:r>
            <a:r>
              <a:rPr lang="ru-RU" sz="2200" dirty="0" smtClean="0"/>
              <a:t> </a:t>
            </a:r>
            <a:r>
              <a:rPr lang="ru-RU" sz="2200" dirty="0" err="1" smtClean="0"/>
              <a:t>міжфазній</a:t>
            </a:r>
            <a:r>
              <a:rPr lang="ru-RU" sz="2200" dirty="0" smtClean="0"/>
              <a:t> </a:t>
            </a:r>
            <a:r>
              <a:rPr lang="ru-RU" sz="2200" dirty="0" err="1" smtClean="0"/>
              <a:t>поверхні</a:t>
            </a:r>
            <a:r>
              <a:rPr lang="ru-RU" sz="2200" dirty="0" smtClean="0"/>
              <a:t> </a:t>
            </a:r>
            <a:r>
              <a:rPr lang="ru-RU" sz="2200" dirty="0" err="1" smtClean="0"/>
              <a:t>рідини</a:t>
            </a:r>
            <a:r>
              <a:rPr lang="ru-RU" sz="2200" dirty="0" smtClean="0"/>
              <a:t> </a:t>
            </a:r>
            <a:r>
              <a:rPr lang="ru-RU" sz="2200" dirty="0" err="1" smtClean="0"/>
              <a:t>виникає</a:t>
            </a:r>
            <a:r>
              <a:rPr lang="ru-RU" sz="2200" dirty="0" smtClean="0"/>
              <a:t> </a:t>
            </a:r>
            <a:r>
              <a:rPr lang="ru-RU" sz="2200" dirty="0" err="1" smtClean="0"/>
              <a:t>тиск</a:t>
            </a:r>
            <a:r>
              <a:rPr lang="ru-RU" sz="2200" dirty="0" smtClean="0"/>
              <a:t>. </a:t>
            </a:r>
          </a:p>
          <a:p>
            <a:pPr algn="just">
              <a:buNone/>
            </a:pPr>
            <a:r>
              <a:rPr lang="ru-RU" sz="2200" dirty="0" err="1" smtClean="0"/>
              <a:t>Якщо</a:t>
            </a:r>
            <a:r>
              <a:rPr lang="ru-RU" sz="2200" dirty="0" smtClean="0"/>
              <a:t> </a:t>
            </a:r>
            <a:r>
              <a:rPr lang="ru-RU" sz="2200" dirty="0" err="1" smtClean="0"/>
              <a:t>рідина</a:t>
            </a:r>
            <a:r>
              <a:rPr lang="ru-RU" sz="2200" dirty="0" smtClean="0"/>
              <a:t> </a:t>
            </a:r>
            <a:r>
              <a:rPr lang="ru-RU" sz="2200" dirty="0" err="1" smtClean="0"/>
              <a:t>підкоряється</a:t>
            </a:r>
            <a:r>
              <a:rPr lang="ru-RU" sz="2200" dirty="0" smtClean="0"/>
              <a:t> закону Ньютона-Петрова, то вона </a:t>
            </a:r>
            <a:r>
              <a:rPr lang="ru-RU" sz="2200" dirty="0" err="1" smtClean="0"/>
              <a:t>називається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ньютонівською</a:t>
            </a:r>
            <a:r>
              <a:rPr lang="ru-RU" sz="2200" dirty="0" smtClean="0"/>
              <a:t> </a:t>
            </a:r>
            <a:r>
              <a:rPr lang="ru-RU" sz="2200" dirty="0" err="1" smtClean="0"/>
              <a:t>рідиною</a:t>
            </a:r>
            <a:r>
              <a:rPr lang="ru-RU" sz="2200" dirty="0" smtClean="0"/>
              <a:t>, </a:t>
            </a:r>
            <a:r>
              <a:rPr lang="ru-RU" sz="2200" dirty="0" err="1" smtClean="0"/>
              <a:t>інакше</a:t>
            </a:r>
            <a:r>
              <a:rPr lang="ru-RU" sz="2200" dirty="0" smtClean="0"/>
              <a:t> – </a:t>
            </a:r>
            <a:r>
              <a:rPr lang="ru-RU" sz="2200" dirty="0" err="1" smtClean="0"/>
              <a:t>неньютонівською</a:t>
            </a:r>
            <a:r>
              <a:rPr lang="ru-RU" sz="2200" dirty="0" smtClean="0"/>
              <a:t>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аномально </a:t>
            </a:r>
            <a:r>
              <a:rPr lang="ru-RU" sz="2200" dirty="0" err="1" smtClean="0"/>
              <a:t>в'язкою</a:t>
            </a:r>
            <a:r>
              <a:rPr lang="ru-RU" sz="2200" dirty="0" smtClean="0"/>
              <a:t>. </a:t>
            </a:r>
          </a:p>
          <a:p>
            <a:pPr algn="just">
              <a:buNone/>
            </a:pPr>
            <a:r>
              <a:rPr lang="ru-RU" sz="2200" dirty="0" smtClean="0"/>
              <a:t>Для </a:t>
            </a:r>
            <a:r>
              <a:rPr lang="ru-RU" sz="2200" dirty="0" err="1" smtClean="0"/>
              <a:t>спрощення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математичних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викладень</a:t>
            </a:r>
            <a:r>
              <a:rPr lang="ru-RU" sz="2200" dirty="0" smtClean="0"/>
              <a:t> </a:t>
            </a:r>
            <a:r>
              <a:rPr lang="ru-RU" sz="2200" dirty="0" err="1" smtClean="0"/>
              <a:t>використовують</a:t>
            </a:r>
            <a:r>
              <a:rPr lang="ru-RU" sz="2200" dirty="0" smtClean="0"/>
              <a:t> </a:t>
            </a:r>
            <a:r>
              <a:rPr lang="ru-RU" sz="2200" dirty="0" err="1" smtClean="0"/>
              <a:t>ідеальну</a:t>
            </a:r>
            <a:r>
              <a:rPr lang="ru-RU" sz="2200" dirty="0" smtClean="0"/>
              <a:t> (</a:t>
            </a:r>
            <a:r>
              <a:rPr lang="ru-RU" sz="2200" dirty="0" err="1" smtClean="0"/>
              <a:t>нев'язку</a:t>
            </a:r>
            <a:r>
              <a:rPr lang="ru-RU" sz="2200" dirty="0" smtClean="0"/>
              <a:t>) </a:t>
            </a:r>
            <a:r>
              <a:rPr lang="ru-RU" sz="2200" dirty="0" err="1" smtClean="0"/>
              <a:t>рідину</a:t>
            </a:r>
            <a:r>
              <a:rPr lang="ru-RU" sz="2200" dirty="0" smtClean="0"/>
              <a:t> – теоретична </a:t>
            </a:r>
            <a:r>
              <a:rPr lang="ru-RU" sz="2200" dirty="0" err="1" smtClean="0"/>
              <a:t>рідина</a:t>
            </a:r>
            <a:r>
              <a:rPr lang="ru-RU" sz="2200" dirty="0" smtClean="0"/>
              <a:t>, яка не </a:t>
            </a:r>
            <a:r>
              <a:rPr lang="ru-RU" sz="2200" dirty="0" err="1" smtClean="0"/>
              <a:t>стискається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не</a:t>
            </a:r>
            <a:r>
              <a:rPr lang="ru-RU" sz="2200" dirty="0" smtClean="0"/>
              <a:t> </a:t>
            </a:r>
            <a:r>
              <a:rPr lang="ru-RU" sz="2200" dirty="0" err="1" smtClean="0"/>
              <a:t>розширюється</a:t>
            </a:r>
            <a:r>
              <a:rPr lang="ru-RU" sz="2200" dirty="0" smtClean="0"/>
              <a:t>, </a:t>
            </a:r>
            <a:r>
              <a:rPr lang="ru-RU" sz="2200" dirty="0" err="1" smtClean="0"/>
              <a:t>і</a:t>
            </a:r>
            <a:r>
              <a:rPr lang="ru-RU" sz="2200" dirty="0" smtClean="0"/>
              <a:t> при </a:t>
            </a:r>
            <a:r>
              <a:rPr lang="ru-RU" sz="2200" dirty="0" err="1" smtClean="0"/>
              <a:t>її</a:t>
            </a:r>
            <a:r>
              <a:rPr lang="ru-RU" sz="2200" dirty="0" smtClean="0"/>
              <a:t> </a:t>
            </a:r>
            <a:r>
              <a:rPr lang="ru-RU" sz="2200" dirty="0" err="1" smtClean="0"/>
              <a:t>русі</a:t>
            </a:r>
            <a:r>
              <a:rPr lang="ru-RU" sz="2200" dirty="0" smtClean="0"/>
              <a:t> не </a:t>
            </a:r>
            <a:r>
              <a:rPr lang="ru-RU" sz="2200" dirty="0" err="1" smtClean="0"/>
              <a:t>виникають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сили</a:t>
            </a:r>
            <a:r>
              <a:rPr lang="ru-RU" sz="2200" dirty="0" smtClean="0"/>
              <a:t> </a:t>
            </a:r>
            <a:r>
              <a:rPr lang="ru-RU" sz="2200" dirty="0" err="1" smtClean="0"/>
              <a:t>внутрішнього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тертя</a:t>
            </a:r>
            <a:r>
              <a:rPr lang="ru-RU" sz="2200" dirty="0" smtClean="0"/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ology_of_gears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Franklin Gothic Heavy"/>
        <a:ea typeface=""/>
        <a:cs typeface=""/>
      </a:majorFont>
      <a:minorFont>
        <a:latin typeface="Eras Demi IT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technology_of_gears</Template>
  <TotalTime>99</TotalTime>
  <Words>865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technology_of_gears</vt:lpstr>
      <vt:lpstr>Процеси і апарати хімічних виробництв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of Gears</dc:title>
  <dc:creator>Пользователь</dc:creator>
  <cp:lastModifiedBy>Пользователь</cp:lastModifiedBy>
  <cp:revision>24</cp:revision>
  <dcterms:created xsi:type="dcterms:W3CDTF">2022-10-07T20:35:39Z</dcterms:created>
  <dcterms:modified xsi:type="dcterms:W3CDTF">2022-10-19T14:42:47Z</dcterms:modified>
</cp:coreProperties>
</file>