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709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70" r:id="rId13"/>
    <p:sldId id="274" r:id="rId14"/>
    <p:sldId id="275" r:id="rId15"/>
    <p:sldId id="277" r:id="rId16"/>
    <p:sldId id="266" r:id="rId17"/>
    <p:sldId id="269" r:id="rId18"/>
    <p:sldId id="272" r:id="rId19"/>
    <p:sldId id="273" r:id="rId20"/>
    <p:sldId id="267" r:id="rId21"/>
    <p:sldId id="262" r:id="rId22"/>
    <p:sldId id="278" r:id="rId23"/>
    <p:sldId id="276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AA846F-0A8E-47A1-BA5E-FD2561BF652E}">
  <a:tblStyle styleId="{4AAA846F-0A8E-47A1-BA5E-FD2561BF65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2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472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66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97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2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60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09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12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097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605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84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879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5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098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66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94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90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67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17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30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65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084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8356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664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39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08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020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9528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524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81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0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5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1482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912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8751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026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45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28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115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6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263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5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272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847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732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623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7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6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aramond"/>
              <a:buNone/>
            </a:pPr>
            <a:r>
              <a:rPr lang="uk-UA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Вступна л</a:t>
            </a:r>
            <a:r>
              <a:rPr lang="en-US" sz="4000" b="1" i="0" u="none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екція</a:t>
            </a:r>
            <a:r>
              <a:rPr lang="en-US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на</a:t>
            </a: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тему</a:t>
            </a:r>
            <a:r>
              <a:rPr lang="en-US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uk-UA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uk-UA" sz="40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0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МИ УКРАЇНЦІ: ЧЕСТЬ І </a:t>
            </a:r>
            <a: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СЛАВА НЕЗЛАМНИМ!</a:t>
            </a:r>
            <a: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uk-UA" sz="4000" b="1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dirty="0">
              <a:solidFill>
                <a:srgbClr val="FFFF00"/>
              </a:solidFill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895600" y="4953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Лектор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кандидат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історичних</a:t>
            </a:r>
            <a:r>
              <a:rPr lang="en-US" sz="24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наук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uk-UA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</a:t>
            </a:r>
            <a:r>
              <a:rPr lang="en-US" sz="2400" b="0" i="0" u="none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оцент</a:t>
            </a:r>
            <a:r>
              <a:rPr lang="uk-UA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r>
              <a:rPr lang="en-US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uk-UA" sz="24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Юрчук Людмила Василівна</a:t>
            </a:r>
            <a:endParaRPr dirty="0"/>
          </a:p>
        </p:txBody>
      </p:sp>
      <p:sp>
        <p:nvSpPr>
          <p:cNvPr id="110" name="Google Shape;110;p14"/>
          <p:cNvSpPr/>
          <p:nvPr/>
        </p:nvSpPr>
        <p:spPr>
          <a:xfrm>
            <a:off x="533400" y="228600"/>
            <a:ext cx="7924800" cy="533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endParaRPr b="0" i="1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586754" y="1134877"/>
            <a:ext cx="8525434" cy="1172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/>
            <a:endParaRPr b="1" i="1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chemeClr val="tx1"/>
              </a:solidFill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962835" y="5997388"/>
            <a:ext cx="2247900" cy="7082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lang="uk-UA" i="1" dirty="0" smtClean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 -2022</a:t>
            </a:r>
          </a:p>
          <a:p>
            <a:pPr lvl="0" algn="l"/>
            <a:endParaRPr b="0" i="1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Міф про герб України | Київська Русь | Про Україну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207841"/>
            <a:ext cx="8229600" cy="35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020" y="217170"/>
            <a:ext cx="8641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Геральдичні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знаки давньоруських князів дійшли до нас не тільки у вигляді зображень на монетах і печатках, але й на підвісках, </a:t>
            </a:r>
            <a:r>
              <a:rPr lang="uk-UA" sz="1600" dirty="0" err="1">
                <a:solidFill>
                  <a:schemeClr val="tx1"/>
                </a:solidFill>
                <a:latin typeface="Open Sans"/>
              </a:rPr>
              <a:t>перснях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, зброї. За цими знахідками можна не тільки простежити еволюцію княжих символів Стародавньої Русі, а й спробувати відновити їх походження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.</a:t>
            </a:r>
            <a:r>
              <a:rPr lang="ru-RU" sz="1600" dirty="0"/>
              <a:t> </a:t>
            </a:r>
            <a:r>
              <a:rPr lang="ru-RU" sz="1600" dirty="0" err="1">
                <a:solidFill>
                  <a:schemeClr val="tx1"/>
                </a:solidFill>
              </a:rPr>
              <a:t>Після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ліквідації</a:t>
            </a:r>
            <a:r>
              <a:rPr lang="ru-RU" sz="1600" dirty="0">
                <a:solidFill>
                  <a:schemeClr val="tx1"/>
                </a:solidFill>
              </a:rPr>
              <a:t> СРСР в 1991 </a:t>
            </a:r>
            <a:r>
              <a:rPr lang="ru-RU" sz="1600" dirty="0" err="1">
                <a:solidFill>
                  <a:schemeClr val="tx1"/>
                </a:solidFill>
              </a:rPr>
              <a:t>році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постановою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Верховної</a:t>
            </a:r>
            <a:r>
              <a:rPr lang="ru-RU" sz="1600" dirty="0">
                <a:solidFill>
                  <a:schemeClr val="tx1"/>
                </a:solidFill>
              </a:rPr>
              <a:t> Ради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19 лютого 1992 року </a:t>
            </a:r>
            <a:r>
              <a:rPr lang="ru-RU" sz="1600" dirty="0" err="1">
                <a:solidFill>
                  <a:schemeClr val="tx1"/>
                </a:solidFill>
              </a:rPr>
              <a:t>тризуб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був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затверджений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якості</a:t>
            </a:r>
            <a:r>
              <a:rPr lang="ru-RU" sz="1600" dirty="0">
                <a:solidFill>
                  <a:schemeClr val="tx1"/>
                </a:solidFill>
              </a:rPr>
              <a:t> малого державного герба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Відповідно</a:t>
            </a:r>
            <a:r>
              <a:rPr lang="ru-RU" sz="1600" dirty="0">
                <a:solidFill>
                  <a:schemeClr val="tx1"/>
                </a:solidFill>
              </a:rPr>
              <a:t> до </a:t>
            </a:r>
            <a:r>
              <a:rPr lang="ru-RU" sz="1600" dirty="0" err="1">
                <a:solidFill>
                  <a:schemeClr val="tx1"/>
                </a:solidFill>
              </a:rPr>
              <a:t>статті</a:t>
            </a:r>
            <a:r>
              <a:rPr lang="ru-RU" sz="1600" dirty="0">
                <a:solidFill>
                  <a:schemeClr val="tx1"/>
                </a:solidFill>
              </a:rPr>
              <a:t> 20 </a:t>
            </a:r>
            <a:r>
              <a:rPr lang="ru-RU" sz="1600" dirty="0" err="1">
                <a:solidFill>
                  <a:schemeClr val="tx1"/>
                </a:solidFill>
              </a:rPr>
              <a:t>конституції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 1996 року «</a:t>
            </a:r>
            <a:r>
              <a:rPr lang="ru-RU" sz="1600" dirty="0" err="1">
                <a:solidFill>
                  <a:schemeClr val="tx1"/>
                </a:solidFill>
              </a:rPr>
              <a:t>головним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елементом</a:t>
            </a:r>
            <a:r>
              <a:rPr lang="ru-RU" sz="1600" dirty="0">
                <a:solidFill>
                  <a:schemeClr val="tx1"/>
                </a:solidFill>
              </a:rPr>
              <a:t> великого Державного Герба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 є Знак </a:t>
            </a:r>
            <a:r>
              <a:rPr lang="ru-RU" sz="1600" dirty="0" err="1">
                <a:solidFill>
                  <a:schemeClr val="tx1"/>
                </a:solidFill>
              </a:rPr>
              <a:t>Княжої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Держави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Володимира</a:t>
            </a:r>
            <a:r>
              <a:rPr lang="ru-RU" sz="1600" dirty="0">
                <a:solidFill>
                  <a:schemeClr val="tx1"/>
                </a:solidFill>
              </a:rPr>
              <a:t> Великого (</a:t>
            </a:r>
            <a:r>
              <a:rPr lang="ru-RU" sz="1600" dirty="0" err="1">
                <a:solidFill>
                  <a:schemeClr val="tx1"/>
                </a:solidFill>
              </a:rPr>
              <a:t>малий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Державний</a:t>
            </a:r>
            <a:r>
              <a:rPr lang="ru-RU" sz="1600" dirty="0">
                <a:solidFill>
                  <a:schemeClr val="tx1"/>
                </a:solidFill>
              </a:rPr>
              <a:t> Герб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)»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 серпня 1492 рік – одна з перших письмових згадок про українське козацтво  | Яворівська Р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1 серпня 1492 рік – одна з перших письмових згадок про українське козацтво  | Яворівська Р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Українське козацтво: походження та культура | SPADOK.ORG.UA"/>
          <p:cNvSpPr>
            <a:spLocks noChangeAspect="1" noChangeArrowheads="1"/>
          </p:cNvSpPr>
          <p:nvPr/>
        </p:nvSpPr>
        <p:spPr bwMode="auto">
          <a:xfrm>
            <a:off x="460374" y="160337"/>
            <a:ext cx="6740525" cy="48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Українське козацтво: походження та культура | SPADOK.ORG.U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6" name="Picture 10" descr="Козацтво українське в образотворчому мистецтві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89" y="2132092"/>
            <a:ext cx="5223510" cy="44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160337"/>
            <a:ext cx="8531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dirty="0">
                <a:solidFill>
                  <a:schemeClr val="tx1"/>
                </a:solidFill>
                <a:latin typeface="Gotham Pro"/>
              </a:rPr>
              <a:t>Гетьман Війська Запорозького, талановитий воєначальник і полководець, який отримав ряд великих </a:t>
            </a:r>
            <a:r>
              <a:rPr lang="uk-UA" sz="1600" dirty="0" err="1">
                <a:solidFill>
                  <a:schemeClr val="tx1"/>
                </a:solidFill>
                <a:latin typeface="Gotham Pro"/>
              </a:rPr>
              <a:t>перемог</a:t>
            </a:r>
            <a:r>
              <a:rPr lang="uk-UA" sz="1600" dirty="0">
                <a:solidFill>
                  <a:schemeClr val="tx1"/>
                </a:solidFill>
                <a:latin typeface="Gotham Pro"/>
              </a:rPr>
              <a:t>, що увійшли в історію. Підняв українські землі на визвольну війну проти Речі Посполитої у 1648-1657 роках. Заявив, що його мета - звільнення всього українського народу від польської неволі та об'єднання українських земель у незалежну державу</a:t>
            </a:r>
            <a:r>
              <a:rPr lang="uk-UA" dirty="0">
                <a:latin typeface="Gotham Pro"/>
              </a:rPr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лакат Видатні українці, цена 22 грн - Prom.ua (ID#1481393897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0"/>
            <a:ext cx="8903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51510"/>
            <a:ext cx="7883525" cy="496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Видатні українці сучасності: зірки програмування, медицини та футболу |  Факти IC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Видатні українці сучасності: зірки програмування, медицини та футболу |  Факти IC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70" y="258415"/>
            <a:ext cx="8321040" cy="2861975"/>
          </a:xfrm>
        </p:spPr>
        <p:txBody>
          <a:bodyPr/>
          <a:lstStyle/>
          <a:p>
            <a:r>
              <a:rPr lang="uk-UA" dirty="0"/>
              <a:t> У 1954 році на Міжнародній виставці в Парижі її картини </a:t>
            </a:r>
            <a:r>
              <a:rPr lang="uk-UA" dirty="0" smtClean="0"/>
              <a:t>Катерини Білокур "Цар-Колос</a:t>
            </a:r>
            <a:r>
              <a:rPr lang="uk-UA" dirty="0"/>
              <a:t>", "Берізка" і "Колгоспне поле" побачив </a:t>
            </a:r>
            <a:r>
              <a:rPr lang="uk-UA" dirty="0" err="1"/>
              <a:t>Пабло</a:t>
            </a:r>
            <a:r>
              <a:rPr lang="uk-UA" dirty="0"/>
              <a:t> Пікассо. "Якби ми мали художницю такого рівня майстерності, то змусили б заговорити про неї цілий світ", — сказав він. Наразі українську художницю-самоучку вважають однією з найяскравіших світових представниць наївного мистецтва.</a:t>
            </a:r>
            <a:endParaRPr lang="uk-UA" dirty="0"/>
          </a:p>
        </p:txBody>
      </p:sp>
      <p:pic>
        <p:nvPicPr>
          <p:cNvPr id="12290" name="Picture 2" descr="Завжди рух уперед. 28 українців, які змінили світ | Руб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" y="2720340"/>
            <a:ext cx="7075170" cy="38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6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9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Наслідки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тоталітаризму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для</a:t>
            </a:r>
            <a:r>
              <a:rPr lang="en-US" sz="2800" b="1" i="0" u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України</a:t>
            </a:r>
            <a:r>
              <a:rPr lang="uk-UA" sz="28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у 20 столітті</a:t>
            </a:r>
            <a:endParaRPr sz="2800" dirty="0"/>
          </a:p>
        </p:txBody>
      </p:sp>
      <p:sp>
        <p:nvSpPr>
          <p:cNvPr id="171" name="Google Shape;171;p24"/>
          <p:cNvSpPr txBox="1">
            <a:spLocks noGrp="1"/>
          </p:cNvSpPr>
          <p:nvPr>
            <p:ph idx="1"/>
          </p:nvPr>
        </p:nvSpPr>
        <p:spPr>
          <a:xfrm>
            <a:off x="828436" y="1201278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chemeClr val="hlink"/>
              </a:buClr>
              <a:buSzPts val="2100"/>
              <a:buFont typeface="Noto Sans Symbols"/>
              <a:buChar char="■"/>
            </a:pP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Знищено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українську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державність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мільйони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українців</a:t>
            </a:r>
            <a:endParaRPr sz="3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Відібрано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землю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у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селянина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знищено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ньому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почуття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власника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а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його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перетворено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кріпака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8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Невідновних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втрат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зазнали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культура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й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духовність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Якщо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20-ті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роки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ввійшли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історію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як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період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“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національного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відродження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”,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30-ті “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розстріляне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відродження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”, -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всі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хто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був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носієм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національних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традицій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стали</a:t>
            </a:r>
            <a:r>
              <a:rPr lang="en-US" sz="28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ворогами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00" b="0" i="0" u="none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народу</a:t>
            </a:r>
            <a:r>
              <a:rPr lang="en-US" sz="30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”  </a:t>
            </a:r>
            <a:endParaRPr dirty="0"/>
          </a:p>
          <a:p>
            <a: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endParaRPr sz="30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idx="1"/>
          </p:nvPr>
        </p:nvSpPr>
        <p:spPr>
          <a:xfrm>
            <a:off x="381000" y="5334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Голодомор 1932-1933 рр. як явище геноциду народу підпадає під означення геноциду, поданого в Конвенції ООН від 9 грудня 1948р. “Про попередження злочину геноциду і покарання за нього”. Так, стаття 2 третій пункт цієї Конвенції визначає геноцид “як будь яке з діянь, які вчинюються з наміром знищити повністю або частково яку не будь національну, етнічну, расову чи релігійну групу..” 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idx="1"/>
          </p:nvPr>
        </p:nvSpPr>
        <p:spPr>
          <a:xfrm>
            <a:off x="457200" y="381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50"/>
              <a:buFont typeface="Noto Sans Symbols"/>
              <a:buChar char="■"/>
            </a:pPr>
            <a:r>
              <a:rPr lang="en-US" sz="35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Ось що писав італійський консул у Харкові Сержіо Граденіго своєму послу в Москві: “Наслідком теперішнього лиха в Україні буде російська колонізація цієї країни, яка призведе до зміни її етнографічного характеру.                        В майбутньому і, либонь дуже близькому, ніхто більше не говоритиме про Україну чи про український народ, а то ж і про українську проблему, бо Україна стане де факто територією з переважно російським населенням”.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idx="1"/>
          </p:nvPr>
        </p:nvSpPr>
        <p:spPr>
          <a:xfrm>
            <a:off x="381000" y="304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28 листопада 2006 року до десяти країн, що на той час вже визнали Голодомор 1932-1933 років Геноцидом України нарешті приєдналася й Україна.</a:t>
            </a:r>
            <a:endParaRPr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Рішення було ухвалене 233 голосами             (із 450 парламентарів). Від Партії регіонів      за визнання геноцидом проголосувало              </a:t>
            </a:r>
            <a:r>
              <a:rPr lang="en-US" sz="3200" b="1" i="0" u="none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аж 2 депутати</a:t>
            </a:r>
            <a:r>
              <a:rPr lang="en-US" sz="3200" b="0" i="0" u="none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від БЮТ – 118,                      від “Нашої України” – 79, від Соцпартії – 30, позафракційних – 4. </a:t>
            </a:r>
            <a:endParaRPr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Фракція комуністів у повному складі                </a:t>
            </a:r>
            <a:r>
              <a:rPr lang="en-US" sz="3200" b="1" i="0" u="none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 голосувала</a:t>
            </a:r>
            <a:r>
              <a:rPr lang="en-US" sz="3200" b="0" i="0" u="none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за законопроект.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Сформовано цілі покоління українського народу, чимало представників які і тепер є носіями тоталітарної свідомості, </a:t>
            </a:r>
            <a:b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виявляється:</a:t>
            </a: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idx="1"/>
          </p:nvPr>
        </p:nvSpPr>
        <p:spPr>
          <a:xfrm>
            <a:off x="457200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 обмеженні потреб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Нетерпимості до іншої думки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Національній незрілості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В баченні порятунку диктатурі сильній владі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Постійні апеляції до минулого, де все “було краще” тощо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Гинули ідеали честі, совісті, добра, заохочувалися негідницькі діяння, доноси і наклепи</a:t>
            </a: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uk-UA" sz="800" dirty="0" smtClean="0"/>
              <a:t>Ми українці честь і слава незламним</a:t>
            </a:r>
            <a:endParaRPr sz="800"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idx="1"/>
          </p:nvPr>
        </p:nvSpPr>
        <p:spPr>
          <a:xfrm>
            <a:off x="827700" y="502024"/>
            <a:ext cx="6711654" cy="57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None/>
            </a:pP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0" lvl="0" indent="-342900" algn="just">
              <a:spcBef>
                <a:spcPts val="0"/>
              </a:spcBef>
              <a:buSzPts val="224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uk-UA" sz="320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Мета: </a:t>
            </a:r>
            <a:r>
              <a:rPr lang="en-US" sz="3200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uk-UA" dirty="0"/>
              <a:t>виховання у студентів почуття гордості та приналежності до незламного українського народу, який героїчно боронить власну державу і, як наслідок, – готовності до посильної участі у справі захисту суверенітету України та відновлення її територіальної цілісності, долучення до волонтерського руху, допомога армії; глибокої пошани до загиблих Героїв і вшанування їх світлої пам’яті; поваги до Збройних Сил України й усіх причетних до справи захисту нашої Вітчизни і вдячності їм; співчуття до людей, скалічених війною, до родичів тих, хто загинув на війні, тих, хто втратив житло або був змушений його покинути; стійкості до впливів пропаганди країни – агресора</a:t>
            </a:r>
            <a:r>
              <a:rPr lang="uk-UA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idx="1"/>
          </p:nvPr>
        </p:nvSpPr>
        <p:spPr>
          <a:xfrm>
            <a:off x="4191000" y="1341437"/>
            <a:ext cx="4724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■"/>
            </a:pP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36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знат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6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мови країни у якій живеш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льк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сть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-UA" sz="3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en-US" sz="36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окупант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36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Карл</a:t>
            </a:r>
            <a:r>
              <a:rPr lang="en-US" sz="36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Маркс</a:t>
            </a:r>
            <a:endParaRPr dirty="0"/>
          </a:p>
        </p:txBody>
      </p:sp>
      <p:pic>
        <p:nvPicPr>
          <p:cNvPr id="148" name="Google Shape;148;p20" descr="15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35" y="1264023"/>
            <a:ext cx="3429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Ми майбутнє України - Сайт veselunchiki16com-ua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"/>
            <a:ext cx="9144000" cy="59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64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066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1" name="Google Shape;231;p34" descr="W4k93tHjm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/>
          <p:nvPr/>
        </p:nvSpPr>
        <p:spPr>
          <a:xfrm>
            <a:off x="1143000" y="609600"/>
            <a:ext cx="7543800" cy="137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endParaRPr b="0" i="1" dirty="0"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09600"/>
            <a:ext cx="7909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800" dirty="0" smtClean="0">
              <a:solidFill>
                <a:schemeClr val="tx1"/>
              </a:solidFill>
            </a:endParaRPr>
          </a:p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СЛАВА УКРАЇНІ!</a:t>
            </a:r>
          </a:p>
          <a:p>
            <a:pPr algn="ctr"/>
            <a:endParaRPr lang="uk-UA" sz="4800" dirty="0">
              <a:solidFill>
                <a:schemeClr val="tx1"/>
              </a:solidFill>
            </a:endParaRPr>
          </a:p>
          <a:p>
            <a:pPr algn="ctr"/>
            <a:endParaRPr lang="uk-UA" sz="4800" dirty="0">
              <a:solidFill>
                <a:schemeClr val="tx1"/>
              </a:solidFill>
            </a:endParaRPr>
          </a:p>
          <a:p>
            <a:pPr algn="ctr"/>
            <a:endParaRPr lang="uk-UA" sz="4800" dirty="0" smtClean="0">
              <a:solidFill>
                <a:schemeClr val="tx1"/>
              </a:solidFill>
            </a:endParaRPr>
          </a:p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ГЕРОЯМ СЛАВА!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aramond"/>
              <a:buNone/>
            </a:pPr>
            <a:r>
              <a:rPr lang="en-US" sz="32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:  </a:t>
            </a: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idx="1"/>
          </p:nvPr>
        </p:nvSpPr>
        <p:spPr>
          <a:xfrm>
            <a:off x="0" y="4206240"/>
            <a:ext cx="9144000" cy="26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8440" algn="just">
              <a:spcBef>
                <a:spcPts val="560"/>
              </a:spcBef>
              <a:buClr>
                <a:schemeClr val="hlink"/>
              </a:buClr>
              <a:buSzPts val="1960"/>
              <a:buNone/>
            </a:pPr>
            <a:r>
              <a:rPr lang="uk-UA" sz="1400" dirty="0" smtClean="0"/>
              <a:t>24 лютого 2022 р. </a:t>
            </a:r>
            <a:r>
              <a:rPr lang="uk-UA" sz="1400" dirty="0"/>
              <a:t>повномасштабним вторгненням російської армії розпочався новий етап російсько-української війни, яка триває з 2014 року. Вже півроку Україна живе в умовах найжорстокішої війни, яка була розв’язана </a:t>
            </a:r>
            <a:r>
              <a:rPr lang="uk-UA" sz="1400" dirty="0" err="1"/>
              <a:t>росією</a:t>
            </a:r>
            <a:r>
              <a:rPr lang="uk-UA" sz="1400" dirty="0"/>
              <a:t> в Європі після Другої світової війни. Для нашої країни вона стала народною війною за незалежність і суверенітет, за цивілізаційний вибір і приналежність до європейської цивілізації, її засадничі цінності, права і свободи, що лежать в основі Західного світу. Війна, як ніколи, згуртувала українську націю, мобілізувавши весь її потенціал на відсіч ворогу. Вона торкнулася кожної української родини, стала частиною нашого життя, а перемога у ній стала спільною метою всього українського народу. Кожний українець має свій рахунок війні та свою історію боротьби, що у сукупності складають нашу спільну історію спротиву. Новий 2022/2023 навчальний рік розпочинається в умовах війни, у часи, коли Україна вистояла у протистоянні з однією з найпотужніших армій світу, заплативши за це тисячами людських життів, втративши частину своєї території. </a:t>
            </a:r>
            <a:endParaRPr sz="1400" b="0" i="0" u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50" name="Picture 2" descr="День Збройних сил України 2019: історія свята - Korrespondent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" y="112295"/>
            <a:ext cx="898357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endParaRPr sz="2800"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idx="1"/>
          </p:nvPr>
        </p:nvSpPr>
        <p:spPr>
          <a:xfrm>
            <a:off x="210389" y="4145497"/>
            <a:ext cx="8380661" cy="566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hlink"/>
              </a:buClr>
              <a:buSzPts val="3080"/>
              <a:buFont typeface="Noto Sans Symbols"/>
              <a:buChar char="■"/>
            </a:pPr>
            <a:endParaRPr lang="uk-UA" dirty="0"/>
          </a:p>
          <a:p>
            <a:pPr marL="342900" lvl="0" indent="-342900">
              <a:spcBef>
                <a:spcPts val="0"/>
              </a:spcBef>
              <a:buClr>
                <a:schemeClr val="hlink"/>
              </a:buClr>
              <a:buSzPts val="3080"/>
              <a:buFont typeface="Noto Sans Symbols"/>
              <a:buChar char="■"/>
            </a:pPr>
            <a:r>
              <a:rPr lang="uk-UA" dirty="0" smtClean="0"/>
              <a:t>Згідно </a:t>
            </a:r>
            <a:r>
              <a:rPr lang="uk-UA" dirty="0"/>
              <a:t>з </a:t>
            </a:r>
            <a:r>
              <a:rPr lang="uk-UA" dirty="0" smtClean="0"/>
              <a:t>ідеологією </a:t>
            </a:r>
            <a:r>
              <a:rPr lang="uk-UA" dirty="0" err="1" smtClean="0"/>
              <a:t>рашизму</a:t>
            </a:r>
            <a:r>
              <a:rPr lang="uk-UA" dirty="0" smtClean="0"/>
              <a:t> українці </a:t>
            </a:r>
            <a:r>
              <a:rPr lang="uk-UA" dirty="0"/>
              <a:t>мають бути «денацифіковані», тобто знищені або розпорошені у «</a:t>
            </a:r>
            <a:r>
              <a:rPr lang="uk-UA" dirty="0" err="1"/>
              <a:t>русскому</a:t>
            </a:r>
            <a:r>
              <a:rPr lang="uk-UA" dirty="0"/>
              <a:t> мірі». Саме це і спонукало російських військових до військових злочинів і звірств. Це було визнано Верховною Радою України актами </a:t>
            </a:r>
            <a:r>
              <a:rPr lang="uk-UA" dirty="0" smtClean="0"/>
              <a:t>геноциду українського </a:t>
            </a:r>
            <a:r>
              <a:rPr lang="uk-UA" dirty="0"/>
              <a:t>народу</a:t>
            </a:r>
            <a:r>
              <a:rPr lang="uk-UA" dirty="0" smtClean="0"/>
              <a:t>.</a:t>
            </a:r>
          </a:p>
          <a:p>
            <a:pPr marL="0" lvl="0" indent="0">
              <a:spcBef>
                <a:spcPts val="0"/>
              </a:spcBef>
              <a:buClr>
                <a:schemeClr val="hlink"/>
              </a:buClr>
              <a:buSzPts val="3080"/>
              <a:buNone/>
            </a:pPr>
            <a:endParaRPr lang="uk-UA" sz="1800" dirty="0" smtClean="0"/>
          </a:p>
        </p:txBody>
      </p:sp>
      <p:pic>
        <p:nvPicPr>
          <p:cNvPr id="3076" name="Picture 4" descr="Як бійці ЗСУ допомагають українським дітям під час війни (фото) | Вільне  раді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251460"/>
            <a:ext cx="733341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flipV="1">
            <a:off x="531015" y="442278"/>
            <a:ext cx="70553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idx="1"/>
          </p:nvPr>
        </p:nvSpPr>
        <p:spPr>
          <a:xfrm>
            <a:off x="307974" y="3691890"/>
            <a:ext cx="8378826" cy="24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ts val="2520"/>
              <a:buNone/>
            </a:pPr>
            <a:r>
              <a:rPr lang="uk-UA" sz="1800" dirty="0" smtClean="0"/>
              <a:t>Війна </a:t>
            </a:r>
            <a:r>
              <a:rPr lang="uk-UA" sz="1800" dirty="0"/>
              <a:t>має цивілізаційний вимір, позаяк йдеться про захист демократичних цінностей Західного світу, збереження встановленої після Другої світової війни системи міжнародного права й устрою Європи. Доктрина «</a:t>
            </a:r>
            <a:r>
              <a:rPr lang="uk-UA" sz="1800" dirty="0" err="1"/>
              <a:t>русского</a:t>
            </a:r>
            <a:r>
              <a:rPr lang="uk-UA" sz="1800" dirty="0"/>
              <a:t> міра» поставила під загрозу безпеку низки європейських держав. Тому демократичними країнами війна була сприйнята саме як війна проти демократії в цілому. Це зумовило їх активну військову, фінансову та гуманітарну підтримку. </a:t>
            </a:r>
            <a:endParaRPr sz="1800" dirty="0"/>
          </a:p>
        </p:txBody>
      </p:sp>
      <p:pic>
        <p:nvPicPr>
          <p:cNvPr id="4098" name="Picture 2" descr="До 13 тисяч білоруських військових погодилися воювати проти України – ЗСУ -  Korrespondent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3719285" cy="33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За роки війни на Донбасі США виділили ЗСУ допомогу на близько 543 млн  доларів – АрміяInform"/>
          <p:cNvSpPr>
            <a:spLocks noChangeAspect="1" noChangeArrowheads="1"/>
          </p:cNvSpPr>
          <p:nvPr/>
        </p:nvSpPr>
        <p:spPr bwMode="auto">
          <a:xfrm>
            <a:off x="3874860" y="944543"/>
            <a:ext cx="1172170" cy="16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За роки війни на Донбасі США виділили ЗСУ допомогу на близько 543 млн  доларів – АрміяIn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Зброя"/>
          <p:cNvSpPr>
            <a:spLocks noChangeAspect="1" noChangeArrowheads="1"/>
          </p:cNvSpPr>
          <p:nvPr/>
        </p:nvSpPr>
        <p:spPr bwMode="auto">
          <a:xfrm>
            <a:off x="307974" y="7937"/>
            <a:ext cx="80073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Збро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2" descr="Збро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10" name="Picture 14" descr="Нацбанк в умовах війни вводить в обіг перші пам'ятні моне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90" y="160337"/>
            <a:ext cx="4566439" cy="32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”.</a:t>
            </a:r>
            <a:endParaRPr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700" y="3718310"/>
            <a:ext cx="6711654" cy="3048250"/>
          </a:xfrm>
        </p:spPr>
        <p:txBody>
          <a:bodyPr/>
          <a:lstStyle/>
          <a:p>
            <a:pPr lvl="0" algn="just"/>
            <a:r>
              <a:rPr lang="uk-UA" dirty="0"/>
              <a:t>Україна вистояла завдяки героїзму. Це героїзм Збройних сил України, Національної гвардії, прикордонників, формувань територіальної оборони, добровольчих формувань, які з перших хвилин ціною власних життів стримували натиск </a:t>
            </a:r>
            <a:r>
              <a:rPr lang="uk-UA" dirty="0" smtClean="0"/>
              <a:t>ворога.</a:t>
            </a:r>
          </a:p>
          <a:p>
            <a:pPr lvl="0" algn="just"/>
            <a:r>
              <a:rPr lang="uk-UA" dirty="0" smtClean="0"/>
              <a:t>Величезний внесок у нашу перемогу роблять  волонтери і ми всі українці</a:t>
            </a:r>
            <a:endParaRPr lang="uk-UA" dirty="0"/>
          </a:p>
          <a:p>
            <a:pPr algn="ctr"/>
            <a:endParaRPr lang="uk-UA" dirty="0"/>
          </a:p>
        </p:txBody>
      </p:sp>
      <p:sp>
        <p:nvSpPr>
          <p:cNvPr id="6" name="Google Shape;142;p19"/>
          <p:cNvSpPr txBox="1">
            <a:spLocks/>
          </p:cNvSpPr>
          <p:nvPr/>
        </p:nvSpPr>
        <p:spPr>
          <a:xfrm>
            <a:off x="457200" y="4733364"/>
            <a:ext cx="4401671" cy="11641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lang="en-US" sz="2800" smtClean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indent="-218440">
              <a:spcBef>
                <a:spcPts val="560"/>
              </a:spcBef>
              <a:buClr>
                <a:schemeClr val="hlink"/>
              </a:buClr>
              <a:buSzPts val="1960"/>
              <a:buFont typeface="Noto Sans Symbols"/>
              <a:buNone/>
            </a:pPr>
            <a:endParaRPr lang="en-US" sz="28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" name="Picture 2" descr="Чи в змозі українська армія дати відсіч агресору? Розбиралися в тому, що мають Збройні Сили України для організації протидії ймовірному супротивн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73096"/>
            <a:ext cx="7882050" cy="36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idx="1"/>
          </p:nvPr>
        </p:nvSpPr>
        <p:spPr>
          <a:xfrm>
            <a:off x="155574" y="4520266"/>
            <a:ext cx="8462682" cy="183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Clr>
                <a:schemeClr val="hlink"/>
              </a:buClr>
              <a:buSzPts val="1960"/>
              <a:buNone/>
            </a:pPr>
            <a:r>
              <a:rPr lang="uk-UA" b="0" i="0" u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Український народ має </a:t>
            </a:r>
            <a:r>
              <a:rPr lang="ru-RU" dirty="0" err="1" smtClean="0"/>
              <a:t>героїчне</a:t>
            </a:r>
            <a:r>
              <a:rPr lang="ru-RU" dirty="0" smtClean="0"/>
              <a:t> </a:t>
            </a:r>
            <a:r>
              <a:rPr lang="ru-RU" dirty="0" err="1"/>
              <a:t>історичне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 </a:t>
            </a:r>
            <a:r>
              <a:rPr lang="ru-RU" dirty="0" err="1"/>
              <a:t>незламності</a:t>
            </a:r>
            <a:r>
              <a:rPr lang="ru-RU" dirty="0"/>
              <a:t>, </a:t>
            </a:r>
            <a:r>
              <a:rPr lang="ru-RU" dirty="0" smtClean="0"/>
              <a:t>і </a:t>
            </a:r>
            <a:r>
              <a:rPr lang="ru-RU" dirty="0" err="1" smtClean="0"/>
              <a:t>високодуховну</a:t>
            </a:r>
            <a:r>
              <a:rPr lang="ru-RU" dirty="0" smtClean="0"/>
              <a:t> </a:t>
            </a:r>
            <a:r>
              <a:rPr lang="ru-RU" dirty="0" err="1" smtClean="0"/>
              <a:t>культурну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 </a:t>
            </a:r>
            <a:r>
              <a:rPr lang="ru-RU" dirty="0"/>
              <a:t>як транслятора </a:t>
            </a:r>
            <a:r>
              <a:rPr lang="ru-RU" dirty="0" err="1"/>
              <a:t>незламності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4" name="AutoShape 6" descr="Результат пошуку зображень за запитом &quot;фото Либідь щек і хорив&quot;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84710" y="1123560"/>
            <a:ext cx="8896658" cy="11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5128" name="Picture 8" descr="Фотообои Арт-Обои Кий, Щек, Хорив и их сестра Лыбидь №17035 Гладь - 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94360"/>
            <a:ext cx="8647767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idx="1"/>
          </p:nvPr>
        </p:nvSpPr>
        <p:spPr>
          <a:xfrm>
            <a:off x="533400" y="6858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endParaRPr dirty="0"/>
          </a:p>
        </p:txBody>
      </p:sp>
      <p:pic>
        <p:nvPicPr>
          <p:cNvPr id="6146" name="Picture 2" descr="Мальована кераміка трипільської культу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32084"/>
            <a:ext cx="8775032" cy="6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 flipV="1">
            <a:off x="484710" y="406999"/>
            <a:ext cx="70553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endParaRPr dirty="0"/>
          </a:p>
        </p:txBody>
      </p:sp>
      <p:pic>
        <p:nvPicPr>
          <p:cNvPr id="7170" name="Picture 2" descr="https://cf.ppt-online.org/files/slide/j/jhTJ1CDa3OGzqxKXimkHQ5nA2retLWUBZof7Rl/slide-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4" y="176463"/>
            <a:ext cx="8742947" cy="65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962</Words>
  <Application>Microsoft Office PowerPoint</Application>
  <PresentationFormat>Экран (4:3)</PresentationFormat>
  <Paragraphs>45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Century Gothic</vt:lpstr>
      <vt:lpstr>Garamond</vt:lpstr>
      <vt:lpstr>Gotham Pro</vt:lpstr>
      <vt:lpstr>Noto Sans Symbols</vt:lpstr>
      <vt:lpstr>Open Sans</vt:lpstr>
      <vt:lpstr>Times New Roman</vt:lpstr>
      <vt:lpstr>Wingdings 3</vt:lpstr>
      <vt:lpstr>Ион</vt:lpstr>
      <vt:lpstr>1_Ион</vt:lpstr>
      <vt:lpstr>Вступна лекція на тему:  МИ УКРАЇНЦІ: ЧЕСТЬ І   СЛАВА НЕЗЛАМНИМ! </vt:lpstr>
      <vt:lpstr>Ми українці честь і слава незламним</vt:lpstr>
      <vt:lpstr>:  </vt:lpstr>
      <vt:lpstr>Презентация PowerPoint</vt:lpstr>
      <vt:lpstr>Презентация PowerPoint</vt:lpstr>
      <vt:lpstr>”.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 тоталітаризму для України у 20 столітті</vt:lpstr>
      <vt:lpstr>Презентация PowerPoint</vt:lpstr>
      <vt:lpstr>Презентация PowerPoint</vt:lpstr>
      <vt:lpstr>Презентация PowerPoint</vt:lpstr>
      <vt:lpstr>Сформовано цілі покоління українського народу, чимало представників які і тепер є носіями тоталітарної свідомості,  що виявляється: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на тему: “Україна в міжвоєнний період”  (1921-1939рр.)</dc:title>
  <dc:creator>Intel</dc:creator>
  <cp:lastModifiedBy>Intel</cp:lastModifiedBy>
  <cp:revision>34</cp:revision>
  <dcterms:modified xsi:type="dcterms:W3CDTF">2022-09-02T12:12:19Z</dcterms:modified>
</cp:coreProperties>
</file>