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92D4F-DA67-441D-B7AE-11178E4A3D42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CA72EB-ADFC-486D-978B-CB31CA0E5AAE}" type="slidenum">
              <a:rPr lang="ru-RU" smtClean="0"/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848872" cy="2592288"/>
          </a:xfrm>
        </p:spPr>
        <p:txBody>
          <a:bodyPr>
            <a:noAutofit/>
          </a:bodyPr>
          <a:lstStyle/>
          <a:p>
            <a:pPr algn="ctr"/>
            <a:r>
              <a:rPr lang="ru-RU" sz="4400" dirty="0" err="1">
                <a:solidFill>
                  <a:schemeClr val="bg1"/>
                </a:solidFill>
                <a:cs typeface="Aharoni" panose="02010803020104030203" pitchFamily="2" charset="-79"/>
              </a:rPr>
              <a:t>Японія</a:t>
            </a:r>
            <a:r>
              <a:rPr lang="ru-RU" sz="4400" dirty="0">
                <a:solidFill>
                  <a:schemeClr val="bg1"/>
                </a:solidFill>
                <a:cs typeface="Aharoni" panose="02010803020104030203" pitchFamily="2" charset="-79"/>
              </a:rPr>
              <a:t>. </a:t>
            </a:r>
            <a:r>
              <a:rPr lang="ru-RU" sz="4400" dirty="0" err="1">
                <a:solidFill>
                  <a:schemeClr val="bg1"/>
                </a:solidFill>
              </a:rPr>
              <a:t>Місце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країни</a:t>
            </a:r>
            <a:r>
              <a:rPr lang="ru-RU" sz="4400" dirty="0">
                <a:solidFill>
                  <a:schemeClr val="bg1"/>
                </a:solidFill>
              </a:rPr>
              <a:t> у </a:t>
            </a:r>
            <a:r>
              <a:rPr lang="ru-RU" sz="4400" dirty="0" err="1">
                <a:solidFill>
                  <a:schemeClr val="bg1"/>
                </a:solidFill>
              </a:rPr>
              <a:t>світі</a:t>
            </a:r>
            <a:r>
              <a:rPr lang="ru-RU" sz="4400" dirty="0">
                <a:solidFill>
                  <a:schemeClr val="bg1"/>
                </a:solidFill>
              </a:rPr>
              <a:t> та </a:t>
            </a:r>
            <a:r>
              <a:rPr lang="ru-RU" sz="4400" dirty="0" err="1">
                <a:solidFill>
                  <a:schemeClr val="bg1"/>
                </a:solidFill>
              </a:rPr>
              <a:t>Азіатсько-Тихоокеанському</a:t>
            </a:r>
            <a:r>
              <a:rPr lang="ru-RU" sz="4400" dirty="0">
                <a:solidFill>
                  <a:schemeClr val="bg1"/>
                </a:solidFill>
              </a:rPr>
              <a:t> </a:t>
            </a:r>
            <a:r>
              <a:rPr lang="ru-RU" sz="4400" dirty="0" err="1">
                <a:solidFill>
                  <a:schemeClr val="bg1"/>
                </a:solidFill>
              </a:rPr>
              <a:t>регіоні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8640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Природно-</a:t>
            </a:r>
            <a:r>
              <a:rPr lang="ru-RU" b="1" dirty="0" err="1"/>
              <a:t>ресурсний</a:t>
            </a:r>
            <a:r>
              <a:rPr lang="ru-RU" b="1" dirty="0"/>
              <a:t> </a:t>
            </a:r>
            <a:r>
              <a:rPr lang="ru-RU" b="1" dirty="0" err="1"/>
              <a:t>потенціал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Найбільшою</a:t>
            </a:r>
            <a:r>
              <a:rPr lang="ru-RU" dirty="0"/>
              <a:t> є </a:t>
            </a:r>
            <a:r>
              <a:rPr lang="ru-RU" dirty="0" err="1" smtClean="0"/>
              <a:t>рівнина</a:t>
            </a:r>
            <a:r>
              <a:rPr lang="ru-RU" dirty="0" smtClean="0"/>
              <a:t> </a:t>
            </a:r>
            <a:r>
              <a:rPr lang="ru-RU" dirty="0" err="1" smtClean="0"/>
              <a:t>Канто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простяглася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Токійської</a:t>
            </a:r>
            <a:r>
              <a:rPr lang="ru-RU" dirty="0"/>
              <a:t> затоки.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888431" cy="32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5196"/>
            <a:ext cx="3744416" cy="325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Природно-</a:t>
            </a:r>
            <a:r>
              <a:rPr lang="ru-RU" b="1" dirty="0" err="1"/>
              <a:t>ресурсний</a:t>
            </a:r>
            <a:r>
              <a:rPr lang="ru-RU" b="1" dirty="0"/>
              <a:t> </a:t>
            </a:r>
            <a:r>
              <a:rPr lang="ru-RU" b="1" dirty="0" err="1"/>
              <a:t>потенціал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0882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Клімат</a:t>
            </a:r>
            <a:r>
              <a:rPr lang="ru-RU" dirty="0"/>
              <a:t> </a:t>
            </a:r>
            <a:r>
              <a:rPr lang="ru-RU" dirty="0" err="1"/>
              <a:t>мусонний</a:t>
            </a:r>
            <a:r>
              <a:rPr lang="ru-RU" dirty="0"/>
              <a:t>, на </a:t>
            </a:r>
            <a:r>
              <a:rPr lang="ru-RU" dirty="0" err="1"/>
              <a:t>півночі</a:t>
            </a:r>
            <a:r>
              <a:rPr lang="ru-RU" dirty="0"/>
              <a:t> (Хоккайдо, </a:t>
            </a:r>
            <a:r>
              <a:rPr lang="ru-RU" dirty="0" err="1"/>
              <a:t>північ</a:t>
            </a:r>
            <a:r>
              <a:rPr lang="ru-RU" dirty="0"/>
              <a:t> Хонсю) </a:t>
            </a:r>
            <a:r>
              <a:rPr lang="ru-RU" dirty="0" err="1"/>
              <a:t>помірний</a:t>
            </a:r>
            <a:r>
              <a:rPr lang="ru-RU" dirty="0"/>
              <a:t>, на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— </a:t>
            </a:r>
            <a:r>
              <a:rPr lang="ru-RU" dirty="0" err="1"/>
              <a:t>субтропічний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опадів</a:t>
            </a:r>
            <a:r>
              <a:rPr lang="ru-RU" dirty="0"/>
              <a:t> (1000 до 2500 мм на </a:t>
            </a:r>
            <a:r>
              <a:rPr lang="ru-RU" dirty="0" err="1"/>
              <a:t>рік</a:t>
            </a:r>
            <a:r>
              <a:rPr lang="ru-RU" dirty="0"/>
              <a:t>).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7272808" cy="34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0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4. </a:t>
            </a:r>
            <a:r>
              <a:rPr lang="ru-RU" sz="4000" b="1" dirty="0"/>
              <a:t>Природно-</a:t>
            </a:r>
            <a:r>
              <a:rPr lang="ru-RU" sz="4000" b="1" dirty="0" err="1"/>
              <a:t>ресурсний</a:t>
            </a:r>
            <a:r>
              <a:rPr lang="ru-RU" sz="4000" b="1" dirty="0"/>
              <a:t> </a:t>
            </a:r>
            <a:r>
              <a:rPr lang="ru-RU" sz="4000" b="1" dirty="0" err="1" smtClean="0"/>
              <a:t>потенціал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err="1" smtClean="0"/>
              <a:t>Річки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Японії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389120"/>
          </a:xfrm>
        </p:spPr>
        <p:txBody>
          <a:bodyPr>
            <a:normAutofit/>
          </a:bodyPr>
          <a:lstStyle/>
          <a:p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недостатньо</a:t>
            </a:r>
            <a:r>
              <a:rPr lang="ru-RU" dirty="0"/>
              <a:t> </a:t>
            </a:r>
            <a:r>
              <a:rPr lang="ru-RU" dirty="0" err="1"/>
              <a:t>забезпечена</a:t>
            </a:r>
            <a:r>
              <a:rPr lang="ru-RU" dirty="0"/>
              <a:t> </a:t>
            </a:r>
            <a:r>
              <a:rPr lang="ru-RU" dirty="0" err="1" smtClean="0"/>
              <a:t>водними</a:t>
            </a:r>
            <a:r>
              <a:rPr lang="ru-RU" dirty="0" smtClean="0"/>
              <a:t> </a:t>
            </a:r>
            <a:r>
              <a:rPr lang="ru-RU" dirty="0"/>
              <a:t>ресурсами. До </a:t>
            </a:r>
            <a:r>
              <a:rPr lang="ru-RU" dirty="0" err="1"/>
              <a:t>п'ятірки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b="1" dirty="0" err="1"/>
              <a:t>Річка</a:t>
            </a:r>
            <a:r>
              <a:rPr lang="ru-RU" b="1" dirty="0"/>
              <a:t> </a:t>
            </a:r>
            <a:r>
              <a:rPr lang="ru-RU" b="1" dirty="0" err="1"/>
              <a:t>Сінано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найголовніша</a:t>
            </a:r>
            <a:r>
              <a:rPr lang="ru-RU" dirty="0"/>
              <a:t> і </a:t>
            </a:r>
            <a:r>
              <a:rPr lang="ru-RU" dirty="0" err="1"/>
              <a:t>найдовша</a:t>
            </a:r>
            <a:r>
              <a:rPr lang="ru-RU" dirty="0"/>
              <a:t> </a:t>
            </a:r>
            <a:r>
              <a:rPr lang="ru-RU" dirty="0" err="1"/>
              <a:t>річка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протяжність</a:t>
            </a:r>
            <a:r>
              <a:rPr lang="ru-RU" dirty="0"/>
              <a:t> становить 368 </a:t>
            </a:r>
            <a:r>
              <a:rPr lang="ru-RU" dirty="0" err="1"/>
              <a:t>кілометрів</a:t>
            </a:r>
            <a:r>
              <a:rPr lang="ru-RU" dirty="0"/>
              <a:t>. </a:t>
            </a:r>
            <a:r>
              <a:rPr lang="ru-RU" dirty="0" err="1"/>
              <a:t>Річка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острові</a:t>
            </a:r>
            <a:r>
              <a:rPr lang="ru-RU" dirty="0"/>
              <a:t> Хонсю, недалеко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Ніїгата</a:t>
            </a:r>
            <a:r>
              <a:rPr lang="ru-RU" dirty="0"/>
              <a:t>, </a:t>
            </a:r>
            <a:r>
              <a:rPr lang="ru-RU" dirty="0" err="1"/>
              <a:t>впадає</a:t>
            </a:r>
            <a:r>
              <a:rPr lang="ru-RU" dirty="0"/>
              <a:t> в </a:t>
            </a:r>
            <a:r>
              <a:rPr lang="ru-RU" dirty="0" err="1"/>
              <a:t>Японське</a:t>
            </a:r>
            <a:r>
              <a:rPr lang="ru-RU" dirty="0"/>
              <a:t> море.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розмірам</a:t>
            </a:r>
            <a:r>
              <a:rPr lang="ru-RU" dirty="0"/>
              <a:t>, </a:t>
            </a:r>
            <a:r>
              <a:rPr lang="ru-RU" dirty="0" err="1"/>
              <a:t>Сінано</a:t>
            </a:r>
            <a:r>
              <a:rPr lang="ru-RU" dirty="0"/>
              <a:t> є </a:t>
            </a:r>
            <a:r>
              <a:rPr lang="ru-RU" dirty="0" err="1"/>
              <a:t>важливим</a:t>
            </a:r>
            <a:r>
              <a:rPr lang="ru-RU" dirty="0"/>
              <a:t> </a:t>
            </a:r>
            <a:r>
              <a:rPr lang="ru-RU" dirty="0" err="1"/>
              <a:t>водним</a:t>
            </a:r>
            <a:r>
              <a:rPr lang="ru-RU" dirty="0"/>
              <a:t> шляхом острова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99" y="4819422"/>
            <a:ext cx="341385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12495"/>
            <a:ext cx="320496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4. Природно-</a:t>
            </a:r>
            <a:r>
              <a:rPr lang="ru-RU" sz="4000" b="1" dirty="0" err="1"/>
              <a:t>ресурсний</a:t>
            </a:r>
            <a:r>
              <a:rPr lang="ru-RU" sz="4000" b="1" dirty="0"/>
              <a:t> </a:t>
            </a:r>
            <a:r>
              <a:rPr lang="ru-RU" sz="4000" b="1" dirty="0" err="1"/>
              <a:t>потенціал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err="1"/>
              <a:t>Річки</a:t>
            </a:r>
            <a:r>
              <a:rPr lang="ru-RU" sz="4000" b="1" dirty="0"/>
              <a:t> </a:t>
            </a:r>
            <a:r>
              <a:rPr lang="ru-RU" sz="4000" b="1" dirty="0" err="1"/>
              <a:t>Японії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389120"/>
          </a:xfrm>
        </p:spPr>
        <p:txBody>
          <a:bodyPr>
            <a:normAutofit/>
          </a:bodyPr>
          <a:lstStyle/>
          <a:p>
            <a:r>
              <a:rPr lang="ru-RU" sz="2200" b="1" dirty="0" err="1"/>
              <a:t>Річка</a:t>
            </a:r>
            <a:r>
              <a:rPr lang="ru-RU" sz="2200" b="1" dirty="0"/>
              <a:t> </a:t>
            </a:r>
            <a:r>
              <a:rPr lang="ru-RU" sz="2200" b="1" dirty="0" err="1"/>
              <a:t>Ісікарі</a:t>
            </a:r>
            <a:r>
              <a:rPr lang="ru-RU" sz="2200" b="1" dirty="0"/>
              <a:t> </a:t>
            </a:r>
            <a:r>
              <a:rPr lang="ru-RU" sz="2200" dirty="0"/>
              <a:t>в </a:t>
            </a:r>
            <a:r>
              <a:rPr lang="ru-RU" sz="2200" dirty="0" err="1"/>
              <a:t>довжину</a:t>
            </a:r>
            <a:r>
              <a:rPr lang="ru-RU" sz="2200" dirty="0"/>
              <a:t> становить 268 </a:t>
            </a:r>
            <a:r>
              <a:rPr lang="ru-RU" sz="2200" dirty="0" err="1"/>
              <a:t>кілометрів</a:t>
            </a:r>
            <a:r>
              <a:rPr lang="ru-RU" sz="2200" dirty="0"/>
              <a:t>, </a:t>
            </a:r>
            <a:r>
              <a:rPr lang="ru-RU" sz="2200" dirty="0" err="1"/>
              <a:t>вважається</a:t>
            </a:r>
            <a:r>
              <a:rPr lang="ru-RU" sz="2200" dirty="0"/>
              <a:t> </a:t>
            </a:r>
            <a:r>
              <a:rPr lang="ru-RU" sz="2200" dirty="0" err="1"/>
              <a:t>основним</a:t>
            </a:r>
            <a:r>
              <a:rPr lang="ru-RU" sz="2200" dirty="0"/>
              <a:t> </a:t>
            </a:r>
            <a:r>
              <a:rPr lang="ru-RU" sz="2200" dirty="0" err="1"/>
              <a:t>джерелом</a:t>
            </a:r>
            <a:r>
              <a:rPr lang="ru-RU" sz="2200" dirty="0"/>
              <a:t> </a:t>
            </a:r>
            <a:r>
              <a:rPr lang="ru-RU" sz="2200" dirty="0" err="1"/>
              <a:t>прісної</a:t>
            </a:r>
            <a:r>
              <a:rPr lang="ru-RU" sz="2200" dirty="0"/>
              <a:t> води на </a:t>
            </a:r>
            <a:r>
              <a:rPr lang="ru-RU" sz="2200" dirty="0" err="1"/>
              <a:t>острові</a:t>
            </a:r>
            <a:r>
              <a:rPr lang="ru-RU" sz="2200" dirty="0"/>
              <a:t> Хоккайдо. </a:t>
            </a:r>
            <a:r>
              <a:rPr lang="ru-RU" sz="2200" dirty="0" err="1"/>
              <a:t>Починається</a:t>
            </a:r>
            <a:r>
              <a:rPr lang="ru-RU" sz="2200" dirty="0"/>
              <a:t> </a:t>
            </a:r>
            <a:r>
              <a:rPr lang="ru-RU" sz="2200" dirty="0" err="1"/>
              <a:t>біля</a:t>
            </a:r>
            <a:r>
              <a:rPr lang="ru-RU" sz="2200" dirty="0"/>
              <a:t> </a:t>
            </a:r>
            <a:r>
              <a:rPr lang="ru-RU" sz="2200" dirty="0" err="1"/>
              <a:t>підніжжя</a:t>
            </a:r>
            <a:r>
              <a:rPr lang="ru-RU" sz="2200" dirty="0"/>
              <a:t> </a:t>
            </a:r>
            <a:r>
              <a:rPr lang="ru-RU" sz="2200" dirty="0" err="1"/>
              <a:t>Ісікаріяма</a:t>
            </a:r>
            <a:r>
              <a:rPr lang="ru-RU" sz="2200" dirty="0"/>
              <a:t> і </a:t>
            </a:r>
            <a:r>
              <a:rPr lang="ru-RU" sz="2200" dirty="0" err="1"/>
              <a:t>впадає</a:t>
            </a:r>
            <a:r>
              <a:rPr lang="ru-RU" sz="2200" dirty="0"/>
              <a:t> в </a:t>
            </a:r>
            <a:r>
              <a:rPr lang="ru-RU" sz="2200" dirty="0" err="1"/>
              <a:t>Китайське</a:t>
            </a:r>
            <a:r>
              <a:rPr lang="ru-RU" sz="2200" dirty="0"/>
              <a:t> море. Русло </a:t>
            </a:r>
            <a:r>
              <a:rPr lang="ru-RU" sz="2200" dirty="0" err="1"/>
              <a:t>річки</a:t>
            </a:r>
            <a:r>
              <a:rPr lang="ru-RU" sz="2200" dirty="0"/>
              <a:t> </a:t>
            </a:r>
            <a:r>
              <a:rPr lang="ru-RU" sz="2200" dirty="0" err="1"/>
              <a:t>звивисте</a:t>
            </a:r>
            <a:r>
              <a:rPr lang="ru-RU" sz="2200" dirty="0"/>
              <a:t>.</a:t>
            </a:r>
          </a:p>
          <a:p>
            <a:r>
              <a:rPr lang="ru-RU" sz="2200" b="1" dirty="0" err="1"/>
              <a:t>Річка</a:t>
            </a:r>
            <a:r>
              <a:rPr lang="ru-RU" sz="2200" b="1" dirty="0"/>
              <a:t> Тоне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розташована</a:t>
            </a:r>
            <a:r>
              <a:rPr lang="ru-RU" sz="2200" dirty="0"/>
              <a:t> на о. Хонсю.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довжина</a:t>
            </a:r>
            <a:r>
              <a:rPr lang="ru-RU" sz="2200" dirty="0"/>
              <a:t> становить 322 </a:t>
            </a:r>
            <a:r>
              <a:rPr lang="ru-RU" sz="2200" dirty="0" err="1"/>
              <a:t>кілометри</a:t>
            </a:r>
            <a:r>
              <a:rPr lang="ru-RU" sz="2200" dirty="0"/>
              <a:t>. </a:t>
            </a:r>
            <a:r>
              <a:rPr lang="ru-RU" sz="2200" dirty="0" err="1"/>
              <a:t>Річка</a:t>
            </a:r>
            <a:r>
              <a:rPr lang="ru-RU" sz="2200" dirty="0"/>
              <a:t> </a:t>
            </a:r>
            <a:r>
              <a:rPr lang="ru-RU" sz="2200" dirty="0" err="1"/>
              <a:t>бере</a:t>
            </a:r>
            <a:r>
              <a:rPr lang="ru-RU" sz="2200" dirty="0"/>
              <a:t> </a:t>
            </a:r>
            <a:r>
              <a:rPr lang="ru-RU" sz="2200" dirty="0" err="1"/>
              <a:t>свій</a:t>
            </a:r>
            <a:r>
              <a:rPr lang="ru-RU" sz="2200" dirty="0"/>
              <a:t> початок на </a:t>
            </a:r>
            <a:r>
              <a:rPr lang="ru-RU" sz="2200" dirty="0" err="1"/>
              <a:t>вершині</a:t>
            </a:r>
            <a:r>
              <a:rPr lang="ru-RU" sz="2200" dirty="0"/>
              <a:t> гори </a:t>
            </a:r>
            <a:r>
              <a:rPr lang="ru-RU" sz="2200" dirty="0" err="1"/>
              <a:t>Омінаками</a:t>
            </a:r>
            <a:r>
              <a:rPr lang="ru-RU" sz="2200" dirty="0"/>
              <a:t>. </a:t>
            </a:r>
            <a:r>
              <a:rPr lang="ru-RU" sz="2200" dirty="0" err="1"/>
              <a:t>Відіграє</a:t>
            </a:r>
            <a:r>
              <a:rPr lang="ru-RU" sz="2200" dirty="0"/>
              <a:t> </a:t>
            </a:r>
            <a:r>
              <a:rPr lang="ru-RU" sz="2200" dirty="0" err="1"/>
              <a:t>велику</a:t>
            </a:r>
            <a:r>
              <a:rPr lang="ru-RU" sz="2200" dirty="0"/>
              <a:t> роль у </a:t>
            </a:r>
            <a:r>
              <a:rPr lang="ru-RU" sz="2200" dirty="0" err="1"/>
              <a:t>розвитку</a:t>
            </a:r>
            <a:r>
              <a:rPr lang="ru-RU" sz="2200" dirty="0"/>
              <a:t> </a:t>
            </a:r>
            <a:r>
              <a:rPr lang="ru-RU" sz="2200" dirty="0" err="1"/>
              <a:t>туристичної</a:t>
            </a:r>
            <a:r>
              <a:rPr lang="ru-RU" sz="2200" dirty="0"/>
              <a:t> </a:t>
            </a:r>
            <a:r>
              <a:rPr lang="ru-RU" sz="2200" dirty="0" err="1"/>
              <a:t>індустрії</a:t>
            </a:r>
            <a:r>
              <a:rPr lang="ru-RU" sz="2200" dirty="0"/>
              <a:t>: </a:t>
            </a:r>
            <a:r>
              <a:rPr lang="ru-RU" sz="2200" dirty="0" err="1"/>
              <a:t>підходить</a:t>
            </a:r>
            <a:r>
              <a:rPr lang="ru-RU" sz="2200" dirty="0"/>
              <a:t> для </a:t>
            </a:r>
            <a:r>
              <a:rPr lang="ru-RU" sz="2200" dirty="0" err="1"/>
              <a:t>заняття</a:t>
            </a:r>
            <a:r>
              <a:rPr lang="ru-RU" sz="2200" dirty="0"/>
              <a:t> </a:t>
            </a:r>
            <a:r>
              <a:rPr lang="ru-RU" sz="2200" dirty="0" err="1"/>
              <a:t>водними</a:t>
            </a:r>
            <a:r>
              <a:rPr lang="ru-RU" sz="2200" dirty="0"/>
              <a:t> видами спорту, на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березі</a:t>
            </a:r>
            <a:r>
              <a:rPr lang="ru-RU" sz="2200" dirty="0"/>
              <a:t> </a:t>
            </a:r>
            <a:r>
              <a:rPr lang="ru-RU" sz="2200" dirty="0" err="1"/>
              <a:t>розташований</a:t>
            </a:r>
            <a:r>
              <a:rPr lang="ru-RU" sz="2200" dirty="0"/>
              <a:t> один з </a:t>
            </a:r>
            <a:r>
              <a:rPr lang="ru-RU" sz="2200" dirty="0" err="1"/>
              <a:t>найвідоміших</a:t>
            </a:r>
            <a:r>
              <a:rPr lang="ru-RU" sz="2200" dirty="0"/>
              <a:t> </a:t>
            </a:r>
            <a:r>
              <a:rPr lang="ru-RU" sz="2200" dirty="0" err="1"/>
              <a:t>курортів</a:t>
            </a:r>
            <a:r>
              <a:rPr lang="ru-RU" sz="2200" dirty="0"/>
              <a:t> з </a:t>
            </a:r>
            <a:r>
              <a:rPr lang="ru-RU" sz="2200" dirty="0" err="1"/>
              <a:t>гарячими</a:t>
            </a:r>
            <a:r>
              <a:rPr lang="ru-RU" sz="2200" dirty="0"/>
              <a:t> </a:t>
            </a:r>
            <a:r>
              <a:rPr lang="ru-RU" sz="2200" dirty="0" err="1"/>
              <a:t>джерелами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48386"/>
            <a:ext cx="309634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808312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4. Природно-</a:t>
            </a:r>
            <a:r>
              <a:rPr lang="ru-RU" sz="4000" b="1" dirty="0" err="1"/>
              <a:t>ресурсний</a:t>
            </a:r>
            <a:r>
              <a:rPr lang="ru-RU" sz="4000" b="1" dirty="0"/>
              <a:t> </a:t>
            </a:r>
            <a:r>
              <a:rPr lang="ru-RU" sz="4000" b="1" dirty="0" err="1"/>
              <a:t>потенціал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err="1"/>
              <a:t>Річки</a:t>
            </a:r>
            <a:r>
              <a:rPr lang="ru-RU" sz="4000" b="1" dirty="0"/>
              <a:t> </a:t>
            </a:r>
            <a:r>
              <a:rPr lang="ru-RU" sz="4000" b="1" dirty="0" err="1"/>
              <a:t>Японії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50437"/>
            <a:ext cx="8229600" cy="4389120"/>
          </a:xfrm>
        </p:spPr>
        <p:txBody>
          <a:bodyPr/>
          <a:lstStyle/>
          <a:p>
            <a:r>
              <a:rPr lang="ru-RU" b="1" dirty="0" err="1"/>
              <a:t>Річка</a:t>
            </a:r>
            <a:r>
              <a:rPr lang="ru-RU" b="1" dirty="0"/>
              <a:t> </a:t>
            </a:r>
            <a:r>
              <a:rPr lang="ru-RU" b="1" dirty="0" err="1"/>
              <a:t>Китаками</a:t>
            </a:r>
            <a:r>
              <a:rPr lang="ru-RU" b="1" dirty="0"/>
              <a:t>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err="1"/>
              <a:t>басейном</a:t>
            </a:r>
            <a:r>
              <a:rPr lang="ru-RU" dirty="0"/>
              <a:t> в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Тохоку</a:t>
            </a:r>
            <a:r>
              <a:rPr lang="ru-RU" dirty="0"/>
              <a:t>. </a:t>
            </a:r>
            <a:r>
              <a:rPr lang="ru-RU" dirty="0" err="1"/>
              <a:t>Розташовується</a:t>
            </a:r>
            <a:r>
              <a:rPr lang="ru-RU" dirty="0"/>
              <a:t> на </a:t>
            </a:r>
            <a:r>
              <a:rPr lang="ru-RU" dirty="0" err="1"/>
              <a:t>острові</a:t>
            </a:r>
            <a:r>
              <a:rPr lang="ru-RU" dirty="0"/>
              <a:t> Хонсю, </a:t>
            </a:r>
            <a:r>
              <a:rPr lang="ru-RU" dirty="0" err="1"/>
              <a:t>протяжність</a:t>
            </a:r>
            <a:r>
              <a:rPr lang="ru-RU" dirty="0"/>
              <a:t> 249 </a:t>
            </a:r>
            <a:r>
              <a:rPr lang="ru-RU" dirty="0" err="1"/>
              <a:t>кілометрів</a:t>
            </a:r>
            <a:r>
              <a:rPr lang="ru-RU" dirty="0"/>
              <a:t>.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Едо</a:t>
            </a:r>
            <a:r>
              <a:rPr lang="ru-RU" dirty="0"/>
              <a:t> </a:t>
            </a:r>
            <a:r>
              <a:rPr lang="ru-RU" dirty="0" err="1"/>
              <a:t>використовувалася</a:t>
            </a:r>
            <a:r>
              <a:rPr lang="ru-RU" dirty="0"/>
              <a:t> для </a:t>
            </a:r>
            <a:r>
              <a:rPr lang="ru-RU" dirty="0" err="1"/>
              <a:t>транспортування</a:t>
            </a:r>
            <a:r>
              <a:rPr lang="ru-RU" dirty="0"/>
              <a:t> рису,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вирощували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долині</a:t>
            </a:r>
            <a:r>
              <a:rPr lang="ru-RU" dirty="0"/>
              <a:t>.</a:t>
            </a:r>
          </a:p>
          <a:p>
            <a:r>
              <a:rPr lang="ru-RU" b="1" dirty="0" err="1"/>
              <a:t>Річка</a:t>
            </a:r>
            <a:r>
              <a:rPr lang="ru-RU" b="1" dirty="0"/>
              <a:t> </a:t>
            </a:r>
            <a:r>
              <a:rPr lang="ru-RU" b="1" dirty="0" err="1"/>
              <a:t>Абукума</a:t>
            </a:r>
            <a:r>
              <a:rPr lang="ru-RU" b="1" dirty="0"/>
              <a:t> </a:t>
            </a:r>
            <a:r>
              <a:rPr lang="ru-RU" dirty="0"/>
              <a:t>- друга за </a:t>
            </a:r>
            <a:r>
              <a:rPr lang="ru-RU" dirty="0" err="1"/>
              <a:t>довжиною</a:t>
            </a:r>
            <a:r>
              <a:rPr lang="ru-RU" dirty="0"/>
              <a:t> в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Тохоку</a:t>
            </a:r>
            <a:r>
              <a:rPr lang="ru-RU" dirty="0"/>
              <a:t> - 239 </a:t>
            </a:r>
            <a:r>
              <a:rPr lang="ru-RU" dirty="0" err="1"/>
              <a:t>кілометрів</a:t>
            </a:r>
            <a:r>
              <a:rPr lang="ru-RU" dirty="0"/>
              <a:t>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витік</a:t>
            </a:r>
            <a:r>
              <a:rPr lang="ru-RU" dirty="0"/>
              <a:t>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горі</a:t>
            </a:r>
            <a:r>
              <a:rPr lang="ru-RU" dirty="0"/>
              <a:t> </a:t>
            </a:r>
            <a:r>
              <a:rPr lang="ru-RU" dirty="0" err="1"/>
              <a:t>Асахі</a:t>
            </a:r>
            <a:r>
              <a:rPr lang="ru-RU" dirty="0"/>
              <a:t>. </a:t>
            </a:r>
            <a:r>
              <a:rPr lang="ru-RU" dirty="0" err="1"/>
              <a:t>Абукума</a:t>
            </a:r>
            <a:r>
              <a:rPr lang="ru-RU" dirty="0"/>
              <a:t> </a:t>
            </a:r>
            <a:r>
              <a:rPr lang="ru-RU" dirty="0" err="1"/>
              <a:t>впадає</a:t>
            </a:r>
            <a:r>
              <a:rPr lang="ru-RU" dirty="0"/>
              <a:t> в Тихий Океан.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5"/>
            <a:ext cx="3240360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25145"/>
            <a:ext cx="3744416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4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4000" b="1" dirty="0"/>
              <a:t>4. Природно-</a:t>
            </a:r>
            <a:r>
              <a:rPr lang="ru-RU" sz="4000" b="1" dirty="0" err="1"/>
              <a:t>ресурсний</a:t>
            </a:r>
            <a:r>
              <a:rPr lang="ru-RU" sz="4000" b="1" dirty="0"/>
              <a:t> </a:t>
            </a:r>
            <a:r>
              <a:rPr lang="ru-RU" sz="4000" b="1" dirty="0" err="1"/>
              <a:t>потенціал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обмеженими</a:t>
            </a:r>
            <a:r>
              <a:rPr lang="ru-RU" dirty="0"/>
              <a:t> є й </a:t>
            </a:r>
            <a:r>
              <a:rPr lang="ru-RU" dirty="0" err="1" smtClean="0"/>
              <a:t>земельні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/>
              <a:t>.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третину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зайнято</a:t>
            </a:r>
            <a:r>
              <a:rPr lang="ru-RU" dirty="0"/>
              <a:t> </a:t>
            </a:r>
            <a:r>
              <a:rPr lang="ru-RU" dirty="0" err="1"/>
              <a:t>малородючими</a:t>
            </a:r>
            <a:r>
              <a:rPr lang="ru-RU" dirty="0"/>
              <a:t> </a:t>
            </a:r>
            <a:r>
              <a:rPr lang="ru-RU" dirty="0" err="1"/>
              <a:t>підзолистими</a:t>
            </a:r>
            <a:r>
              <a:rPr lang="ru-RU" dirty="0"/>
              <a:t> </a:t>
            </a:r>
            <a:r>
              <a:rPr lang="ru-RU" dirty="0" err="1" smtClean="0"/>
              <a:t>ґрунтами</a:t>
            </a:r>
            <a:r>
              <a:rPr lang="ru-RU" dirty="0" smtClean="0"/>
              <a:t>, </a:t>
            </a:r>
            <a:r>
              <a:rPr lang="ru-RU" dirty="0" err="1" smtClean="0"/>
              <a:t>решта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бурі</a:t>
            </a:r>
            <a:r>
              <a:rPr lang="ru-RU" dirty="0"/>
              <a:t> </a:t>
            </a:r>
            <a:r>
              <a:rPr lang="ru-RU" dirty="0" err="1"/>
              <a:t>лісові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, </a:t>
            </a:r>
            <a:r>
              <a:rPr lang="ru-RU" dirty="0" err="1"/>
              <a:t>червоно</a:t>
            </a:r>
            <a:r>
              <a:rPr lang="ru-RU" dirty="0"/>
              <a:t>- й </a:t>
            </a:r>
            <a:r>
              <a:rPr lang="ru-RU" dirty="0" err="1"/>
              <a:t>жовтоземи</a:t>
            </a:r>
            <a:r>
              <a:rPr lang="ru-RU" dirty="0"/>
              <a:t>.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ріллі</a:t>
            </a:r>
            <a:r>
              <a:rPr lang="ru-RU" dirty="0"/>
              <a:t> 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Японії</a:t>
            </a:r>
            <a:r>
              <a:rPr lang="ru-RU" dirty="0"/>
              <a:t> є одним з </a:t>
            </a:r>
            <a:r>
              <a:rPr lang="ru-RU" dirty="0" err="1"/>
              <a:t>найнижчих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– 0,04 га/особу.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37112"/>
            <a:ext cx="5112568" cy="223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8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4. Природно-</a:t>
            </a:r>
            <a:r>
              <a:rPr lang="ru-RU" sz="4000" b="1" dirty="0" err="1" smtClean="0"/>
              <a:t>ресурсний</a:t>
            </a:r>
            <a:r>
              <a:rPr lang="ru-RU" sz="4000" b="1" dirty="0" smtClean="0"/>
              <a:t> </a:t>
            </a:r>
            <a:r>
              <a:rPr lang="ru-RU" sz="4000" b="1" dirty="0" err="1"/>
              <a:t>потенціал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920" y="1484784"/>
            <a:ext cx="8229600" cy="4389120"/>
          </a:xfrm>
        </p:spPr>
        <p:txBody>
          <a:bodyPr/>
          <a:lstStyle/>
          <a:p>
            <a:r>
              <a:rPr lang="ru-RU" dirty="0" err="1"/>
              <a:t>Лісистість</a:t>
            </a:r>
            <a:r>
              <a:rPr lang="ru-RU" dirty="0"/>
              <a:t> 68, 5 % (</a:t>
            </a:r>
            <a:r>
              <a:rPr lang="ru-RU" dirty="0" err="1"/>
              <a:t>близько</a:t>
            </a:r>
            <a:r>
              <a:rPr lang="ru-RU" dirty="0"/>
              <a:t> 1/3 — </a:t>
            </a:r>
            <a:r>
              <a:rPr lang="ru-RU" dirty="0" err="1"/>
              <a:t>штучні</a:t>
            </a:r>
            <a:r>
              <a:rPr lang="ru-RU" dirty="0"/>
              <a:t> </a:t>
            </a:r>
            <a:r>
              <a:rPr lang="ru-RU" dirty="0" err="1" smtClean="0"/>
              <a:t>насадження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37444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81642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4.Природно-ресурсний </a:t>
            </a:r>
            <a:r>
              <a:rPr lang="ru-RU" b="1" dirty="0" err="1"/>
              <a:t>потенціал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120"/>
          </a:xfrm>
        </p:spPr>
        <p:txBody>
          <a:bodyPr/>
          <a:lstStyle/>
          <a:p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рекреаційні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(20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Спадщини</a:t>
            </a:r>
            <a:r>
              <a:rPr lang="ru-RU" dirty="0"/>
              <a:t> ЮНЕСКО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2" y="2002720"/>
            <a:ext cx="210648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1951672"/>
            <a:ext cx="6534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Буддійські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пам'ятки</a:t>
            </a:r>
            <a:r>
              <a:rPr lang="ru-RU" sz="2400" dirty="0" smtClean="0"/>
              <a:t> в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Хорю-</a:t>
            </a:r>
            <a:r>
              <a:rPr lang="ru-RU" sz="2400" dirty="0" err="1" smtClean="0"/>
              <a:t>дзі</a:t>
            </a:r>
            <a:r>
              <a:rPr lang="ru-RU" sz="2400" dirty="0" smtClean="0"/>
              <a:t> зі списку </a:t>
            </a:r>
            <a:r>
              <a:rPr lang="ru-RU" sz="2400" dirty="0" err="1" smtClean="0"/>
              <a:t>Світової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спадщини</a:t>
            </a:r>
            <a:r>
              <a:rPr lang="ru-RU" sz="2400" dirty="0" smtClean="0"/>
              <a:t> ЮНЕСКО </a:t>
            </a:r>
            <a:r>
              <a:rPr lang="ru-RU" sz="2400" dirty="0" err="1" smtClean="0"/>
              <a:t>включає</a:t>
            </a:r>
            <a:r>
              <a:rPr lang="ru-RU" sz="2400" dirty="0" smtClean="0"/>
              <a:t> в себе </a:t>
            </a:r>
            <a:r>
              <a:rPr lang="ru-RU" sz="2400" dirty="0" err="1" smtClean="0"/>
              <a:t>безліч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будівель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розташовані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монастирі</a:t>
            </a:r>
            <a:r>
              <a:rPr lang="ru-RU" sz="2400" dirty="0" smtClean="0"/>
              <a:t> Хорю і </a:t>
            </a:r>
            <a:r>
              <a:rPr lang="ru-RU" sz="2400" dirty="0" err="1" smtClean="0"/>
              <a:t>монастирі</a:t>
            </a:r>
            <a:r>
              <a:rPr lang="ru-RU" sz="2400" dirty="0" smtClean="0"/>
              <a:t> </a:t>
            </a:r>
            <a:r>
              <a:rPr lang="ru-RU" sz="2400" dirty="0" err="1" smtClean="0"/>
              <a:t>Хоккі</a:t>
            </a:r>
            <a:r>
              <a:rPr lang="ru-RU" sz="2400" dirty="0" smtClean="0"/>
              <a:t> в </a:t>
            </a:r>
            <a:r>
              <a:rPr lang="ru-RU" sz="2400" dirty="0" err="1" smtClean="0"/>
              <a:t>Ікаруґа</a:t>
            </a:r>
            <a:r>
              <a:rPr lang="ru-RU" sz="2400" dirty="0" smtClean="0"/>
              <a:t>, префектура Нара, </a:t>
            </a:r>
            <a:r>
              <a:rPr lang="ru-RU" sz="2400" dirty="0" err="1" smtClean="0"/>
              <a:t>Японія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890664"/>
            <a:ext cx="68407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Замок </a:t>
            </a:r>
            <a:r>
              <a:rPr lang="ru-RU" sz="2200" b="1" dirty="0" err="1" smtClean="0"/>
              <a:t>Хімедзі</a:t>
            </a:r>
            <a:r>
              <a:rPr lang="ru-RU" sz="2200" b="1" dirty="0" smtClean="0"/>
              <a:t> </a:t>
            </a:r>
            <a:r>
              <a:rPr lang="ru-RU" sz="2200" dirty="0" smtClean="0"/>
              <a:t>(</a:t>
            </a:r>
            <a:r>
              <a:rPr lang="en-US" altLang="ja-JP" sz="2200" dirty="0" smtClean="0"/>
              <a:t> </a:t>
            </a:r>
            <a:r>
              <a:rPr lang="ru-RU" sz="2200" dirty="0" err="1" smtClean="0"/>
              <a:t>японський</a:t>
            </a:r>
            <a:r>
              <a:rPr lang="ru-RU" sz="2200" dirty="0" smtClean="0"/>
              <a:t> замок у </a:t>
            </a:r>
            <a:r>
              <a:rPr lang="ru-RU" sz="2200" dirty="0" err="1" smtClean="0"/>
              <a:t>місті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Хімедзі</a:t>
            </a:r>
            <a:r>
              <a:rPr lang="ru-RU" sz="2200" dirty="0" smtClean="0"/>
              <a:t>, </a:t>
            </a:r>
            <a:r>
              <a:rPr lang="ru-RU" sz="2200" dirty="0" err="1" smtClean="0"/>
              <a:t>префектури</a:t>
            </a:r>
            <a:r>
              <a:rPr lang="ru-RU" sz="2200" dirty="0" smtClean="0"/>
              <a:t> </a:t>
            </a:r>
            <a:r>
              <a:rPr lang="ru-RU" sz="2200" dirty="0" err="1" smtClean="0"/>
              <a:t>Хіого</a:t>
            </a:r>
            <a:r>
              <a:rPr lang="ru-RU" sz="2200" dirty="0" smtClean="0"/>
              <a:t>, </a:t>
            </a:r>
            <a:r>
              <a:rPr lang="ru-RU" sz="2200" dirty="0" err="1" smtClean="0"/>
              <a:t>Японія</a:t>
            </a:r>
            <a:r>
              <a:rPr lang="ru-RU" sz="2200" dirty="0" smtClean="0"/>
              <a:t>. </a:t>
            </a:r>
            <a:r>
              <a:rPr lang="ru-RU" sz="2200" dirty="0" err="1" smtClean="0"/>
              <a:t>Назва</a:t>
            </a:r>
            <a:r>
              <a:rPr lang="ru-RU" sz="2200" dirty="0" smtClean="0"/>
              <a:t> походить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гори </a:t>
            </a:r>
            <a:r>
              <a:rPr lang="ru-RU" sz="2200" dirty="0" err="1" smtClean="0"/>
              <a:t>Хіме</a:t>
            </a:r>
            <a:r>
              <a:rPr lang="ru-RU" sz="2200" dirty="0" smtClean="0"/>
              <a:t>, </a:t>
            </a:r>
            <a:r>
              <a:rPr lang="ru-RU" sz="2200" dirty="0" err="1" smtClean="0"/>
              <a:t>біля</a:t>
            </a:r>
            <a:r>
              <a:rPr lang="ru-RU" sz="2200" dirty="0" smtClean="0"/>
              <a:t> </a:t>
            </a:r>
            <a:r>
              <a:rPr lang="ru-RU" sz="2200" dirty="0" err="1" smtClean="0"/>
              <a:t>підніжжя</a:t>
            </a:r>
            <a:r>
              <a:rPr lang="ru-RU" sz="2200" dirty="0" smtClean="0"/>
              <a:t> </a:t>
            </a:r>
            <a:r>
              <a:rPr lang="ru-RU" sz="2200" dirty="0" err="1" smtClean="0"/>
              <a:t>якої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він</a:t>
            </a:r>
            <a:r>
              <a:rPr lang="ru-RU" sz="2200" dirty="0" smtClean="0"/>
              <a:t> </a:t>
            </a:r>
            <a:r>
              <a:rPr lang="ru-RU" sz="2200" dirty="0" err="1" smtClean="0"/>
              <a:t>розташований</a:t>
            </a:r>
            <a:r>
              <a:rPr lang="ru-RU" sz="2200" dirty="0" smtClean="0"/>
              <a:t>. 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популярна </a:t>
            </a:r>
            <a:r>
              <a:rPr lang="ru-RU" sz="2200" dirty="0" err="1" smtClean="0"/>
              <a:t>назва</a:t>
            </a:r>
            <a:r>
              <a:rPr lang="ru-RU" sz="2200" dirty="0" smtClean="0"/>
              <a:t> «замок </a:t>
            </a:r>
            <a:r>
              <a:rPr lang="ru-RU" sz="2200" dirty="0" err="1" smtClean="0"/>
              <a:t>білої</a:t>
            </a:r>
            <a:r>
              <a:rPr lang="ru-RU" sz="2200" dirty="0" smtClean="0"/>
              <a:t> </a:t>
            </a:r>
            <a:r>
              <a:rPr lang="ru-RU" sz="2200" dirty="0" err="1" smtClean="0"/>
              <a:t>чаплі</a:t>
            </a:r>
            <a:r>
              <a:rPr lang="ru-RU" sz="2200" dirty="0" smtClean="0"/>
              <a:t>. </a:t>
            </a:r>
            <a:r>
              <a:rPr lang="ru-RU" sz="2200" dirty="0" err="1" smtClean="0"/>
              <a:t>Збудований</a:t>
            </a:r>
            <a:r>
              <a:rPr lang="ru-RU" sz="2200" dirty="0" smtClean="0"/>
              <a:t> у 1346 як один </a:t>
            </a:r>
            <a:r>
              <a:rPr lang="ru-RU" sz="2200" dirty="0" err="1" smtClean="0"/>
              <a:t>із</a:t>
            </a:r>
            <a:r>
              <a:rPr lang="ru-RU" sz="2200" dirty="0" smtClean="0"/>
              <a:t> </a:t>
            </a:r>
            <a:r>
              <a:rPr lang="ru-RU" sz="2200" dirty="0" err="1" smtClean="0"/>
              <a:t>замків</a:t>
            </a:r>
            <a:r>
              <a:rPr lang="ru-RU" sz="2200" dirty="0" smtClean="0"/>
              <a:t> роду </a:t>
            </a:r>
            <a:r>
              <a:rPr lang="ru-RU" sz="2200" dirty="0" err="1" smtClean="0"/>
              <a:t>Акамацу</a:t>
            </a:r>
            <a:r>
              <a:rPr lang="ru-RU" sz="2200" dirty="0" smtClean="0"/>
              <a:t> на </a:t>
            </a:r>
            <a:r>
              <a:rPr lang="ru-RU" sz="2200" dirty="0" err="1" smtClean="0"/>
              <a:t>високому</a:t>
            </a:r>
            <a:r>
              <a:rPr lang="ru-RU" sz="2200" dirty="0" smtClean="0"/>
              <a:t> </a:t>
            </a:r>
            <a:r>
              <a:rPr lang="ru-RU" sz="2200" dirty="0" err="1" smtClean="0"/>
              <a:t>пагорбі</a:t>
            </a:r>
            <a:r>
              <a:rPr lang="ru-RU" sz="2200" dirty="0" smtClean="0"/>
              <a:t>, </a:t>
            </a:r>
            <a:r>
              <a:rPr lang="ru-RU" sz="2200" dirty="0" err="1" smtClean="0"/>
              <a:t>оточеному</a:t>
            </a:r>
            <a:r>
              <a:rPr lang="ru-RU" sz="2200" dirty="0" smtClean="0"/>
              <a:t> </a:t>
            </a:r>
            <a:r>
              <a:rPr lang="ru-RU" sz="2200" dirty="0" err="1" smtClean="0"/>
              <a:t>трьома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кільцями</a:t>
            </a:r>
            <a:r>
              <a:rPr lang="ru-RU" sz="2200" dirty="0" smtClean="0"/>
              <a:t> </a:t>
            </a:r>
            <a:r>
              <a:rPr lang="ru-RU" sz="2200" dirty="0" err="1" smtClean="0"/>
              <a:t>фортечних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стін</a:t>
            </a:r>
            <a:r>
              <a:rPr lang="ru-RU" sz="2200" dirty="0" smtClean="0"/>
              <a:t> </a:t>
            </a:r>
            <a:r>
              <a:rPr lang="ru-RU" sz="2200" dirty="0" err="1" smtClean="0"/>
              <a:t>білого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кольору</a:t>
            </a:r>
            <a:r>
              <a:rPr lang="ru-RU" sz="2200" dirty="0" smtClean="0"/>
              <a:t>, </a:t>
            </a:r>
            <a:r>
              <a:rPr lang="ru-RU" sz="2200" dirty="0" err="1" smtClean="0"/>
              <a:t>верхня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частина</a:t>
            </a:r>
            <a:r>
              <a:rPr lang="ru-RU" sz="2200" dirty="0" smtClean="0"/>
              <a:t> </a:t>
            </a:r>
            <a:r>
              <a:rPr lang="ru-RU" sz="2200" dirty="0" err="1" smtClean="0"/>
              <a:t>яких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вкрита</a:t>
            </a:r>
            <a:r>
              <a:rPr lang="ru-RU" sz="2200" dirty="0" smtClean="0"/>
              <a:t> </a:t>
            </a:r>
            <a:r>
              <a:rPr lang="ru-RU" sz="2200" dirty="0" err="1" smtClean="0"/>
              <a:t>сірою</a:t>
            </a:r>
            <a:r>
              <a:rPr lang="ru-RU" sz="2200" dirty="0" smtClean="0"/>
              <a:t> черепицею.</a:t>
            </a:r>
            <a:endParaRPr lang="ru-RU" sz="2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4" y="4581128"/>
            <a:ext cx="2247056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pPr algn="ctr"/>
            <a:r>
              <a:rPr lang="ru-RU" b="1" dirty="0" smtClean="0"/>
              <a:t>5. </a:t>
            </a:r>
            <a:r>
              <a:rPr lang="ru-RU" b="1" dirty="0" err="1"/>
              <a:t>Населення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25" y="1340768"/>
            <a:ext cx="8229600" cy="4389120"/>
          </a:xfrm>
        </p:spPr>
        <p:txBody>
          <a:bodyPr/>
          <a:lstStyle/>
          <a:p>
            <a:r>
              <a:rPr lang="ru-RU" dirty="0" err="1"/>
              <a:t>Японія</a:t>
            </a:r>
            <a:r>
              <a:rPr lang="ru-RU" dirty="0"/>
              <a:t> – </a:t>
            </a:r>
            <a:r>
              <a:rPr lang="ru-RU" dirty="0" smtClean="0"/>
              <a:t>одна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густозаселених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/>
              <a:t>густота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smtClean="0"/>
              <a:t>становить 338,5 </a:t>
            </a:r>
            <a:r>
              <a:rPr lang="ru-RU" dirty="0" err="1"/>
              <a:t>осіб</a:t>
            </a:r>
            <a:r>
              <a:rPr lang="ru-RU" dirty="0"/>
              <a:t>/км2. На </a:t>
            </a:r>
            <a:r>
              <a:rPr lang="ru-RU" dirty="0" err="1"/>
              <a:t>рівнині</a:t>
            </a:r>
            <a:r>
              <a:rPr lang="ru-RU" dirty="0"/>
              <a:t> </a:t>
            </a:r>
            <a:r>
              <a:rPr lang="ru-RU" dirty="0" err="1"/>
              <a:t>Канто</a:t>
            </a:r>
            <a:r>
              <a:rPr lang="ru-RU" dirty="0"/>
              <a:t> </a:t>
            </a:r>
            <a:r>
              <a:rPr lang="ru-RU" dirty="0" smtClean="0"/>
              <a:t>вона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/>
              <a:t>до 2,5 тис. </a:t>
            </a:r>
            <a:r>
              <a:rPr lang="ru-RU" dirty="0" err="1"/>
              <a:t>осіб</a:t>
            </a:r>
            <a:r>
              <a:rPr lang="ru-RU" dirty="0"/>
              <a:t>/км2, а у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smtClean="0"/>
              <a:t>– до </a:t>
            </a:r>
            <a:r>
              <a:rPr lang="ru-RU" dirty="0"/>
              <a:t>10 тис. </a:t>
            </a:r>
            <a:r>
              <a:rPr lang="ru-RU" dirty="0" err="1"/>
              <a:t>осіб</a:t>
            </a:r>
            <a:r>
              <a:rPr lang="ru-RU" dirty="0"/>
              <a:t>/км2; у горах </a:t>
            </a:r>
            <a:r>
              <a:rPr lang="ru-RU" dirty="0" err="1" smtClean="0"/>
              <a:t>знижується</a:t>
            </a:r>
            <a:r>
              <a:rPr lang="ru-RU" dirty="0" smtClean="0"/>
              <a:t> до </a:t>
            </a:r>
            <a:r>
              <a:rPr lang="ru-RU" dirty="0"/>
              <a:t>40 </a:t>
            </a:r>
            <a:r>
              <a:rPr lang="ru-RU" dirty="0" err="1"/>
              <a:t>осіб</a:t>
            </a:r>
            <a:r>
              <a:rPr lang="ru-RU" dirty="0"/>
              <a:t>/км2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34172"/>
            <a:ext cx="3744416" cy="271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3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5. </a:t>
            </a:r>
            <a:r>
              <a:rPr lang="ru-RU" b="1" dirty="0" err="1"/>
              <a:t>Населення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507288" cy="4389120"/>
          </a:xfrm>
        </p:spPr>
        <p:txBody>
          <a:bodyPr/>
          <a:lstStyle/>
          <a:p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урбанізації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(91,3 </a:t>
            </a:r>
            <a:r>
              <a:rPr lang="ru-RU" dirty="0"/>
              <a:t>%) </a:t>
            </a:r>
            <a:r>
              <a:rPr lang="ru-RU" dirty="0" smtClean="0"/>
              <a:t>й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/>
              <a:t>зростати</a:t>
            </a:r>
            <a:r>
              <a:rPr lang="ru-RU" dirty="0"/>
              <a:t>.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/>
              <a:t>близько</a:t>
            </a:r>
            <a:r>
              <a:rPr lang="ru-RU" dirty="0"/>
              <a:t> 650 </a:t>
            </a:r>
            <a:r>
              <a:rPr lang="ru-RU" dirty="0" err="1"/>
              <a:t>міст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міст-мільйонерів</a:t>
            </a:r>
            <a:r>
              <a:rPr lang="ru-RU" dirty="0" smtClean="0"/>
              <a:t> </a:t>
            </a:r>
            <a:r>
              <a:rPr lang="ru-RU" dirty="0"/>
              <a:t>12 </a:t>
            </a:r>
            <a:r>
              <a:rPr lang="ru-RU" dirty="0" smtClean="0"/>
              <a:t>.</a:t>
            </a:r>
            <a:r>
              <a:rPr lang="ru-RU" dirty="0" err="1" smtClean="0"/>
              <a:t>Найбільшими</a:t>
            </a:r>
            <a:r>
              <a:rPr lang="ru-RU" dirty="0" smtClean="0"/>
              <a:t> </a:t>
            </a:r>
            <a:r>
              <a:rPr lang="ru-RU" dirty="0" err="1"/>
              <a:t>серед</a:t>
            </a:r>
            <a:r>
              <a:rPr lang="ru-RU" dirty="0"/>
              <a:t> них є </a:t>
            </a:r>
            <a:r>
              <a:rPr lang="ru-RU" dirty="0" err="1"/>
              <a:t>Токіо</a:t>
            </a:r>
            <a:r>
              <a:rPr lang="ru-RU" dirty="0"/>
              <a:t> (13,4 млн </a:t>
            </a:r>
            <a:r>
              <a:rPr lang="ru-RU" dirty="0" err="1"/>
              <a:t>осіб</a:t>
            </a:r>
            <a:r>
              <a:rPr lang="ru-RU" dirty="0" smtClean="0"/>
              <a:t>), Йокогама </a:t>
            </a:r>
            <a:r>
              <a:rPr lang="ru-RU" dirty="0"/>
              <a:t>(3,7 млн </a:t>
            </a:r>
            <a:r>
              <a:rPr lang="ru-RU" dirty="0" err="1"/>
              <a:t>осіб</a:t>
            </a:r>
            <a:r>
              <a:rPr lang="ru-RU" dirty="0"/>
              <a:t>), </a:t>
            </a:r>
            <a:r>
              <a:rPr lang="ru-RU" dirty="0" smtClean="0"/>
              <a:t>Осака 2,7 </a:t>
            </a:r>
            <a:r>
              <a:rPr lang="ru-RU" dirty="0"/>
              <a:t>млн </a:t>
            </a:r>
            <a:r>
              <a:rPr lang="ru-RU" dirty="0" err="1"/>
              <a:t>осіб</a:t>
            </a:r>
            <a:r>
              <a:rPr lang="ru-RU" dirty="0"/>
              <a:t>), </a:t>
            </a:r>
            <a:r>
              <a:rPr lang="ru-RU" dirty="0" err="1"/>
              <a:t>Нагоя</a:t>
            </a:r>
            <a:r>
              <a:rPr lang="ru-RU" dirty="0"/>
              <a:t> (2,3 млн </a:t>
            </a:r>
            <a:r>
              <a:rPr lang="ru-RU" dirty="0" err="1"/>
              <a:t>осіб</a:t>
            </a:r>
            <a:r>
              <a:rPr lang="ru-RU" dirty="0"/>
              <a:t>). </a:t>
            </a:r>
            <a:r>
              <a:rPr lang="ru-RU" dirty="0" smtClean="0"/>
              <a:t>До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/>
              <a:t>міст</a:t>
            </a:r>
            <a:r>
              <a:rPr lang="ru-RU" dirty="0"/>
              <a:t> належать </a:t>
            </a:r>
            <a:r>
              <a:rPr lang="ru-RU" dirty="0" err="1"/>
              <a:t>Токіо</a:t>
            </a:r>
            <a:r>
              <a:rPr lang="ru-RU" dirty="0"/>
              <a:t> та Осака.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74758"/>
            <a:ext cx="4752528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14508" y="4077072"/>
            <a:ext cx="28219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М</a:t>
            </a:r>
            <a:r>
              <a:rPr lang="ru-RU" sz="2400" b="1" dirty="0" err="1" smtClean="0"/>
              <a:t>егаполіс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Токайдо</a:t>
            </a:r>
            <a:r>
              <a:rPr lang="ru-RU" sz="2400" b="1" dirty="0" smtClean="0"/>
              <a:t>, </a:t>
            </a:r>
            <a:r>
              <a:rPr lang="ru-RU" sz="2400" dirty="0" smtClean="0"/>
              <a:t>в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живе</a:t>
            </a:r>
            <a:r>
              <a:rPr lang="ru-RU" sz="2400" dirty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70 млн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–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половину</a:t>
            </a:r>
          </a:p>
          <a:p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19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/>
              <a:t>вдосконалювати</a:t>
            </a:r>
            <a:r>
              <a:rPr lang="ru-RU" sz="3600" dirty="0"/>
              <a:t> </a:t>
            </a:r>
            <a:r>
              <a:rPr lang="ru-RU" sz="3600" dirty="0" err="1"/>
              <a:t>вміння</a:t>
            </a:r>
            <a:r>
              <a:rPr lang="ru-RU" sz="3600" dirty="0"/>
              <a:t> </a:t>
            </a:r>
            <a:r>
              <a:rPr lang="ru-RU" sz="3600" dirty="0" err="1"/>
              <a:t>працювати</a:t>
            </a:r>
            <a:r>
              <a:rPr lang="ru-RU" sz="3600" dirty="0"/>
              <a:t> з </a:t>
            </a:r>
            <a:r>
              <a:rPr lang="ru-RU" sz="3600" dirty="0" err="1"/>
              <a:t>візуальними</a:t>
            </a:r>
            <a:r>
              <a:rPr lang="ru-RU" sz="3600" dirty="0"/>
              <a:t> та </a:t>
            </a:r>
            <a:r>
              <a:rPr lang="ru-RU" sz="3600" dirty="0" err="1"/>
              <a:t>статистичними</a:t>
            </a:r>
            <a:r>
              <a:rPr lang="ru-RU" sz="3600" dirty="0"/>
              <a:t> </a:t>
            </a:r>
            <a:r>
              <a:rPr lang="ru-RU" sz="3600" dirty="0" err="1"/>
              <a:t>джерелами</a:t>
            </a:r>
            <a:r>
              <a:rPr lang="ru-RU" sz="3600" dirty="0"/>
              <a:t> </a:t>
            </a:r>
            <a:r>
              <a:rPr lang="ru-RU" sz="3600" dirty="0" err="1"/>
              <a:t>знань</a:t>
            </a:r>
            <a:r>
              <a:rPr lang="ru-RU" sz="3600" dirty="0"/>
              <a:t>, </a:t>
            </a:r>
            <a:r>
              <a:rPr lang="ru-RU" sz="3600" dirty="0" err="1"/>
              <a:t>порівнювати</a:t>
            </a:r>
            <a:r>
              <a:rPr lang="ru-RU" sz="3600" dirty="0"/>
              <a:t>, </a:t>
            </a:r>
            <a:r>
              <a:rPr lang="ru-RU" sz="3600" dirty="0" err="1"/>
              <a:t>аналізувати</a:t>
            </a:r>
            <a:r>
              <a:rPr lang="ru-RU" sz="3600" dirty="0"/>
              <a:t>, </a:t>
            </a:r>
            <a:r>
              <a:rPr lang="ru-RU" sz="3600" dirty="0" err="1"/>
              <a:t>робити</a:t>
            </a:r>
            <a:r>
              <a:rPr lang="ru-RU" sz="3600" dirty="0"/>
              <a:t> </a:t>
            </a:r>
            <a:r>
              <a:rPr lang="ru-RU" sz="3600" dirty="0" err="1"/>
              <a:t>висновки</a:t>
            </a:r>
            <a:r>
              <a:rPr lang="ru-RU" sz="3600" dirty="0"/>
              <a:t>; </a:t>
            </a:r>
            <a:r>
              <a:rPr lang="ru-RU" sz="3600" dirty="0" err="1"/>
              <a:t>розвивати</a:t>
            </a:r>
            <a:r>
              <a:rPr lang="ru-RU" sz="3600" dirty="0"/>
              <a:t> </a:t>
            </a:r>
            <a:r>
              <a:rPr lang="ru-RU" sz="3600" dirty="0" err="1"/>
              <a:t>пізнавальну</a:t>
            </a:r>
            <a:r>
              <a:rPr lang="ru-RU" sz="3600" dirty="0"/>
              <a:t> </a:t>
            </a:r>
            <a:r>
              <a:rPr lang="ru-RU" sz="3600" dirty="0" err="1"/>
              <a:t>активність</a:t>
            </a:r>
            <a:r>
              <a:rPr lang="ru-RU" sz="3600" dirty="0"/>
              <a:t>, </a:t>
            </a:r>
            <a:r>
              <a:rPr lang="ru-RU" sz="3600" dirty="0" err="1"/>
              <a:t>інтерес</a:t>
            </a:r>
            <a:r>
              <a:rPr lang="ru-RU" sz="3600" dirty="0"/>
              <a:t> до </a:t>
            </a:r>
            <a:r>
              <a:rPr lang="ru-RU" sz="3600" dirty="0" err="1"/>
              <a:t>вивчення</a:t>
            </a:r>
            <a:r>
              <a:rPr lang="ru-RU" sz="3600" dirty="0"/>
              <a:t> теми, </a:t>
            </a:r>
            <a:r>
              <a:rPr lang="ru-RU" sz="3600" dirty="0" err="1"/>
              <a:t>самостійність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1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/>
              <a:t>Вікова</a:t>
            </a:r>
            <a:r>
              <a:rPr lang="ru-RU" sz="3600" b="1" dirty="0"/>
              <a:t> структура </a:t>
            </a:r>
            <a:r>
              <a:rPr lang="ru-RU" sz="3600" b="1" dirty="0" err="1"/>
              <a:t>населення</a:t>
            </a:r>
            <a:r>
              <a:rPr lang="ru-RU" sz="3600" b="1" dirty="0"/>
              <a:t> </a:t>
            </a:r>
            <a:r>
              <a:rPr lang="ru-RU" sz="3600" b="1" dirty="0" err="1"/>
              <a:t>Японії</a:t>
            </a:r>
            <a:r>
              <a:rPr lang="ru-RU" sz="3600" b="1" dirty="0"/>
              <a:t>, станом на 2015 </a:t>
            </a:r>
            <a:r>
              <a:rPr lang="ru-RU" sz="3600" b="1" dirty="0" err="1"/>
              <a:t>рік</a:t>
            </a:r>
            <a:r>
              <a:rPr lang="ru-RU" sz="3600" b="1" dirty="0"/>
              <a:t>, </a:t>
            </a:r>
            <a:r>
              <a:rPr lang="ru-RU" sz="3600" b="1" dirty="0" err="1"/>
              <a:t>має</a:t>
            </a:r>
            <a:r>
              <a:rPr lang="ru-RU" sz="3600" b="1" dirty="0"/>
              <a:t> </a:t>
            </a:r>
            <a:r>
              <a:rPr lang="ru-RU" sz="3600" b="1" dirty="0" err="1"/>
              <a:t>такий</a:t>
            </a:r>
            <a:r>
              <a:rPr lang="ru-RU" sz="3600" b="1" dirty="0"/>
              <a:t> </a:t>
            </a:r>
            <a:r>
              <a:rPr lang="ru-RU" sz="3600" b="1" dirty="0" err="1"/>
              <a:t>вигляд</a:t>
            </a:r>
            <a:r>
              <a:rPr lang="ru-RU" sz="3600" b="1" dirty="0"/>
              <a:t>: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280831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720840"/>
            <a:ext cx="53285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діти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віком</a:t>
            </a:r>
            <a:r>
              <a:rPr lang="ru-RU" sz="2200" b="1" dirty="0" smtClean="0"/>
              <a:t> до 14 </a:t>
            </a:r>
            <a:r>
              <a:rPr lang="ru-RU" sz="2200" b="1" dirty="0" err="1" smtClean="0"/>
              <a:t>років</a:t>
            </a:r>
            <a:r>
              <a:rPr lang="ru-RU" sz="2200" b="1" dirty="0" smtClean="0"/>
              <a:t> </a:t>
            </a:r>
            <a:r>
              <a:rPr lang="ru-RU" sz="2200" dirty="0" smtClean="0"/>
              <a:t>— 12,8 % (8 582 648 </a:t>
            </a:r>
            <a:r>
              <a:rPr lang="ru-RU" sz="2200" dirty="0" err="1" smtClean="0"/>
              <a:t>чоловіків</a:t>
            </a:r>
            <a:r>
              <a:rPr lang="ru-RU" sz="2200" dirty="0" smtClean="0"/>
              <a:t>, 8 051 706 </a:t>
            </a:r>
            <a:r>
              <a:rPr lang="ru-RU" sz="2200" dirty="0" err="1" smtClean="0"/>
              <a:t>жінок</a:t>
            </a:r>
            <a:r>
              <a:rPr lang="ru-RU" sz="2200" dirty="0" smtClean="0"/>
              <a:t>);</a:t>
            </a:r>
          </a:p>
          <a:p>
            <a:r>
              <a:rPr lang="ru-RU" sz="2200" b="1" dirty="0" smtClean="0"/>
              <a:t>молодь </a:t>
            </a:r>
            <a:r>
              <a:rPr lang="ru-RU" sz="2200" b="1" dirty="0" err="1" smtClean="0"/>
              <a:t>віком</a:t>
            </a:r>
            <a:r>
              <a:rPr lang="ru-RU" sz="2200" b="1" dirty="0" smtClean="0"/>
              <a:t> 15—24 роки </a:t>
            </a:r>
            <a:r>
              <a:rPr lang="ru-RU" sz="2200" dirty="0" smtClean="0"/>
              <a:t>— 9,68 % (6 436 948 </a:t>
            </a:r>
            <a:r>
              <a:rPr lang="ru-RU" sz="2200" dirty="0" err="1" smtClean="0"/>
              <a:t>чоловіків</a:t>
            </a:r>
            <a:r>
              <a:rPr lang="ru-RU" sz="2200" dirty="0" smtClean="0"/>
              <a:t>, 5 846 808 </a:t>
            </a:r>
            <a:r>
              <a:rPr lang="ru-RU" sz="2200" dirty="0" err="1" smtClean="0"/>
              <a:t>жінок</a:t>
            </a:r>
            <a:r>
              <a:rPr lang="ru-RU" sz="2200" dirty="0" smtClean="0"/>
              <a:t>);</a:t>
            </a:r>
          </a:p>
          <a:p>
            <a:r>
              <a:rPr lang="ru-RU" sz="2200" b="1" dirty="0" err="1" smtClean="0"/>
              <a:t>дорослі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віком</a:t>
            </a:r>
            <a:r>
              <a:rPr lang="ru-RU" sz="2200" b="1" dirty="0" smtClean="0"/>
              <a:t> 25—54 роки </a:t>
            </a:r>
            <a:r>
              <a:rPr lang="ru-RU" sz="2200" dirty="0" smtClean="0"/>
              <a:t>— 37,87 % (23 764 421 </a:t>
            </a:r>
            <a:r>
              <a:rPr lang="ru-RU" sz="2200" dirty="0" err="1" smtClean="0"/>
              <a:t>чоловік</a:t>
            </a:r>
            <a:r>
              <a:rPr lang="ru-RU" sz="2200" dirty="0" smtClean="0"/>
              <a:t>, 24 297 773 </a:t>
            </a:r>
            <a:r>
              <a:rPr lang="ru-RU" sz="2200" dirty="0" err="1" smtClean="0"/>
              <a:t>жінки</a:t>
            </a:r>
            <a:r>
              <a:rPr lang="ru-RU" sz="2200" dirty="0" smtClean="0"/>
              <a:t>);</a:t>
            </a:r>
          </a:p>
          <a:p>
            <a:r>
              <a:rPr lang="ru-RU" sz="2200" b="1" dirty="0" smtClean="0"/>
              <a:t>особи </a:t>
            </a:r>
            <a:r>
              <a:rPr lang="ru-RU" sz="2200" b="1" dirty="0" err="1" smtClean="0"/>
              <a:t>передпохилого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віку</a:t>
            </a:r>
            <a:r>
              <a:rPr lang="ru-RU" sz="2200" b="1" dirty="0" smtClean="0"/>
              <a:t> (55—64 роки</a:t>
            </a:r>
            <a:r>
              <a:rPr lang="ru-RU" sz="2200" dirty="0" smtClean="0"/>
              <a:t>) — 12,76 % (8 104 835 </a:t>
            </a:r>
            <a:r>
              <a:rPr lang="ru-RU" sz="2200" dirty="0" err="1" smtClean="0"/>
              <a:t>чоловіків</a:t>
            </a:r>
            <a:r>
              <a:rPr lang="ru-RU" sz="2200" dirty="0" smtClean="0"/>
              <a:t>, 8 084 317 </a:t>
            </a:r>
            <a:r>
              <a:rPr lang="ru-RU" sz="2200" dirty="0" err="1" smtClean="0"/>
              <a:t>жінок</a:t>
            </a:r>
            <a:r>
              <a:rPr lang="ru-RU" sz="2200" dirty="0" smtClean="0"/>
              <a:t>);</a:t>
            </a:r>
          </a:p>
          <a:p>
            <a:r>
              <a:rPr lang="ru-RU" sz="2200" b="1" dirty="0" smtClean="0"/>
              <a:t>особи </a:t>
            </a:r>
            <a:r>
              <a:rPr lang="ru-RU" sz="2200" b="1" dirty="0" err="1" smtClean="0"/>
              <a:t>похилого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віку</a:t>
            </a:r>
            <a:r>
              <a:rPr lang="ru-RU" sz="2200" b="1" dirty="0" smtClean="0"/>
              <a:t> </a:t>
            </a:r>
            <a:r>
              <a:rPr lang="ru-RU" sz="2200" dirty="0" smtClean="0"/>
              <a:t>(65 </a:t>
            </a:r>
            <a:r>
              <a:rPr lang="ru-RU" sz="2200" dirty="0" err="1" smtClean="0"/>
              <a:t>років</a:t>
            </a:r>
            <a:r>
              <a:rPr lang="ru-RU" sz="2200" dirty="0" smtClean="0"/>
              <a:t> і </a:t>
            </a:r>
            <a:r>
              <a:rPr lang="ru-RU" sz="2200" dirty="0" err="1" smtClean="0"/>
              <a:t>старіші</a:t>
            </a:r>
            <a:r>
              <a:rPr lang="ru-RU" sz="2200" dirty="0" smtClean="0"/>
              <a:t>) — 27,9 % (14 693 811 </a:t>
            </a:r>
            <a:r>
              <a:rPr lang="ru-RU" sz="2200" dirty="0" err="1" smtClean="0"/>
              <a:t>чоловіків</a:t>
            </a:r>
            <a:r>
              <a:rPr lang="ru-RU" sz="2200" dirty="0" smtClean="0"/>
              <a:t>, 19 056 391 </a:t>
            </a:r>
            <a:r>
              <a:rPr lang="ru-RU" sz="2200" dirty="0" err="1" smtClean="0"/>
              <a:t>жінки</a:t>
            </a:r>
            <a:r>
              <a:rPr lang="ru-RU" sz="2200" dirty="0" smtClean="0"/>
              <a:t>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830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Трудові ресурси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055840"/>
          </a:xfrm>
        </p:spPr>
        <p:txBody>
          <a:bodyPr>
            <a:normAutofit/>
          </a:bodyPr>
          <a:lstStyle/>
          <a:p>
            <a:r>
              <a:rPr lang="ru-RU" sz="2400" dirty="0" err="1"/>
              <a:t>Робоча</a:t>
            </a:r>
            <a:r>
              <a:rPr lang="ru-RU" sz="2400" dirty="0"/>
              <a:t> сила — 67,8 млн, структура </a:t>
            </a:r>
            <a:r>
              <a:rPr lang="ru-RU" sz="2400" dirty="0" err="1"/>
              <a:t>зайнятості</a:t>
            </a:r>
            <a:r>
              <a:rPr lang="ru-RU" sz="2400" dirty="0"/>
              <a:t>: </a:t>
            </a:r>
            <a:r>
              <a:rPr lang="ru-RU" sz="2400" dirty="0" err="1"/>
              <a:t>сільське</a:t>
            </a:r>
            <a:r>
              <a:rPr lang="ru-RU" sz="2400" dirty="0"/>
              <a:t> </a:t>
            </a:r>
            <a:r>
              <a:rPr lang="ru-RU" sz="2400" dirty="0" err="1"/>
              <a:t>господарство</a:t>
            </a:r>
            <a:r>
              <a:rPr lang="ru-RU" sz="2400" dirty="0"/>
              <a:t> — 2,9 %, </a:t>
            </a:r>
            <a:r>
              <a:rPr lang="ru-RU" sz="2400" dirty="0" err="1"/>
              <a:t>промисловість</a:t>
            </a:r>
            <a:r>
              <a:rPr lang="ru-RU" sz="2400" dirty="0"/>
              <a:t> — 26,2 %, сфера </a:t>
            </a:r>
            <a:r>
              <a:rPr lang="ru-RU" sz="2400" dirty="0" err="1"/>
              <a:t>послуг</a:t>
            </a:r>
            <a:r>
              <a:rPr lang="ru-RU" sz="2400" dirty="0"/>
              <a:t> — 70,9 %.«</a:t>
            </a:r>
            <a:r>
              <a:rPr lang="ru-RU" sz="2400" dirty="0" err="1"/>
              <a:t>Господарський</a:t>
            </a:r>
            <a:r>
              <a:rPr lang="ru-RU" sz="2400" dirty="0"/>
              <a:t>» </a:t>
            </a:r>
            <a:r>
              <a:rPr lang="ru-RU" sz="2400" dirty="0" err="1"/>
              <a:t>патріотизм</a:t>
            </a:r>
            <a:r>
              <a:rPr lang="ru-RU" sz="2400" dirty="0"/>
              <a:t>: </a:t>
            </a:r>
            <a:r>
              <a:rPr lang="ru-RU" sz="2400" dirty="0" err="1"/>
              <a:t>японці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</a:t>
            </a:r>
            <a:r>
              <a:rPr lang="ru-RU" sz="2400" dirty="0" err="1"/>
              <a:t>набагато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жителі</a:t>
            </a:r>
            <a:r>
              <a:rPr lang="ru-RU" sz="2400" dirty="0"/>
              <a:t> </a:t>
            </a:r>
            <a:r>
              <a:rPr lang="ru-RU" sz="2400" dirty="0" err="1"/>
              <a:t>Європи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Америки; 30 % </a:t>
            </a:r>
            <a:r>
              <a:rPr lang="ru-RU" sz="2400" dirty="0" err="1"/>
              <a:t>японців</a:t>
            </a:r>
            <a:r>
              <a:rPr lang="ru-RU" sz="2400" dirty="0"/>
              <a:t> </a:t>
            </a:r>
            <a:r>
              <a:rPr lang="ru-RU" sz="2400" dirty="0" err="1"/>
              <a:t>працюють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50 годин на </a:t>
            </a:r>
            <a:r>
              <a:rPr lang="ru-RU" sz="2400" dirty="0" err="1"/>
              <a:t>тиждень</a:t>
            </a:r>
            <a:r>
              <a:rPr lang="ru-RU" sz="2400" dirty="0"/>
              <a:t>, а 12 % —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60 годин; в </a:t>
            </a:r>
            <a:r>
              <a:rPr lang="ru-RU" sz="2400" dirty="0" err="1"/>
              <a:t>Японії</a:t>
            </a:r>
            <a:r>
              <a:rPr lang="ru-RU" sz="2400" dirty="0"/>
              <a:t> </a:t>
            </a:r>
            <a:r>
              <a:rPr lang="ru-RU" sz="2400" dirty="0" err="1"/>
              <a:t>найкоротші</a:t>
            </a:r>
            <a:r>
              <a:rPr lang="ru-RU" sz="2400" dirty="0"/>
              <a:t> </a:t>
            </a:r>
            <a:r>
              <a:rPr lang="ru-RU" sz="2400" dirty="0" err="1"/>
              <a:t>відпустки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 — два </a:t>
            </a:r>
            <a:r>
              <a:rPr lang="ru-RU" sz="2400" dirty="0" err="1"/>
              <a:t>тижні</a:t>
            </a:r>
            <a:r>
              <a:rPr lang="ru-RU" sz="2400" dirty="0"/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208015" cy="21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316835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0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уроку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Візитна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картка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2.Місце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Азійсько-Тихоокеанському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ЕГП</a:t>
            </a: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ресурсний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/>
              <a:t>1. «</a:t>
            </a:r>
            <a:r>
              <a:rPr lang="ru-RU" dirty="0" err="1"/>
              <a:t>Візитна</a:t>
            </a:r>
            <a:r>
              <a:rPr lang="ru-RU" dirty="0"/>
              <a:t> </a:t>
            </a:r>
            <a:r>
              <a:rPr lang="ru-RU" dirty="0" err="1"/>
              <a:t>картка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/>
          <a:lstStyle/>
          <a:p>
            <a:r>
              <a:rPr lang="ru-RU" b="1" dirty="0" err="1"/>
              <a:t>Офіційна</a:t>
            </a:r>
            <a:r>
              <a:rPr lang="ru-RU" b="1" dirty="0"/>
              <a:t> </a:t>
            </a:r>
            <a:r>
              <a:rPr lang="ru-RU" b="1" dirty="0" err="1"/>
              <a:t>назва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>
                <a:solidFill>
                  <a:srgbClr val="FF0000"/>
                </a:solidFill>
              </a:rPr>
              <a:t>Японська</a:t>
            </a:r>
            <a:r>
              <a:rPr lang="ru-RU" dirty="0">
                <a:solidFill>
                  <a:srgbClr val="FF0000"/>
                </a:solidFill>
              </a:rPr>
              <a:t> держава.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Склад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FF0000"/>
                </a:solidFill>
              </a:rPr>
              <a:t>47 префектур</a:t>
            </a:r>
          </a:p>
          <a:p>
            <a:r>
              <a:rPr lang="ru-RU" b="1" dirty="0"/>
              <a:t>Член </a:t>
            </a:r>
            <a:r>
              <a:rPr lang="ru-RU" b="1" dirty="0" err="1"/>
              <a:t>міжнародних</a:t>
            </a:r>
            <a:r>
              <a:rPr lang="ru-RU" b="1" dirty="0"/>
              <a:t> </a:t>
            </a:r>
            <a:r>
              <a:rPr lang="ru-RU" b="1" dirty="0" err="1"/>
              <a:t>організацій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FF0000"/>
                </a:solidFill>
              </a:rPr>
              <a:t>ООН, АТЕС та </a:t>
            </a:r>
            <a:r>
              <a:rPr lang="ru-RU" dirty="0" err="1">
                <a:solidFill>
                  <a:srgbClr val="FF0000"/>
                </a:solidFill>
              </a:rPr>
              <a:t>ін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err="1"/>
              <a:t>Офіційна</a:t>
            </a:r>
            <a:r>
              <a:rPr lang="ru-RU" b="1" dirty="0"/>
              <a:t> </a:t>
            </a:r>
            <a:r>
              <a:rPr lang="ru-RU" b="1" dirty="0" err="1"/>
              <a:t>мова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>
                <a:solidFill>
                  <a:srgbClr val="FF0000"/>
                </a:solidFill>
              </a:rPr>
              <a:t>японська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 err="1"/>
              <a:t>Релігії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>
                <a:solidFill>
                  <a:srgbClr val="FF0000"/>
                </a:solidFill>
              </a:rPr>
              <a:t>буддизм, </a:t>
            </a:r>
            <a:r>
              <a:rPr lang="ru-RU" dirty="0" err="1" smtClean="0">
                <a:solidFill>
                  <a:srgbClr val="FF0000"/>
                </a:solidFill>
              </a:rPr>
              <a:t>синтоїзм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50340"/>
            <a:ext cx="4896544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1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b="1" dirty="0"/>
              <a:t>1. «</a:t>
            </a:r>
            <a:r>
              <a:rPr lang="ru-RU" b="1" dirty="0" err="1"/>
              <a:t>Візитна</a:t>
            </a:r>
            <a:r>
              <a:rPr lang="ru-RU" b="1" dirty="0"/>
              <a:t> </a:t>
            </a:r>
            <a:r>
              <a:rPr lang="ru-RU" b="1" dirty="0" err="1"/>
              <a:t>картка</a:t>
            </a:r>
            <a:r>
              <a:rPr lang="ru-RU" b="1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/>
              <a:t>Населення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smtClean="0">
                <a:solidFill>
                  <a:srgbClr val="FF0000"/>
                </a:solidFill>
              </a:rPr>
              <a:t>126, </a:t>
            </a:r>
            <a:r>
              <a:rPr lang="ru-RU" dirty="0">
                <a:solidFill>
                  <a:srgbClr val="FF0000"/>
                </a:solidFill>
              </a:rPr>
              <a:t>3 млн </a:t>
            </a:r>
            <a:r>
              <a:rPr lang="ru-RU" dirty="0" err="1">
                <a:solidFill>
                  <a:srgbClr val="FF0000"/>
                </a:solidFill>
              </a:rPr>
              <a:t>осіб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smtClean="0">
                <a:solidFill>
                  <a:srgbClr val="FF0000"/>
                </a:solidFill>
              </a:rPr>
              <a:t>2022р</a:t>
            </a:r>
            <a:r>
              <a:rPr lang="ru-RU" dirty="0">
                <a:solidFill>
                  <a:srgbClr val="FF0000"/>
                </a:solidFill>
              </a:rPr>
              <a:t>.).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err="1" smtClean="0"/>
              <a:t>Столиця</a:t>
            </a:r>
            <a:r>
              <a:rPr lang="ru-RU" b="1" dirty="0" smtClean="0"/>
              <a:t> </a:t>
            </a:r>
            <a:r>
              <a:rPr lang="ru-RU" dirty="0"/>
              <a:t>— </a:t>
            </a:r>
            <a:r>
              <a:rPr lang="ru-RU" dirty="0" err="1">
                <a:solidFill>
                  <a:srgbClr val="FF0000"/>
                </a:solidFill>
              </a:rPr>
              <a:t>Токіо</a:t>
            </a:r>
            <a:r>
              <a:rPr lang="ru-RU" dirty="0">
                <a:solidFill>
                  <a:srgbClr val="FF0000"/>
                </a:solidFill>
              </a:rPr>
              <a:t>.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/>
              <a:t>високорозвинена</a:t>
            </a:r>
            <a:r>
              <a:rPr lang="ru-RU" dirty="0"/>
              <a:t> держава, </a:t>
            </a:r>
            <a:r>
              <a:rPr lang="ru-RU" dirty="0" err="1"/>
              <a:t>країна</a:t>
            </a:r>
            <a:r>
              <a:rPr lang="ru-RU" dirty="0"/>
              <a:t> «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Сімки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err="1" smtClean="0"/>
              <a:t>Парламентська</a:t>
            </a:r>
            <a:r>
              <a:rPr lang="ru-RU" dirty="0" smtClean="0"/>
              <a:t> </a:t>
            </a:r>
            <a:r>
              <a:rPr lang="ru-RU" dirty="0" err="1"/>
              <a:t>монархія</a:t>
            </a:r>
            <a:r>
              <a:rPr lang="ru-RU" dirty="0"/>
              <a:t>, </a:t>
            </a:r>
            <a:r>
              <a:rPr lang="ru-RU" dirty="0" err="1"/>
              <a:t>унітарна</a:t>
            </a:r>
            <a:r>
              <a:rPr lang="ru-RU" dirty="0"/>
              <a:t> держава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58326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7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152128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2.Місце </a:t>
            </a:r>
            <a:r>
              <a:rPr lang="ru-RU" sz="3000" b="1" dirty="0" err="1"/>
              <a:t>країни</a:t>
            </a:r>
            <a:r>
              <a:rPr lang="ru-RU" sz="3000" b="1" dirty="0"/>
              <a:t> у </a:t>
            </a:r>
            <a:r>
              <a:rPr lang="ru-RU" sz="3000" b="1" dirty="0" err="1"/>
              <a:t>світі</a:t>
            </a:r>
            <a:r>
              <a:rPr lang="ru-RU" sz="3000" b="1" dirty="0"/>
              <a:t> та </a:t>
            </a:r>
            <a:r>
              <a:rPr lang="ru-RU" sz="3000" b="1" dirty="0" err="1" smtClean="0"/>
              <a:t>Азійсько-Тихоокеанському</a:t>
            </a:r>
            <a:r>
              <a:rPr lang="ru-RU" sz="3000" b="1" dirty="0" smtClean="0"/>
              <a:t> </a:t>
            </a:r>
            <a:r>
              <a:rPr lang="ru-RU" sz="3000" b="1" dirty="0" err="1" smtClean="0"/>
              <a:t>регіоні</a:t>
            </a:r>
            <a:r>
              <a:rPr lang="ru-RU" sz="3000" b="1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Японія</a:t>
            </a:r>
            <a:r>
              <a:rPr lang="ru-RU" dirty="0"/>
              <a:t> – </a:t>
            </a:r>
            <a:r>
              <a:rPr lang="ru-RU" dirty="0" err="1"/>
              <a:t>третя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та друга в </a:t>
            </a:r>
            <a:r>
              <a:rPr lang="ru-RU" dirty="0" err="1"/>
              <a:t>Азії</a:t>
            </a:r>
            <a:r>
              <a:rPr lang="ru-RU" dirty="0"/>
              <a:t> (</a:t>
            </a:r>
            <a:r>
              <a:rPr lang="ru-RU" dirty="0" err="1"/>
              <a:t>після</a:t>
            </a:r>
            <a:r>
              <a:rPr lang="ru-RU" dirty="0"/>
              <a:t> Китаю)</a:t>
            </a:r>
          </a:p>
          <a:p>
            <a:pPr marL="0" indent="0">
              <a:buNone/>
            </a:pPr>
            <a:r>
              <a:rPr lang="ru-RU" dirty="0" err="1"/>
              <a:t>країна</a:t>
            </a:r>
            <a:r>
              <a:rPr lang="ru-RU" dirty="0"/>
              <a:t> за ВВП, </a:t>
            </a:r>
            <a:r>
              <a:rPr lang="ru-RU" dirty="0" err="1"/>
              <a:t>країна</a:t>
            </a:r>
            <a:r>
              <a:rPr lang="ru-RU" dirty="0"/>
              <a:t>, яка </a:t>
            </a:r>
            <a:r>
              <a:rPr lang="ru-RU" dirty="0" err="1"/>
              <a:t>набула</a:t>
            </a:r>
            <a:r>
              <a:rPr lang="ru-RU" dirty="0"/>
              <a:t> статусу </a:t>
            </a:r>
            <a:r>
              <a:rPr lang="ru-RU" dirty="0" err="1"/>
              <a:t>наддержави</a:t>
            </a:r>
            <a:r>
              <a:rPr lang="ru-RU" dirty="0"/>
              <a:t> з </a:t>
            </a:r>
            <a:r>
              <a:rPr lang="ru-RU" dirty="0" smtClean="0"/>
              <a:t>потужною </a:t>
            </a:r>
            <a:r>
              <a:rPr lang="ru-RU" dirty="0" err="1"/>
              <a:t>наукомісткою</a:t>
            </a:r>
            <a:r>
              <a:rPr lang="ru-RU" dirty="0"/>
              <a:t> </a:t>
            </a:r>
            <a:r>
              <a:rPr lang="ru-RU" dirty="0" err="1"/>
              <a:t>промисловістю</a:t>
            </a:r>
            <a:r>
              <a:rPr lang="ru-RU" dirty="0"/>
              <a:t> та </a:t>
            </a:r>
            <a:r>
              <a:rPr lang="ru-RU" dirty="0" err="1" smtClean="0"/>
              <a:t>високоінтенсивним</a:t>
            </a:r>
            <a:r>
              <a:rPr lang="ru-RU" dirty="0" smtClean="0"/>
              <a:t> </a:t>
            </a:r>
            <a:r>
              <a:rPr lang="ru-RU" dirty="0" err="1"/>
              <a:t>аграрним</a:t>
            </a:r>
            <a:r>
              <a:rPr lang="ru-RU" dirty="0"/>
              <a:t> сектором, і є </a:t>
            </a:r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експортерів</a:t>
            </a:r>
            <a:r>
              <a:rPr lang="ru-RU" dirty="0"/>
              <a:t> та </a:t>
            </a:r>
            <a:r>
              <a:rPr lang="ru-RU" dirty="0" err="1"/>
              <a:t>імпортерів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83529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2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0109"/>
            <a:ext cx="8229600" cy="1160659"/>
          </a:xfrm>
        </p:spPr>
        <p:txBody>
          <a:bodyPr/>
          <a:lstStyle/>
          <a:p>
            <a:pPr algn="ctr"/>
            <a:r>
              <a:rPr lang="uk-UA" b="1" dirty="0" smtClean="0"/>
              <a:t>Символи Японії</a:t>
            </a:r>
            <a:endParaRPr lang="ru-RU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510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1704984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Прапор </a:t>
            </a:r>
            <a:r>
              <a:rPr lang="ru-RU" sz="2400" b="1" dirty="0" err="1" smtClean="0"/>
              <a:t>Японії</a:t>
            </a:r>
            <a:r>
              <a:rPr lang="ru-RU" sz="2400" b="1" dirty="0" smtClean="0"/>
              <a:t> — </a:t>
            </a:r>
            <a:r>
              <a:rPr lang="ru-RU" sz="2400" dirty="0" err="1" smtClean="0"/>
              <a:t>національний</a:t>
            </a:r>
            <a:r>
              <a:rPr lang="ru-RU" sz="2400" dirty="0" smtClean="0"/>
              <a:t> прапор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червоного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сонячного</a:t>
            </a:r>
            <a:r>
              <a:rPr lang="ru-RU" sz="2400" dirty="0" smtClean="0"/>
              <a:t> диска на </a:t>
            </a:r>
            <a:r>
              <a:rPr lang="ru-RU" sz="2400" dirty="0" err="1" smtClean="0"/>
              <a:t>білому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тлі</a:t>
            </a:r>
            <a:r>
              <a:rPr lang="ru-RU" sz="2400" dirty="0" smtClean="0"/>
              <a:t>.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 з 1870 року. </a:t>
            </a:r>
            <a:r>
              <a:rPr lang="ru-RU" sz="2400" dirty="0" err="1" smtClean="0"/>
              <a:t>Затверджений</a:t>
            </a:r>
            <a:r>
              <a:rPr lang="ru-RU" sz="2400" dirty="0" smtClean="0"/>
              <a:t> 13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 1999 року законом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національний</a:t>
            </a:r>
            <a:r>
              <a:rPr lang="ru-RU" sz="2400" dirty="0" smtClean="0"/>
              <a:t> прапор і </a:t>
            </a:r>
            <a:r>
              <a:rPr lang="ru-RU" sz="2400" dirty="0" err="1" smtClean="0"/>
              <a:t>національний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гімн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13308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Емблема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Імператора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Японії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dirty="0" err="1" smtClean="0"/>
              <a:t>японська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традиційна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емблема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мон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стилізованої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двошарової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шістнадцятипелюсткової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хризантеми</a:t>
            </a:r>
            <a:r>
              <a:rPr lang="ru-RU" sz="2400" dirty="0" smtClean="0"/>
              <a:t>. </a:t>
            </a:r>
            <a:r>
              <a:rPr lang="ru-RU" sz="2400" dirty="0" err="1" smtClean="0"/>
              <a:t>Особиста</a:t>
            </a:r>
            <a:r>
              <a:rPr lang="ru-RU" sz="2400" dirty="0" smtClean="0"/>
              <a:t> </a:t>
            </a:r>
            <a:r>
              <a:rPr lang="ru-RU" sz="2400" dirty="0" err="1" smtClean="0"/>
              <a:t>емблема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Імператора</a:t>
            </a:r>
            <a:r>
              <a:rPr lang="ru-RU" sz="2400" dirty="0" smtClean="0"/>
              <a:t>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 та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Імператорського</a:t>
            </a:r>
            <a:r>
              <a:rPr lang="ru-RU" sz="2400" dirty="0" smtClean="0"/>
              <a:t> дому. </a:t>
            </a:r>
            <a:r>
              <a:rPr lang="ru-RU" sz="2400" dirty="0" err="1" smtClean="0"/>
              <a:t>Офіційно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використовується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замінник</a:t>
            </a:r>
            <a:r>
              <a:rPr lang="ru-RU" sz="2400" dirty="0" smtClean="0"/>
              <a:t> державного герба </a:t>
            </a:r>
            <a:r>
              <a:rPr lang="ru-RU" sz="2400" dirty="0" err="1" smtClean="0"/>
              <a:t>Японії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02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3. </a:t>
            </a:r>
            <a:r>
              <a:rPr lang="ru-RU" b="1" dirty="0"/>
              <a:t>ЕГП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3420443"/>
          </a:xfrm>
        </p:spPr>
        <p:txBody>
          <a:bodyPr/>
          <a:lstStyle/>
          <a:p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: </a:t>
            </a:r>
            <a:r>
              <a:rPr lang="ru-RU" dirty="0" err="1"/>
              <a:t>острівна</a:t>
            </a:r>
            <a:r>
              <a:rPr lang="ru-RU" dirty="0"/>
              <a:t> держава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східного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4000 </a:t>
            </a:r>
            <a:r>
              <a:rPr lang="ru-RU" dirty="0" err="1"/>
              <a:t>островів</a:t>
            </a:r>
            <a:r>
              <a:rPr lang="ru-RU" dirty="0"/>
              <a:t> (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— Хонсю, Хоккайдо, </a:t>
            </a:r>
            <a:r>
              <a:rPr lang="ru-RU" dirty="0" err="1"/>
              <a:t>Кюсю</a:t>
            </a:r>
            <a:r>
              <a:rPr lang="ru-RU" dirty="0"/>
              <a:t> і </a:t>
            </a:r>
            <a:r>
              <a:rPr lang="ru-RU" dirty="0" err="1"/>
              <a:t>Сікоку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err="1" smtClean="0"/>
              <a:t>відділена</a:t>
            </a:r>
            <a:r>
              <a:rPr lang="ru-RU" dirty="0" smtClean="0"/>
              <a:t> </a:t>
            </a:r>
            <a:r>
              <a:rPr lang="ru-RU" dirty="0" err="1"/>
              <a:t>Японським</a:t>
            </a:r>
            <a:r>
              <a:rPr lang="ru-RU" dirty="0"/>
              <a:t> морем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Північної</a:t>
            </a:r>
            <a:r>
              <a:rPr lang="ru-RU" dirty="0"/>
              <a:t> і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Кореї</a:t>
            </a:r>
            <a:r>
              <a:rPr lang="ru-RU" dirty="0"/>
              <a:t>, </a:t>
            </a:r>
            <a:r>
              <a:rPr lang="ru-RU" dirty="0" err="1"/>
              <a:t>Східнокитайським</a:t>
            </a:r>
            <a:r>
              <a:rPr lang="ru-RU" dirty="0"/>
              <a:t> морем — </a:t>
            </a:r>
            <a:r>
              <a:rPr lang="ru-RU" dirty="0" err="1"/>
              <a:t>від</a:t>
            </a:r>
            <a:r>
              <a:rPr lang="ru-RU" dirty="0"/>
              <a:t> Китаю, зі сходу й </a:t>
            </a:r>
            <a:r>
              <a:rPr lang="ru-RU" dirty="0" err="1"/>
              <a:t>південного</a:t>
            </a:r>
            <a:r>
              <a:rPr lang="ru-RU" dirty="0"/>
              <a:t> сходу </a:t>
            </a:r>
            <a:r>
              <a:rPr lang="ru-RU" dirty="0" err="1"/>
              <a:t>омиває</a:t>
            </a:r>
            <a:r>
              <a:rPr lang="ru-RU" dirty="0"/>
              <a:t> Тихий океан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берегова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порізана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4680520" cy="222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4. </a:t>
            </a:r>
            <a:r>
              <a:rPr lang="ru-RU" sz="4400" b="1" dirty="0"/>
              <a:t>Природно-</a:t>
            </a:r>
            <a:r>
              <a:rPr lang="ru-RU" sz="4400" b="1" dirty="0" err="1"/>
              <a:t>ресурсний</a:t>
            </a:r>
            <a:r>
              <a:rPr lang="ru-RU" sz="4400" b="1" dirty="0"/>
              <a:t> </a:t>
            </a:r>
            <a:r>
              <a:rPr lang="ru-RU" sz="4400" b="1" dirty="0" err="1"/>
              <a:t>потенціал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Японія</a:t>
            </a:r>
            <a:r>
              <a:rPr lang="ru-RU" dirty="0"/>
              <a:t> – </a:t>
            </a:r>
            <a:r>
              <a:rPr lang="ru-RU" dirty="0" err="1"/>
              <a:t>країна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80 %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r>
              <a:rPr lang="ru-RU" dirty="0" err="1"/>
              <a:t>середньовисотні</a:t>
            </a:r>
            <a:r>
              <a:rPr lang="ru-RU" dirty="0"/>
              <a:t> </a:t>
            </a:r>
            <a:r>
              <a:rPr lang="ru-RU" dirty="0" err="1"/>
              <a:t>сейсмічно</a:t>
            </a:r>
            <a:r>
              <a:rPr lang="ru-RU" dirty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гори </a:t>
            </a:r>
            <a:r>
              <a:rPr lang="ru-RU" dirty="0"/>
              <a:t>– </a:t>
            </a:r>
            <a:r>
              <a:rPr lang="ru-RU" dirty="0" err="1"/>
              <a:t>Японські</a:t>
            </a:r>
            <a:r>
              <a:rPr lang="ru-RU" dirty="0"/>
              <a:t> </a:t>
            </a:r>
            <a:r>
              <a:rPr lang="ru-RU" dirty="0" err="1"/>
              <a:t>Альпи</a:t>
            </a:r>
            <a:r>
              <a:rPr lang="ru-RU" dirty="0"/>
              <a:t>, </a:t>
            </a:r>
            <a:r>
              <a:rPr lang="ru-RU" dirty="0" err="1"/>
              <a:t>найвищою</a:t>
            </a:r>
            <a:r>
              <a:rPr lang="ru-RU" dirty="0"/>
              <a:t> точкою </a:t>
            </a:r>
            <a:r>
              <a:rPr lang="ru-RU" dirty="0" err="1" smtClean="0"/>
              <a:t>яких</a:t>
            </a:r>
            <a:r>
              <a:rPr lang="ru-RU" dirty="0" smtClean="0"/>
              <a:t> є </a:t>
            </a:r>
            <a:r>
              <a:rPr lang="ru-RU" dirty="0"/>
              <a:t>вулкан </a:t>
            </a:r>
            <a:r>
              <a:rPr lang="ru-RU" dirty="0" err="1"/>
              <a:t>Фудзіяма</a:t>
            </a:r>
            <a:r>
              <a:rPr lang="ru-RU" dirty="0"/>
              <a:t> (3 777 м)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3896"/>
            <a:ext cx="3528392" cy="25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6284"/>
            <a:ext cx="3528392" cy="246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7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1078</Words>
  <Application>Microsoft Office PowerPoint</Application>
  <PresentationFormat>Екран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8" baseType="lpstr">
      <vt:lpstr>Aharoni</vt:lpstr>
      <vt:lpstr>Calibri</vt:lpstr>
      <vt:lpstr>Constantia</vt:lpstr>
      <vt:lpstr>HGP明朝E</vt:lpstr>
      <vt:lpstr>Times New Roman</vt:lpstr>
      <vt:lpstr>Wingdings 2</vt:lpstr>
      <vt:lpstr>Поток</vt:lpstr>
      <vt:lpstr>Японія. Місце країни у світі та Азіатсько-Тихоокеанському регіоні</vt:lpstr>
      <vt:lpstr>Мета</vt:lpstr>
      <vt:lpstr>План уроку </vt:lpstr>
      <vt:lpstr>1. «Візитна картка»</vt:lpstr>
      <vt:lpstr>1. «Візитна картка»</vt:lpstr>
      <vt:lpstr>2.Місце країни у світі та Азійсько-Тихоокеанському регіоні.</vt:lpstr>
      <vt:lpstr>Символи Японії</vt:lpstr>
      <vt:lpstr>3. ЕГП</vt:lpstr>
      <vt:lpstr>4. Природно-ресурсний потенціал</vt:lpstr>
      <vt:lpstr>4. Природно-ресурсний потенціал</vt:lpstr>
      <vt:lpstr>4. Природно-ресурсний потенціал</vt:lpstr>
      <vt:lpstr>4. Природно-ресурсний потенціал Річки Японії</vt:lpstr>
      <vt:lpstr>4. Природно-ресурсний потенціал Річки Японії</vt:lpstr>
      <vt:lpstr>4. Природно-ресурсний потенціал Річки Японії</vt:lpstr>
      <vt:lpstr>4. Природно-ресурсний потенціал</vt:lpstr>
      <vt:lpstr>4. Природно-ресурсний потенціал</vt:lpstr>
      <vt:lpstr>4.Природно-ресурсний потенціал</vt:lpstr>
      <vt:lpstr>5. Населення</vt:lpstr>
      <vt:lpstr>5. Населення</vt:lpstr>
      <vt:lpstr>Вікова структура населення Японії, станом на 2015 рік, має такий вигляд:</vt:lpstr>
      <vt:lpstr>Трудові ресурси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Японія. Місце країни у світі та Азіатсько-Тихоокеанському регіоні</dc:title>
  <dc:creator>user</dc:creator>
  <cp:lastModifiedBy>HP 450</cp:lastModifiedBy>
  <cp:revision>16</cp:revision>
  <dcterms:created xsi:type="dcterms:W3CDTF">2022-11-14T07:51:51Z</dcterms:created>
  <dcterms:modified xsi:type="dcterms:W3CDTF">2024-03-11T10:26:35Z</dcterms:modified>
</cp:coreProperties>
</file>