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9" r:id="rId1"/>
  </p:sldMasterIdLst>
  <p:notesMasterIdLst>
    <p:notesMasterId r:id="rId18"/>
  </p:notesMasterIdLst>
  <p:handoutMasterIdLst>
    <p:handoutMasterId r:id="rId19"/>
  </p:handoutMasterIdLst>
  <p:sldIdLst>
    <p:sldId id="261" r:id="rId2"/>
    <p:sldId id="477" r:id="rId3"/>
    <p:sldId id="508" r:id="rId4"/>
    <p:sldId id="511" r:id="rId5"/>
    <p:sldId id="509" r:id="rId6"/>
    <p:sldId id="510" r:id="rId7"/>
    <p:sldId id="512" r:id="rId8"/>
    <p:sldId id="513" r:id="rId9"/>
    <p:sldId id="514" r:id="rId10"/>
    <p:sldId id="515" r:id="rId11"/>
    <p:sldId id="507" r:id="rId12"/>
    <p:sldId id="516" r:id="rId13"/>
    <p:sldId id="517" r:id="rId14"/>
    <p:sldId id="518" r:id="rId15"/>
    <p:sldId id="519" r:id="rId16"/>
    <p:sldId id="421" r:id="rId17"/>
  </p:sldIdLst>
  <p:sldSz cx="9144000" cy="6858000" type="screen4x3"/>
  <p:notesSz cx="6858000" cy="9144000"/>
  <p:defaultTextStyle>
    <a:defPPr>
      <a:defRPr lang="uk-UA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7F5F0BB-52B4-4897-B624-826F7DAD56BF}" type="datetimeFigureOut">
              <a:rPr lang="uk-UA"/>
              <a:pPr>
                <a:defRPr/>
              </a:pPr>
              <a:t>04.10.2022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300085-13B9-4F5D-A784-8BF6924CB68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188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24372-951D-4A42-9526-7C93E97D5390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8160E-329D-4789-99E0-F7AEAE497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3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D2420B-A1B9-47F6-B4D1-98282297FE3F}" type="datetimeFigureOut">
              <a:rPr lang="ru-RU" smtClean="0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3C2AB-1958-4036-96E6-BAB03605D4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085E1-6551-4ABE-9B5B-2B1910EAD040}" type="datetimeFigureOut">
              <a:rPr lang="ru-RU" smtClean="0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1A1CA-CA96-48F7-A442-0DCD8556E0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6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E440C-77EF-42F9-8BB0-11549C640973}" type="datetimeFigureOut">
              <a:rPr lang="ru-RU" smtClean="0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3177B-E777-44C0-88E5-C9EF88A172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340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65391-EF9D-4316-9625-5688279609A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422597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Место для изображения из Интернета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553654-E641-4B32-8B83-F6E4219E904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35841031"/>
      </p:ext>
    </p:extLst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45107-74CC-4BFD-9C9F-4EA0D53536DF}" type="datetimeFigureOut">
              <a:rPr lang="ru-RU" smtClean="0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88E87-F0C2-4432-BE39-FAECC28F53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1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67581D-D395-4C02-8516-91B887AFBD1E}" type="datetimeFigureOut">
              <a:rPr lang="ru-RU" smtClean="0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F8735-A12C-49B3-87D0-08183CCE32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7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0B836-432A-4B1A-A610-DD4848137BCA}" type="datetimeFigureOut">
              <a:rPr lang="ru-RU" smtClean="0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0688D-26B3-4F1B-9100-A5C95F739A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2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0F714-3E7C-4AEA-85E3-1D4DE66C93D2}" type="datetimeFigureOut">
              <a:rPr lang="ru-RU" smtClean="0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02836-4BFB-4575-8F0E-F5A57FDC3B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9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409A6-877A-4583-8EE9-1EF2469ACAA6}" type="datetimeFigureOut">
              <a:rPr lang="ru-RU" smtClean="0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A308D-4E8B-44BA-AC9B-20F63C8E1D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8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A523F-8DD3-4E5D-B985-44E3A57892EF}" type="datetimeFigureOut">
              <a:rPr lang="ru-RU" smtClean="0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3FADD-0833-43C2-84FC-268C84F59A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2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E4CC7-A487-47AD-B3F8-2B191C6B3315}" type="datetimeFigureOut">
              <a:rPr lang="ru-RU" smtClean="0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1110A-880B-47C0-9A2E-BE47F5A36F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4799A-3FB2-4470-BADE-9AF652416EFE}" type="datetimeFigureOut">
              <a:rPr lang="ru-RU" smtClean="0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43FA4-8524-466D-84F7-D7500D2F52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61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F4159C-D879-42A5-8B4F-530FA2FE6182}" type="datetimeFigureOut">
              <a:rPr lang="ru-RU" smtClean="0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AD3B0C-15F5-4621-BFE5-E4E72497C9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7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34" r:id="rId12"/>
    <p:sldLayoutId id="214748413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uk-UA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Васильківський фаховий коледж ВНЗ «Відкритий міжнародний університет розвитку людини «Україна»</a:t>
            </a:r>
            <a:r>
              <a:rPr lang="uk-UA" sz="2000" b="1" i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i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i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i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Навчальна дисципліна  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Інформаційні технології </a:t>
            </a:r>
            <a:b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Викладач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Єременко Олександр Іванович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2209800"/>
            <a:ext cx="9130553" cy="43434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Clr>
                <a:schemeClr val="accent3"/>
              </a:buClr>
              <a:buNone/>
              <a:defRPr/>
            </a:pPr>
            <a:r>
              <a:rPr lang="uk-UA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uk-UA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Апаратне забезпечення </a:t>
            </a:r>
            <a:r>
              <a:rPr lang="uk-UA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інформаційних технологій</a:t>
            </a:r>
            <a:endParaRPr lang="uk-UA" sz="2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р.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3447" y="2893368"/>
            <a:ext cx="91440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лекції</a:t>
            </a: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1. 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Загальні положення апаратного забезпечення ..…………........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</a:t>
            </a:r>
            <a:endParaRPr kumimoji="0" lang="uk-UA" alt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2.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Системні блоки ..……………….……………………….………...…....8</a:t>
            </a:r>
            <a:endParaRPr lang="uk-UA" sz="2000" b="1" dirty="0" smtClean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kumimoji="0" lang="uk-UA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kumimoji="0" lang="uk-UA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Монітори, дисплеї ……………………..…………..…………………..14</a:t>
            </a:r>
            <a:endParaRPr kumimoji="0" lang="uk-UA" alt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4. 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Додаткові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і допоміжні пристрої ……………….….…………… .…16</a:t>
            </a:r>
            <a:endParaRPr lang="uk-UA" sz="2000" b="1" dirty="0" smtClean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0" indent="355600" algn="just" eaLnBrk="1" hangingPunct="1">
              <a:spcAft>
                <a:spcPts val="0"/>
              </a:spcAft>
            </a:pPr>
            <a:endParaRPr lang="uk-UA" sz="2600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Системний блок</a:t>
            </a:r>
            <a:r>
              <a:rPr lang="uk-UA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alt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179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l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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роз'єми живлення; </a:t>
            </a:r>
          </a:p>
          <a:p>
            <a:pPr indent="363538" algn="l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	перетворювач напруги з 5 В на 3,3 В для живлення процесора (деяким процесорам потрібна менша напруга); </a:t>
            </a:r>
          </a:p>
          <a:p>
            <a:pPr indent="363538" algn="l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	роз'єм для підключення клавіатури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тощо. </a:t>
            </a:r>
          </a:p>
          <a:p>
            <a:pPr indent="363538" algn="l"/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3538" algn="l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На материнській платі є мікросхеми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відеоадаптера, звукової плати і контролера SCSI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 На платах знаходитися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спеціальні роз'єми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для установки мікросхем математичного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співпроцесора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363538" algn="l"/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114800"/>
            <a:ext cx="3426037" cy="249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8"/>
            <a:ext cx="9144000" cy="376608"/>
          </a:xfrm>
        </p:spPr>
        <p:txBody>
          <a:bodyPr>
            <a:normAutofit/>
          </a:bodyPr>
          <a:lstStyle/>
          <a:p>
            <a:pPr algn="ctr"/>
            <a:r>
              <a:rPr lang="uk-UA" alt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Системний блок </a:t>
            </a:r>
            <a:endParaRPr lang="uk-UA" alt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81000" y="990600"/>
            <a:ext cx="8382000" cy="4903787"/>
            <a:chOff x="982" y="198"/>
            <a:chExt cx="6448" cy="3915"/>
          </a:xfrm>
        </p:grpSpPr>
        <p:sp>
          <p:nvSpPr>
            <p:cNvPr id="5" name="AutoShape 9"/>
            <p:cNvSpPr>
              <a:spLocks/>
            </p:cNvSpPr>
            <p:nvPr/>
          </p:nvSpPr>
          <p:spPr bwMode="auto">
            <a:xfrm>
              <a:off x="983" y="134"/>
              <a:ext cx="6382" cy="1566"/>
            </a:xfrm>
            <a:custGeom>
              <a:avLst/>
              <a:gdLst>
                <a:gd name="T0" fmla="+- 0 1013 984"/>
                <a:gd name="T1" fmla="*/ T0 w 6382"/>
                <a:gd name="T2" fmla="+- 0 616 134"/>
                <a:gd name="T3" fmla="*/ 616 h 1566"/>
                <a:gd name="T4" fmla="+- 0 2248 984"/>
                <a:gd name="T5" fmla="*/ T4 w 6382"/>
                <a:gd name="T6" fmla="+- 0 616 134"/>
                <a:gd name="T7" fmla="*/ 616 h 1566"/>
                <a:gd name="T8" fmla="+- 0 2248 984"/>
                <a:gd name="T9" fmla="*/ T8 w 6382"/>
                <a:gd name="T10" fmla="+- 0 134 134"/>
                <a:gd name="T11" fmla="*/ 134 h 1566"/>
                <a:gd name="T12" fmla="+- 0 1013 984"/>
                <a:gd name="T13" fmla="*/ T12 w 6382"/>
                <a:gd name="T14" fmla="+- 0 134 134"/>
                <a:gd name="T15" fmla="*/ 134 h 1566"/>
                <a:gd name="T16" fmla="+- 0 1013 984"/>
                <a:gd name="T17" fmla="*/ T16 w 6382"/>
                <a:gd name="T18" fmla="+- 0 616 134"/>
                <a:gd name="T19" fmla="*/ 616 h 1566"/>
                <a:gd name="T20" fmla="+- 0 2531 984"/>
                <a:gd name="T21" fmla="*/ T20 w 6382"/>
                <a:gd name="T22" fmla="+- 0 616 134"/>
                <a:gd name="T23" fmla="*/ 616 h 1566"/>
                <a:gd name="T24" fmla="+- 0 3736 984"/>
                <a:gd name="T25" fmla="*/ T24 w 6382"/>
                <a:gd name="T26" fmla="+- 0 616 134"/>
                <a:gd name="T27" fmla="*/ 616 h 1566"/>
                <a:gd name="T28" fmla="+- 0 3736 984"/>
                <a:gd name="T29" fmla="*/ T28 w 6382"/>
                <a:gd name="T30" fmla="+- 0 150 134"/>
                <a:gd name="T31" fmla="*/ 150 h 1566"/>
                <a:gd name="T32" fmla="+- 0 2531 984"/>
                <a:gd name="T33" fmla="*/ T32 w 6382"/>
                <a:gd name="T34" fmla="+- 0 150 134"/>
                <a:gd name="T35" fmla="*/ 150 h 1566"/>
                <a:gd name="T36" fmla="+- 0 2531 984"/>
                <a:gd name="T37" fmla="*/ T36 w 6382"/>
                <a:gd name="T38" fmla="+- 0 616 134"/>
                <a:gd name="T39" fmla="*/ 616 h 1566"/>
                <a:gd name="T40" fmla="+- 0 4078 984"/>
                <a:gd name="T41" fmla="*/ T40 w 6382"/>
                <a:gd name="T42" fmla="+- 0 616 134"/>
                <a:gd name="T43" fmla="*/ 616 h 1566"/>
                <a:gd name="T44" fmla="+- 0 4866 984"/>
                <a:gd name="T45" fmla="*/ T44 w 6382"/>
                <a:gd name="T46" fmla="+- 0 616 134"/>
                <a:gd name="T47" fmla="*/ 616 h 1566"/>
                <a:gd name="T48" fmla="+- 0 4866 984"/>
                <a:gd name="T49" fmla="*/ T48 w 6382"/>
                <a:gd name="T50" fmla="+- 0 150 134"/>
                <a:gd name="T51" fmla="*/ 150 h 1566"/>
                <a:gd name="T52" fmla="+- 0 4078 984"/>
                <a:gd name="T53" fmla="*/ T52 w 6382"/>
                <a:gd name="T54" fmla="+- 0 150 134"/>
                <a:gd name="T55" fmla="*/ 150 h 1566"/>
                <a:gd name="T56" fmla="+- 0 4078 984"/>
                <a:gd name="T57" fmla="*/ T56 w 6382"/>
                <a:gd name="T58" fmla="+- 0 616 134"/>
                <a:gd name="T59" fmla="*/ 616 h 1566"/>
                <a:gd name="T60" fmla="+- 0 5134 984"/>
                <a:gd name="T61" fmla="*/ T60 w 6382"/>
                <a:gd name="T62" fmla="+- 0 616 134"/>
                <a:gd name="T63" fmla="*/ 616 h 1566"/>
                <a:gd name="T64" fmla="+- 0 5893 984"/>
                <a:gd name="T65" fmla="*/ T64 w 6382"/>
                <a:gd name="T66" fmla="+- 0 616 134"/>
                <a:gd name="T67" fmla="*/ 616 h 1566"/>
                <a:gd name="T68" fmla="+- 0 5893 984"/>
                <a:gd name="T69" fmla="*/ T68 w 6382"/>
                <a:gd name="T70" fmla="+- 0 165 134"/>
                <a:gd name="T71" fmla="*/ 165 h 1566"/>
                <a:gd name="T72" fmla="+- 0 5134 984"/>
                <a:gd name="T73" fmla="*/ T72 w 6382"/>
                <a:gd name="T74" fmla="+- 0 165 134"/>
                <a:gd name="T75" fmla="*/ 165 h 1566"/>
                <a:gd name="T76" fmla="+- 0 5134 984"/>
                <a:gd name="T77" fmla="*/ T76 w 6382"/>
                <a:gd name="T78" fmla="+- 0 616 134"/>
                <a:gd name="T79" fmla="*/ 616 h 1566"/>
                <a:gd name="T80" fmla="+- 0 984 984"/>
                <a:gd name="T81" fmla="*/ T80 w 6382"/>
                <a:gd name="T82" fmla="+- 0 1128 134"/>
                <a:gd name="T83" fmla="*/ 1128 h 1566"/>
                <a:gd name="T84" fmla="+- 0 7366 984"/>
                <a:gd name="T85" fmla="*/ T84 w 6382"/>
                <a:gd name="T86" fmla="+- 0 1128 134"/>
                <a:gd name="T87" fmla="*/ 1128 h 1566"/>
                <a:gd name="T88" fmla="+- 0 984 984"/>
                <a:gd name="T89" fmla="*/ T88 w 6382"/>
                <a:gd name="T90" fmla="+- 0 1700 134"/>
                <a:gd name="T91" fmla="*/ 1700 h 1566"/>
                <a:gd name="T92" fmla="+- 0 7366 984"/>
                <a:gd name="T93" fmla="*/ T92 w 6382"/>
                <a:gd name="T94" fmla="+- 0 1700 134"/>
                <a:gd name="T95" fmla="*/ 1700 h 156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6382" h="1566">
                  <a:moveTo>
                    <a:pt x="29" y="482"/>
                  </a:moveTo>
                  <a:lnTo>
                    <a:pt x="1264" y="482"/>
                  </a:lnTo>
                  <a:lnTo>
                    <a:pt x="1264" y="0"/>
                  </a:lnTo>
                  <a:lnTo>
                    <a:pt x="29" y="0"/>
                  </a:lnTo>
                  <a:lnTo>
                    <a:pt x="29" y="482"/>
                  </a:lnTo>
                  <a:moveTo>
                    <a:pt x="1547" y="482"/>
                  </a:moveTo>
                  <a:lnTo>
                    <a:pt x="2752" y="482"/>
                  </a:lnTo>
                  <a:lnTo>
                    <a:pt x="2752" y="16"/>
                  </a:lnTo>
                  <a:lnTo>
                    <a:pt x="1547" y="16"/>
                  </a:lnTo>
                  <a:lnTo>
                    <a:pt x="1547" y="482"/>
                  </a:lnTo>
                  <a:moveTo>
                    <a:pt x="3094" y="482"/>
                  </a:moveTo>
                  <a:lnTo>
                    <a:pt x="3882" y="482"/>
                  </a:lnTo>
                  <a:lnTo>
                    <a:pt x="3882" y="16"/>
                  </a:lnTo>
                  <a:lnTo>
                    <a:pt x="3094" y="16"/>
                  </a:lnTo>
                  <a:lnTo>
                    <a:pt x="3094" y="482"/>
                  </a:lnTo>
                  <a:moveTo>
                    <a:pt x="4150" y="482"/>
                  </a:moveTo>
                  <a:lnTo>
                    <a:pt x="4909" y="482"/>
                  </a:lnTo>
                  <a:lnTo>
                    <a:pt x="4909" y="31"/>
                  </a:lnTo>
                  <a:lnTo>
                    <a:pt x="4150" y="31"/>
                  </a:lnTo>
                  <a:lnTo>
                    <a:pt x="4150" y="482"/>
                  </a:lnTo>
                  <a:moveTo>
                    <a:pt x="0" y="994"/>
                  </a:moveTo>
                  <a:lnTo>
                    <a:pt x="6382" y="994"/>
                  </a:lnTo>
                  <a:moveTo>
                    <a:pt x="0" y="1566"/>
                  </a:moveTo>
                  <a:lnTo>
                    <a:pt x="6382" y="1566"/>
                  </a:lnTo>
                </a:path>
              </a:pathLst>
            </a:custGeom>
            <a:noFill/>
            <a:ln w="1270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5551" y="781"/>
              <a:ext cx="0" cy="904"/>
            </a:xfrm>
            <a:prstGeom prst="line">
              <a:avLst/>
            </a:prstGeom>
            <a:noFill/>
            <a:ln w="12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491" y="615"/>
              <a:ext cx="134" cy="196"/>
            </a:xfrm>
            <a:custGeom>
              <a:avLst/>
              <a:gdLst>
                <a:gd name="T0" fmla="+- 0 5551 5491"/>
                <a:gd name="T1" fmla="*/ T0 w 134"/>
                <a:gd name="T2" fmla="+- 0 616 616"/>
                <a:gd name="T3" fmla="*/ 616 h 196"/>
                <a:gd name="T4" fmla="+- 0 5491 5491"/>
                <a:gd name="T5" fmla="*/ T4 w 134"/>
                <a:gd name="T6" fmla="+- 0 812 616"/>
                <a:gd name="T7" fmla="*/ 812 h 196"/>
                <a:gd name="T8" fmla="+- 0 5625 5491"/>
                <a:gd name="T9" fmla="*/ T8 w 134"/>
                <a:gd name="T10" fmla="+- 0 812 616"/>
                <a:gd name="T11" fmla="*/ 812 h 196"/>
                <a:gd name="T12" fmla="+- 0 5551 5491"/>
                <a:gd name="T13" fmla="*/ T12 w 134"/>
                <a:gd name="T14" fmla="+- 0 616 616"/>
                <a:gd name="T15" fmla="*/ 616 h 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34" h="196">
                  <a:moveTo>
                    <a:pt x="60" y="0"/>
                  </a:moveTo>
                  <a:lnTo>
                    <a:pt x="0" y="196"/>
                  </a:lnTo>
                  <a:lnTo>
                    <a:pt x="134" y="19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984" y="2257"/>
              <a:ext cx="6382" cy="0"/>
            </a:xfrm>
            <a:prstGeom prst="line">
              <a:avLst/>
            </a:prstGeom>
            <a:noFill/>
            <a:ln w="1281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" y="217"/>
              <a:ext cx="6364" cy="3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-341086" y="6176089"/>
            <a:ext cx="9448800" cy="376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Структурна схема материнської плати </a:t>
            </a:r>
            <a:endParaRPr kumimoji="0"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0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Системний блок</a:t>
            </a:r>
            <a:r>
              <a:rPr lang="uk-UA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alt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179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l"/>
            <a:r>
              <a:rPr lang="uk-U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Мікропроцесор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(МП,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CPU, Central Processor Unit,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ЦПУ або центральне процесорний пристрій) -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найважливіший компонент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комп'ютера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його «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мозок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». Він керує роботою комп'ютера і виконує більшу частину обробки даних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3538" algn="l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Мікропроцесор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є сукупністю інтегральних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схем (НВІС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). Можливості його 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визначаються розміром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кристала і кількістю транзисторів.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Інтегральні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мікросхеми називають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чіпами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chip). 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3538" algn="l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Основними параметрами процесорів є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напруга, розрядність, тактова частота, розмір кеш-пам'яті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363538" algn="l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Напруга подається на процесор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від материнської плати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, вимірюється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кількома вольтами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(біля 3 В).</a:t>
            </a:r>
          </a:p>
          <a:p>
            <a:pPr indent="363538" algn="l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Розрядність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вказує на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кількість байт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, які процесор може обробити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регістрах за один такт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 Такти задає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чіпсет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мікропроцесорний комплекс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, розташований на материнській платі. Продуктивність процесора визначається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тактовою частотою. 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1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Системний блок</a:t>
            </a:r>
            <a:r>
              <a:rPr lang="uk-UA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alt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179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l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Чим вище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тактова частота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тим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вище продуктивність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процесора (кількість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виконуваних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команд за одиницю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часу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indent="363538" algn="l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Тактова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частота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процесорів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складає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понад 2400 МГц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363538" algn="l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Обмін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даними всередині процесора відбувається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швидше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ніж обмін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із зовнішніми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пристроями.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Щоб зменшити час читання даних, в процесорі розміщена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понадоперативна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кеш-пам'ять.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Об'єм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кеш-пам'яті сучасних ПК складає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кілька сотень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мегабайт.</a:t>
            </a:r>
          </a:p>
          <a:p>
            <a:pPr indent="363538" algn="l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Пам'ять.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Всі комп'ютери використовують три види пам'яті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- оперативну, постійну і зовнішню. </a:t>
            </a:r>
          </a:p>
          <a:p>
            <a:pPr indent="363538" algn="l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Оперативна пам'ять (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ОЗП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оперативно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запам'ятовуючий пристрій)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призначена для зберігання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інформації,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забезпечує режими її запису,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зчитування й зберігання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 За способом зберігання інформації оперативна пам'ять буває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статичної та динамічної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363538" algn="l"/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Системний блок</a:t>
            </a:r>
            <a:r>
              <a:rPr lang="uk-UA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alt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179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l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Постійна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пам'ять (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ПЗП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постійне запам'ятовуючий пристрій)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містить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таку інформацію, яка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не повинна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змінюватися в ході виконання мікропроцесором різних програм.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3538" algn="l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Постійна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пам'ять має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назву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ROM (Read Only Memory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яке вказує на те, що забезпечуються тільки режими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зчитування та зберігання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 Постійна пам'ять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енергонезалежна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тобто може зберігати інформацію і при відключеному живленні.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3538" algn="l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Мікросхеми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відеопам'яті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використовувані в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відеоадаптерах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відносяться до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динамічної оперативної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пам'яті. 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3538" algn="l"/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3629" y="0"/>
            <a:ext cx="9144000" cy="754743"/>
          </a:xfrm>
        </p:spPr>
        <p:txBody>
          <a:bodyPr>
            <a:normAutofit fontScale="90000"/>
          </a:bodyPr>
          <a:lstStyle/>
          <a:p>
            <a:r>
              <a:rPr lang="uk-UA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 для виконання практичної роботи  </a:t>
            </a:r>
            <a:r>
              <a:rPr lang="en-US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Включить у таблицю компоненти ПК, які зображені на рис.1-4. Наприклад. 1.1; 1,2; 1,3; 1,4. На 5 рисунку запишіть по 2 приклади кожного виду пристроїв комп'ютера.</a:t>
            </a:r>
            <a:endParaRPr lang="uk-UA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57" y="1021985"/>
            <a:ext cx="7422243" cy="581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0532" y="152400"/>
            <a:ext cx="2842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ДЯКУЮ ЗА </a:t>
            </a:r>
            <a:r>
              <a:rPr lang="uk-UA" sz="2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УВАГУ</a:t>
            </a:r>
            <a:r>
              <a:rPr lang="uk-UA" sz="3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!</a:t>
            </a:r>
            <a:endParaRPr lang="ru-RU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018" y="2362200"/>
            <a:ext cx="6087471" cy="192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Загальні положення апаратного забезпечення </a:t>
            </a:r>
            <a:endParaRPr lang="uk-UA" altLang="en-US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502" y="609599"/>
            <a:ext cx="8915400" cy="3048001"/>
          </a:xfrm>
        </p:spPr>
        <p:txBody>
          <a:bodyPr>
            <a:normAutofit/>
          </a:bodyPr>
          <a:lstStyle/>
          <a:p>
            <a:pPr marL="0" indent="363538">
              <a:lnSpc>
                <a:spcPct val="120000"/>
              </a:lnSpc>
              <a:buNone/>
            </a:pP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Інформаційна система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— взаємозалежна сукупність </a:t>
            </a:r>
            <a:r>
              <a:rPr lang="uk-UA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засобів,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методів і персоналу, які використовуються для зберігання, обробки й  подання даних, відомостей з метою вирішення користувачем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окреслених завдань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функціональних елементів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інформаційних  систем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(технологій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відносять </a:t>
            </a:r>
            <a:r>
              <a:rPr lang="uk-UA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апаратну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та програмну складові.</a:t>
            </a:r>
          </a:p>
          <a:p>
            <a:pPr marL="0" indent="363538"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149" y="3798838"/>
            <a:ext cx="5108801" cy="30591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" y="3505200"/>
            <a:ext cx="3657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Апаратна частина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hardware, "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тверда частина") складається із з'єднаних між собою різноманітних </a:t>
            </a:r>
            <a:r>
              <a:rPr lang="uk-U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пристроїв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які можна побачити і відчути на дотик.</a:t>
            </a:r>
          </a:p>
        </p:txBody>
      </p:sp>
    </p:spTree>
    <p:extLst>
      <p:ext uri="{BB962C8B-B14F-4D97-AF65-F5344CB8AC3E}">
        <p14:creationId xmlns:p14="http://schemas.microsoft.com/office/powerpoint/2010/main" val="23983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6700" y="3782786"/>
            <a:ext cx="3657600" cy="2971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Пристрої введення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</a:p>
          <a:p>
            <a:pPr>
              <a:lnSpc>
                <a:spcPct val="110000"/>
              </a:lnSpc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Пристрої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обробки інформації</a:t>
            </a:r>
          </a:p>
          <a:p>
            <a:pPr>
              <a:lnSpc>
                <a:spcPct val="110000"/>
              </a:lnSpc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Довготривале зберігання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інформації </a:t>
            </a: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Пристрої виведення інформації</a:t>
            </a:r>
            <a:endParaRPr lang="ru-RU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371975" y="4346273"/>
            <a:ext cx="1885950" cy="584775"/>
          </a:xfrm>
          <a:prstGeom prst="rect">
            <a:avLst/>
          </a:prstGeom>
          <a:solidFill>
            <a:srgbClr val="00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en-US" sz="1600" b="1" dirty="0">
                <a:solidFill>
                  <a:srgbClr val="FF0066"/>
                </a:solidFill>
              </a:rPr>
              <a:t>Процесор, ОЗУ, системна шина</a:t>
            </a:r>
            <a:endParaRPr lang="ru-RU" altLang="en-US" sz="1600" b="1" dirty="0">
              <a:solidFill>
                <a:srgbClr val="FF0066"/>
              </a:solidFill>
            </a:endParaRPr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4401003" y="3088216"/>
            <a:ext cx="2090511" cy="1256606"/>
            <a:chOff x="3168" y="1872"/>
            <a:chExt cx="1056" cy="624"/>
          </a:xfrm>
        </p:grpSpPr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3168" y="1872"/>
              <a:ext cx="1056" cy="372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uk-UA" altLang="en-US" sz="1600" b="1" dirty="0">
                  <a:solidFill>
                    <a:srgbClr val="FF0066"/>
                  </a:solidFill>
                </a:rPr>
                <a:t>Пристрої введення</a:t>
              </a:r>
              <a:endParaRPr lang="ru-RU" altLang="en-US" sz="1600" b="1" dirty="0">
                <a:solidFill>
                  <a:srgbClr val="FF0066"/>
                </a:solidFill>
              </a:endParaRPr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>
              <a:off x="3648" y="2256"/>
              <a:ext cx="0" cy="24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4419600" y="4933950"/>
            <a:ext cx="2057400" cy="1476375"/>
            <a:chOff x="3168" y="2880"/>
            <a:chExt cx="1056" cy="612"/>
          </a:xfrm>
        </p:grpSpPr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3168" y="3120"/>
              <a:ext cx="1056" cy="372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uk-UA" altLang="en-US" sz="1600" b="1" dirty="0" smtClean="0">
                  <a:solidFill>
                    <a:srgbClr val="FF0066"/>
                  </a:solidFill>
                </a:rPr>
                <a:t>Пристрої </a:t>
              </a:r>
              <a:r>
                <a:rPr lang="uk-UA" altLang="en-US" sz="1600" b="1" dirty="0">
                  <a:solidFill>
                    <a:srgbClr val="FF0066"/>
                  </a:solidFill>
                </a:rPr>
                <a:t>виведення</a:t>
              </a:r>
              <a:endParaRPr lang="ru-RU" altLang="en-US" sz="1600" b="1" dirty="0">
                <a:solidFill>
                  <a:srgbClr val="FF0066"/>
                </a:solidFill>
              </a:endParaRPr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>
              <a:off x="3648" y="2880"/>
              <a:ext cx="0" cy="24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6260936" y="4141321"/>
            <a:ext cx="2320635" cy="983026"/>
            <a:chOff x="4224" y="2508"/>
            <a:chExt cx="1248" cy="372"/>
          </a:xfrm>
        </p:grpSpPr>
        <p:sp>
          <p:nvSpPr>
            <p:cNvPr id="12302" name="Text Box 14"/>
            <p:cNvSpPr txBox="1">
              <a:spLocks noChangeArrowheads="1"/>
            </p:cNvSpPr>
            <p:nvPr/>
          </p:nvSpPr>
          <p:spPr bwMode="auto">
            <a:xfrm>
              <a:off x="4416" y="2508"/>
              <a:ext cx="1056" cy="372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uk-UA" altLang="en-US" sz="1600" b="1" dirty="0">
                  <a:solidFill>
                    <a:srgbClr val="FF0066"/>
                  </a:solidFill>
                </a:rPr>
                <a:t>Зовнішня </a:t>
              </a:r>
              <a:r>
                <a:rPr lang="uk-UA" altLang="en-US" sz="1600" b="1" dirty="0" err="1">
                  <a:solidFill>
                    <a:srgbClr val="FF0066"/>
                  </a:solidFill>
                </a:rPr>
                <a:t>пам</a:t>
              </a:r>
              <a:r>
                <a:rPr lang="en-US" altLang="en-US" sz="1600" b="1" dirty="0">
                  <a:solidFill>
                    <a:srgbClr val="FF0066"/>
                  </a:solidFill>
                </a:rPr>
                <a:t>’</a:t>
              </a:r>
              <a:r>
                <a:rPr lang="uk-UA" altLang="en-US" sz="1600" b="1" dirty="0">
                  <a:solidFill>
                    <a:srgbClr val="FF0066"/>
                  </a:solidFill>
                </a:rPr>
                <a:t>ять</a:t>
              </a:r>
              <a:endParaRPr lang="ru-RU" altLang="en-US" sz="1600" b="1" dirty="0">
                <a:solidFill>
                  <a:srgbClr val="FF0066"/>
                </a:solidFill>
              </a:endParaRPr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 flipH="1">
              <a:off x="4224" y="2592"/>
              <a:ext cx="192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4224" y="2784"/>
              <a:ext cx="192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alt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Загальні положення апаратного забезпечення </a:t>
            </a:r>
            <a:endParaRPr lang="uk-UA" alt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462873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l"/>
            <a:r>
              <a:rPr lang="uk-U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Комп'ютерне обладнання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є наймасовішою інформаційною та обчислювальною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системою широкого спектру використання. ПК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укомплектований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необхідними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пристроями. 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3538" algn="l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Існує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мінімально необхідний набір пристроїв, що називається </a:t>
            </a:r>
            <a:r>
              <a:rPr lang="uk-U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базової апаратною конфігурацією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ПК, при якій користувач отримує можливість працювати на комп'ютері. Цей набір включає </a:t>
            </a:r>
            <a:r>
              <a:rPr lang="uk-U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системний блок, </a:t>
            </a:r>
            <a:r>
              <a:rPr lang="uk-U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монітор, клавіатуру, </a:t>
            </a:r>
            <a:r>
              <a:rPr lang="uk-U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мишу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4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 autoUpdateAnimBg="0"/>
      <p:bldP spid="1229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17537"/>
          </a:xfrm>
        </p:spPr>
        <p:txBody>
          <a:bodyPr>
            <a:normAutofit/>
          </a:bodyPr>
          <a:lstStyle/>
          <a:p>
            <a:pPr algn="ctr"/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Пристрої введення інформації</a:t>
            </a:r>
            <a:endParaRPr lang="ru-RU" alt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2057400"/>
            <a:ext cx="4038600" cy="403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Клавіатура;</a:t>
            </a:r>
          </a:p>
          <a:p>
            <a:pPr>
              <a:lnSpc>
                <a:spcPct val="90000"/>
              </a:lnSpc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Маніпулятори (миша і подібні);</a:t>
            </a:r>
          </a:p>
          <a:p>
            <a:pPr>
              <a:lnSpc>
                <a:spcPct val="90000"/>
              </a:lnSpc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Сканери;</a:t>
            </a:r>
          </a:p>
          <a:p>
            <a:pPr>
              <a:lnSpc>
                <a:spcPct val="90000"/>
              </a:lnSpc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Цифрові фотоапарати і відеокамери;</a:t>
            </a:r>
          </a:p>
          <a:p>
            <a:pPr>
              <a:lnSpc>
                <a:spcPct val="90000"/>
              </a:lnSpc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Мікрофони</a:t>
            </a:r>
            <a:endParaRPr lang="ru-RU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90" name="Picture 6" descr="vvod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416" y="1600200"/>
            <a:ext cx="4047420" cy="502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83559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228600"/>
            <a:ext cx="7772400" cy="617537"/>
          </a:xfrm>
        </p:spPr>
        <p:txBody>
          <a:bodyPr>
            <a:normAutofit/>
          </a:bodyPr>
          <a:lstStyle/>
          <a:p>
            <a:pPr algn="ctr"/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Пристрої обробки інформації</a:t>
            </a:r>
            <a:endParaRPr lang="ru-RU" alt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057400"/>
            <a:ext cx="3886200" cy="3505200"/>
          </a:xfrm>
        </p:spPr>
        <p:txBody>
          <a:bodyPr/>
          <a:lstStyle/>
          <a:p>
            <a:r>
              <a:rPr lang="uk-UA" altLang="en-US" sz="2800" b="1" dirty="0"/>
              <a:t>Центральний процесор;</a:t>
            </a:r>
          </a:p>
          <a:p>
            <a:r>
              <a:rPr lang="uk-UA" altLang="en-US" sz="2800" b="1" dirty="0"/>
              <a:t>Оперативна </a:t>
            </a:r>
            <a:r>
              <a:rPr lang="uk-UA" altLang="en-US" sz="2800" b="1" dirty="0" err="1"/>
              <a:t>пам</a:t>
            </a:r>
            <a:r>
              <a:rPr lang="en-US" altLang="en-US" sz="2800" b="1" dirty="0"/>
              <a:t>’</a:t>
            </a:r>
            <a:r>
              <a:rPr lang="uk-UA" altLang="en-US" sz="2800" b="1" dirty="0"/>
              <a:t>ять;</a:t>
            </a:r>
          </a:p>
          <a:p>
            <a:r>
              <a:rPr lang="uk-UA" altLang="en-US" sz="2800" b="1" dirty="0"/>
              <a:t>Системна шина</a:t>
            </a:r>
          </a:p>
          <a:p>
            <a:endParaRPr lang="ru-RU" altLang="en-US" sz="2800" dirty="0"/>
          </a:p>
        </p:txBody>
      </p:sp>
      <p:pic>
        <p:nvPicPr>
          <p:cNvPr id="8200" name="Picture 8" descr="hard1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004" y="1447799"/>
            <a:ext cx="4135995" cy="49747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5792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17537"/>
          </a:xfrm>
        </p:spPr>
        <p:txBody>
          <a:bodyPr>
            <a:normAutofit/>
          </a:bodyPr>
          <a:lstStyle/>
          <a:p>
            <a:pPr algn="ctr"/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Пристрої зберігання інформації</a:t>
            </a:r>
            <a:endParaRPr lang="ru-RU" alt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133600"/>
            <a:ext cx="4038600" cy="2819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Тверді і гнучкі магнітні диски;</a:t>
            </a:r>
          </a:p>
          <a:p>
            <a:pPr>
              <a:lnSpc>
                <a:spcPct val="90000"/>
              </a:lnSpc>
            </a:pP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Оптичні (лазерні) диски;</a:t>
            </a:r>
          </a:p>
          <a:p>
            <a:pPr>
              <a:lnSpc>
                <a:spcPct val="90000"/>
              </a:lnSpc>
            </a:pP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Флеш-пам’ять</a:t>
            </a:r>
            <a:endParaRPr lang="ru-RU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9" name="Picture 9" descr="rom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600200"/>
            <a:ext cx="434340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86546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257"/>
            <a:ext cx="7772400" cy="465137"/>
          </a:xfrm>
        </p:spPr>
        <p:txBody>
          <a:bodyPr>
            <a:normAutofit/>
          </a:bodyPr>
          <a:lstStyle/>
          <a:p>
            <a:pPr algn="ctr"/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Пристрої відображення інформації</a:t>
            </a:r>
            <a:endParaRPr lang="ru-RU" alt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2133600"/>
            <a:ext cx="3962400" cy="2438400"/>
          </a:xfrm>
        </p:spPr>
        <p:txBody>
          <a:bodyPr>
            <a:normAutofit/>
          </a:bodyPr>
          <a:lstStyle/>
          <a:p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Принтери,  </a:t>
            </a:r>
            <a:r>
              <a:rPr lang="uk-UA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плоттери</a:t>
            </a: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Монітори (дисплеї);</a:t>
            </a:r>
          </a:p>
          <a:p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Мультимедійні проектори;</a:t>
            </a:r>
          </a:p>
          <a:p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Звукові системи</a:t>
            </a:r>
            <a:endParaRPr lang="ru-RU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4" name="Picture 6" descr="lpt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959" y="1295400"/>
            <a:ext cx="3934691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61456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Системний блок</a:t>
            </a:r>
            <a:r>
              <a:rPr lang="uk-UA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altLang="en-US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14" y="60960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Системний блок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ПК містить:</a:t>
            </a:r>
          </a:p>
          <a:p>
            <a:pPr marL="342900" indent="-342900" algn="l">
              <a:buFontTx/>
              <a:buChar char="-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джерело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живлення, материнську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(синоніми: системна, головна, основна)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плату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процесором і оперативною пам'яттю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 algn="l">
              <a:buFontTx/>
              <a:buChar char="-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плати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розширення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відеокарту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звукову карту і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342900" indent="-342900" algn="l">
              <a:buFontTx/>
              <a:buChar char="-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накопичувач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(жорсткий диск ,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дисководи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, приводи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CD ROM),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додаткові пристрої.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3538" algn="l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СК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зазвичай має декілька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паралельних і послідовних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портів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підключення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пристроїв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введення і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виведення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(клавіатура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миша, монітор,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принтер).</a:t>
            </a:r>
          </a:p>
          <a:p>
            <a:pPr indent="363538" algn="l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Монтажні місця для накопичувачів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двох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типів -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 зовнішнім і внутрішнім доступом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Використовується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два типорозміру накопичувачів: шириною 5,25 дюймів (приводи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DVD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ROM,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деякі жорсткі диски) і 3,5 дюймів (дисководи, жорсткі диски). У залежності від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робочого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положення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корпусу їх ділять на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горизонтальні і вертикальні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9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Системний блок</a:t>
            </a:r>
            <a:r>
              <a:rPr lang="uk-UA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alt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179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Материнська плата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визначає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можливості комп'ютера. </a:t>
            </a:r>
          </a:p>
          <a:p>
            <a:pPr algn="l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 ній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розміщуються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indent="363538" algn="l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	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базовий мікропроцесор; </a:t>
            </a:r>
          </a:p>
          <a:p>
            <a:pPr indent="363538" algn="l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	оперативна пам'ять; </a:t>
            </a:r>
          </a:p>
          <a:p>
            <a:pPr indent="363538" algn="l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	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оперативний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запам'ятовуючий пристрій (ЗУ),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званий 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кеш-пам'яттю;</a:t>
            </a:r>
          </a:p>
          <a:p>
            <a:pPr indent="363538" algn="l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	ПЗУ з системою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BIOS (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базовою системою введення / виводу); </a:t>
            </a:r>
          </a:p>
          <a:p>
            <a:pPr indent="363538" algn="l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	набір керуючих мікросхем (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чіпсетів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), допоміжних мікросхем і контролерів введення / виводу;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3538" algn="l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	СМОС-пам'ять з даними про апаратні налаштуваннях і акумулятором для її живлення; </a:t>
            </a:r>
          </a:p>
          <a:p>
            <a:pPr indent="363538" algn="l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	роз'єми розширення (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слоти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indent="363538" algn="l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	роз'єми для підключення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інтерфейсних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кабелів жорстких дисків, дисководів,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портів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, інфрачервоного порту,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універсальної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послідовної шини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USB; 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2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10835</TotalTime>
  <Words>731</Words>
  <Application>Microsoft Office PowerPoint</Application>
  <PresentationFormat>Экран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Васильківський фаховий коледж ВНЗ «Відкритий міжнародний університет розвитку людини «Україна»  Навчальна дисципліна   Інформаційні технології  Викладач – Єременко Олександр Іванович</vt:lpstr>
      <vt:lpstr>1. Загальні положення апаратного забезпечення </vt:lpstr>
      <vt:lpstr>1. Загальні положення апаратного забезпечення </vt:lpstr>
      <vt:lpstr>Пристрої введення інформації</vt:lpstr>
      <vt:lpstr>Пристрої обробки інформації</vt:lpstr>
      <vt:lpstr>Пристрої зберігання інформації</vt:lpstr>
      <vt:lpstr>Пристрої відображення інформації</vt:lpstr>
      <vt:lpstr>2. Системний блок </vt:lpstr>
      <vt:lpstr>2. Системний блок </vt:lpstr>
      <vt:lpstr>2. Системний блок </vt:lpstr>
      <vt:lpstr>2. Системний блок </vt:lpstr>
      <vt:lpstr>2. Системний блок </vt:lpstr>
      <vt:lpstr>2. Системний блок </vt:lpstr>
      <vt:lpstr>2. Системний блок </vt:lpstr>
      <vt:lpstr>Завдання для виконання практичної роботи   Включить у таблицю компоненти ПК, які зображені на рис.1-4. Наприклад. 1.1; 1,2; 1,3; 1,4. На 5 рисунку запишіть по 2 приклади кожного виду пристроїв комп'ютера.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снижения стрессового состояния работников для обеспечения охраны труда в сельскохозяйственном  производстве</dc:title>
  <dc:creator>User</dc:creator>
  <cp:lastModifiedBy>8</cp:lastModifiedBy>
  <cp:revision>694</cp:revision>
  <dcterms:created xsi:type="dcterms:W3CDTF">2007-10-17T13:38:43Z</dcterms:created>
  <dcterms:modified xsi:type="dcterms:W3CDTF">2022-10-05T05:17:01Z</dcterms:modified>
</cp:coreProperties>
</file>