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Систематизація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                                               ПРОФЕСОР КАФЕДРИ ТУРИЗМУ,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ДОКУМЕНТНИХ ТА МІЖКУЛЬТУРНИХ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КОМУНІКАЦІЙ 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83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588" y="-443752"/>
            <a:ext cx="10538639" cy="1855694"/>
          </a:xfrm>
        </p:spPr>
        <p:txBody>
          <a:bodyPr/>
          <a:lstStyle/>
          <a:p>
            <a:r>
              <a:rPr lang="uk-UA" dirty="0" smtClean="0"/>
              <a:t>ЕТАПИ СТРАТЕГІЧНОГО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27094"/>
            <a:ext cx="10363825" cy="416410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ВИБІР ТУРИСТИЧНОГО ПРОДУКТУ</a:t>
            </a:r>
          </a:p>
          <a:p>
            <a:r>
              <a:rPr lang="uk-UA" dirty="0" smtClean="0"/>
              <a:t>ІНВЕНТАРІЗАЦІЯ ТУРИСТИЧНИХ РЕСУРСІВ</a:t>
            </a:r>
          </a:p>
          <a:p>
            <a:r>
              <a:rPr lang="uk-UA" dirty="0" smtClean="0"/>
              <a:t>АНАЛІЗ ВНУТРІШНЬОГО ТА МІЖНАРОДНОГО ТУРИСТИЧНОГО РИНКУ – З’ЯСУВАННЯ ЗОВНІШНІХ ЦІЛЬОВИХ ПОТРЕБ, ШЛЯХІВ ВДОСКОНАЛЕННЯ ВНУТРІШНІХ РЕСУРСІВ</a:t>
            </a:r>
          </a:p>
          <a:p>
            <a:r>
              <a:rPr lang="uk-UA" dirty="0" smtClean="0"/>
              <a:t>СТВОРЕННЯ ЕФЕКТИВНОГО АДМІНІСТРАТИВНОГО МЕХАНІЗМУ</a:t>
            </a:r>
          </a:p>
          <a:p>
            <a:r>
              <a:rPr lang="uk-UA" dirty="0" smtClean="0"/>
              <a:t>ОБРОБКА ІНФОРМАТИВНИХ ДЖЕРЕЛ ДЛЯ ОПЕРАТИВНОЇ РЕАКЦІЇ</a:t>
            </a:r>
          </a:p>
          <a:p>
            <a:r>
              <a:rPr lang="uk-UA" dirty="0" smtClean="0"/>
              <a:t>РОЗРОБКА РЕКЛАМНИХ МАТЕРІАЛІВ</a:t>
            </a:r>
          </a:p>
          <a:p>
            <a:r>
              <a:rPr lang="uk-UA" dirty="0" smtClean="0"/>
              <a:t>НАЛАГОДЖЕННЯ ПАРТНЕРСТВА</a:t>
            </a:r>
          </a:p>
          <a:p>
            <a:r>
              <a:rPr lang="uk-UA" dirty="0" smtClean="0"/>
              <a:t>ВИХІД НА РИНОК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03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18518"/>
            <a:ext cx="9906626" cy="766530"/>
          </a:xfrm>
        </p:spPr>
        <p:txBody>
          <a:bodyPr/>
          <a:lstStyle/>
          <a:p>
            <a:r>
              <a:rPr lang="uk-UA" dirty="0" smtClean="0"/>
              <a:t>ВТІЛЕННЯ СТРАТЕГІЧНОГО ПЛАНУ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887506" y="1385048"/>
            <a:ext cx="10390094" cy="4406151"/>
          </a:xfrm>
        </p:spPr>
        <p:txBody>
          <a:bodyPr/>
          <a:lstStyle/>
          <a:p>
            <a:r>
              <a:rPr lang="uk-UA" dirty="0" smtClean="0"/>
              <a:t>ВИЗНАЧЕННЯ МІСІЇ</a:t>
            </a:r>
          </a:p>
          <a:p>
            <a:r>
              <a:rPr lang="uk-UA" dirty="0" smtClean="0"/>
              <a:t>АНАЛІЗ ЗОВНІШНЬОГО СЕРЕДОВИЩА</a:t>
            </a:r>
          </a:p>
          <a:p>
            <a:r>
              <a:rPr lang="uk-UA" dirty="0" smtClean="0"/>
              <a:t>АНАЛІЗ ВНУТРІШНЬОГО СЕРЕДОВИЩА</a:t>
            </a:r>
          </a:p>
          <a:p>
            <a:r>
              <a:rPr lang="uk-UA" dirty="0" smtClean="0"/>
              <a:t>ФОРМУВАННЯ ЦІЛЕЙ І ЗАВДАНЬ</a:t>
            </a:r>
          </a:p>
          <a:p>
            <a:r>
              <a:rPr lang="uk-UA" dirty="0" smtClean="0"/>
              <a:t>ВИБІР СТРАТЕГІЇ</a:t>
            </a:r>
          </a:p>
          <a:p>
            <a:r>
              <a:rPr lang="uk-UA" dirty="0" smtClean="0"/>
              <a:t>РОЗРОБКА ПЛАНІВ. ПРОГРАМ</a:t>
            </a:r>
          </a:p>
          <a:p>
            <a:r>
              <a:rPr lang="uk-UA" dirty="0" smtClean="0"/>
              <a:t>РЕАЛІЗАЦІЯ РОЗРОБЛЕНИХ ПЛАНІВ. ЗАВДАНЬ</a:t>
            </a:r>
          </a:p>
          <a:p>
            <a:r>
              <a:rPr lang="uk-UA" dirty="0" smtClean="0"/>
              <a:t>КОНТРОЛЬ ВИКОНАННЯ І ОЦІНЮВАННЯ РЕЗУЛЬТАТІВ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8963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РЕЗУЛЬТАТІВ СТРАТЕГІЧНОГО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ЗДІЙСНЮЄТЬСЯ ЗАВДЯКИ ВІДПОВІДЯМ НА ТАКІ ПИТАННЯ: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ЧИ Є СТРАТЕГІЯ СУМІСНОЮ З МОЖЛИВОСТЯМИ ФІРМИ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ПЕРЕДБАЧАЄ СТРАТЕГІЯ ДОПУСТИМИЙ РИЗИК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ВРАХОВУЄ СТРАТЕГІЯ ЗОВНІШНІ МОЖЛИВОСТІ ТА НЕБЕЗПЕКИ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ЦЯ СТРАТЕГІЯ ОТПИМАЛЬНА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35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</a:t>
            </a:r>
            <a:r>
              <a:rPr lang="uk-UA" dirty="0" smtClean="0"/>
              <a:t>СНОВНА СТРАТЕГІЧНА ЦІЛЬ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ЦЕ МІСІЯ ЯК ПРИЧИНА ІНВЕСТУВАННЯ  -  ВИГОТОВЛЕННЯ ПРОДУКЦІЇ ЧИ НАДАННЯ ПОСЛУГ З МЕТОЮ СТВОРЕННЯ І ОТРИМАННЯ ПРИБУТКУ</a:t>
            </a:r>
          </a:p>
          <a:p>
            <a:r>
              <a:rPr lang="uk-UA" dirty="0" smtClean="0"/>
              <a:t>МІСІЮ ФОРМУЮТЬ ДОВОЛІ ШИРОКО ДЛЯ МАЙБУТНІХ ПЕРСПЕКТИВ РОСТУ ТА ДИВЕРСИФІКАЦІЇ</a:t>
            </a:r>
          </a:p>
          <a:p>
            <a:r>
              <a:rPr lang="uk-UA" dirty="0" smtClean="0"/>
              <a:t>МІСІЯ  ТУРИСТИЧНОГО ПІДПРИЄМСТВА  ЯК ВІДКРИТА СИСТЕМА БАГАТЬОХ ФУНКЦІЙ  -  СПОЖИВАЧА, ПОСТАЧАЛЬНИКА, РОБОТОДАВЦЯ. ПЛАТНИКА ПОДАТКІВ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197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 ЗАГАЛЬНОФІРМОВИХ ЦІЛЕЙ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896036"/>
            <a:ext cx="10363825" cy="3895164"/>
          </a:xfrm>
        </p:spPr>
        <p:txBody>
          <a:bodyPr>
            <a:normAutofit/>
          </a:bodyPr>
          <a:lstStyle/>
          <a:p>
            <a:r>
              <a:rPr lang="uk-UA" dirty="0" smtClean="0"/>
              <a:t>ЦІЛІ ПОВИННІ БУТИ КОНКРЕТНІ ТА ВИМІРЮВАНІ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КОНКРЕТНИЙ ЧАСОВИЙ ГОРИЗОНТ ПРОГНОЗУВАННЯ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МЕТА ПОВИННА БУТИ ДОСЯЖНОЮ ЗА ОБ’ЄКТИВНИХ УМОВ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МНОЖИННІ ЦІЛІ ФІРМИ ПОВИННІ БУТИ ВЗАЄМНО ПІДТРИМУЮЧИМИ ТА МАТИ ІЄРАРХІЧНУ ПОБУДОВУ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278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2" cy="658954"/>
          </a:xfrm>
        </p:spPr>
        <p:txBody>
          <a:bodyPr/>
          <a:lstStyle/>
          <a:p>
            <a:r>
              <a:rPr lang="uk-UA" dirty="0" smtClean="0"/>
              <a:t>СЕРЕДНІ ТА МАЛІ ТУРИСТИЧНІ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00200"/>
            <a:ext cx="10363825" cy="4190999"/>
          </a:xfrm>
        </p:spPr>
        <p:txBody>
          <a:bodyPr/>
          <a:lstStyle/>
          <a:p>
            <a:r>
              <a:rPr lang="uk-UA" dirty="0" smtClean="0"/>
              <a:t>ЯК ПРАВИЛО ВИКОРИСТОВУЮТЬ :</a:t>
            </a:r>
          </a:p>
          <a:p>
            <a:r>
              <a:rPr lang="uk-UA" dirty="0" smtClean="0"/>
              <a:t>ТАКТИЧНЕ ПЛАНУВАННЯ – 1-5 Р. – ЦІ ПЛАНИ СХОЖІ НА СТРАТЕГІЧНІ, АЛЕ В ОСНОВНОМУ ВИЗНАЧАЮТЬ ШЛЯХИ КООРДИНАЦІЇ ГОРИЗОНТАЛЬНОГО ПОДІЛУ ПРАЦІ – ПЛАНИ МАКСИМІЗАЦІЇ ПРИБУТКУ ФІРМИ</a:t>
            </a:r>
          </a:p>
          <a:p>
            <a:r>
              <a:rPr lang="uk-UA" dirty="0" smtClean="0"/>
              <a:t>ОПЕРАТИВНЕ ПЛАНУВАННЯ – ДО 1 Р. – СТАНДАРТИ ДІЯЛЬНОСТІ, ОПИС РОБІТ КОЖНОГО В СИСТЕМІ ДОСЯГНЕННЯ ЦІЛЕЙ – ПЛАНУВАННЯ ВИПУСКУ ПРОДУКЦІЇ, ПОСЛУГ</a:t>
            </a:r>
          </a:p>
          <a:p>
            <a:pPr marL="0" indent="0">
              <a:buNone/>
            </a:pPr>
            <a:r>
              <a:rPr lang="en-US" dirty="0" smtClean="0"/>
              <a:t>                                    </a:t>
            </a:r>
            <a:r>
              <a:rPr lang="uk-UA" dirty="0" smtClean="0"/>
              <a:t>ЗРАЗОК ОПЕРАТИВНОГО ПЛАНУ ФІРМИ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ЗАХІД        СТРОК ВИКОНАННЯ                  ВИКОНАВЕЦЬ               ОБСЯГ ВИТРАТ, ТИС. ГРН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ЩО</a:t>
            </a:r>
            <a:r>
              <a:rPr lang="en-US" dirty="0" smtClean="0"/>
              <a:t>?</a:t>
            </a:r>
            <a:r>
              <a:rPr lang="uk-UA" dirty="0" smtClean="0"/>
              <a:t>               КОЛИ, ПЕРІОД </a:t>
            </a:r>
            <a:r>
              <a:rPr lang="en-US" dirty="0" smtClean="0"/>
              <a:t>?</a:t>
            </a:r>
            <a:r>
              <a:rPr lang="uk-UA" dirty="0" smtClean="0"/>
              <a:t>                        ХТО </a:t>
            </a:r>
            <a:r>
              <a:rPr lang="en-US" dirty="0" smtClean="0"/>
              <a:t>?</a:t>
            </a:r>
            <a:r>
              <a:rPr lang="uk-UA" dirty="0" smtClean="0"/>
              <a:t>                        СКІЛЬКИ КОШТУЄ</a:t>
            </a:r>
            <a:r>
              <a:rPr lang="en-US" dirty="0" smtClean="0"/>
              <a:t>?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24092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ТРИ ПІДСИСТЕМИ ПЛАНУВАННЯ В ДІЯЛЬНОСТІ ТУРИСТИЧНИХ ФІРМ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1035424" y="1963272"/>
            <a:ext cx="10242175" cy="4518210"/>
          </a:xfrm>
        </p:spPr>
        <p:txBody>
          <a:bodyPr/>
          <a:lstStyle/>
          <a:p>
            <a:r>
              <a:rPr lang="uk-UA" dirty="0" smtClean="0"/>
              <a:t>1. ПЛАН МАРКЕТИНГУ – ЦЕ ІНФОРМАЦІЯ ПРО РИНОК, ЙОГО КОНКУРЕНТОСПРОМОЖНІСТЬ, СПОЖИВЧИЙ СЕГМЕНТ; ГОЛОВНЕ ЗАВДАННЯ ПЕРЕД ВСІМА УЧАСНИКАМИ – ЗАДОВОЛЬНИТИ ПОТРЕБИ СПОЖИВАЧА ТУРИСТИЧНОЇ ПОСЛУГИ</a:t>
            </a:r>
          </a:p>
          <a:p>
            <a:r>
              <a:rPr lang="uk-UA" dirty="0" smtClean="0"/>
              <a:t>2. ВИРОБНИЧИЙ ПЛАН – ВИЗНАЧЕННЯ ТАКТИЧНИХ ЦІЛЕЙ, ВИРОБНИЧОЇ СТРУКТУРИ, СХЕМИ ВИРОБНИЧОГО ПРОЦЕСУ, ОСНОВНИХ І ОБОРОТНИХ ФОНДІВ, ОБСЯГІВ КАПІТАЛОВКЛАДЕНЬ, ВИРОБНИЧИХ ПОТУЖНОСТЕЙ ДЛЯ БЕЗПЕРЕБІЙНОГО ФУНКЦІОНУВАННЯ ТУРИСТИЧНОЇ ФІРМИ</a:t>
            </a:r>
          </a:p>
          <a:p>
            <a:r>
              <a:rPr lang="uk-UA" dirty="0" smtClean="0"/>
              <a:t>ФІНАНСОВИЙ ПЛАН – ПРОГНОЗ БАЛАНСУ, ПРОГНОЗ ПРИБУТКІВ І ВИДАТКІВ, ПРОГНОЗ ФІНАНСОВИХ БЮДЖЕТІВ, ПРОГНОЗ КЛЮЧОВИХ ФІНАНСОВИХ ПОКАЗНИКІВ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872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869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1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ВИДІЛЕННЯ ОБ’ЄКТІВ ПЛАНУВАННЯ НА ТУРИСТИЧНИХ ПІДПРИЄМСТВАХ</a:t>
            </a:r>
          </a:p>
          <a:p>
            <a:endParaRPr lang="uk-UA" dirty="0"/>
          </a:p>
          <a:p>
            <a:r>
              <a:rPr lang="uk-UA" dirty="0" smtClean="0"/>
              <a:t>ТИПІЗАЦІЯ ПЛАНУВАННЯ ЗАЛЕЖНО ВІД ОБ’ЄКТА</a:t>
            </a:r>
          </a:p>
          <a:p>
            <a:endParaRPr lang="uk-UA" dirty="0"/>
          </a:p>
          <a:p>
            <a:r>
              <a:rPr lang="uk-UA" dirty="0" smtClean="0"/>
              <a:t>ПОБУДОВА ПІДСИСТЕМ ПЛАНУВАННЯ ДІЯЛЬНОСТІ ТУРИСТИЧНИХ ПІДПРИЄМСТВ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84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ОБ’ЄКТ ПЛАНУВАННЯ В ДІЯЛЬНОСТІ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ТУРИСТИЧНИИЙ ПРОДУКТ, ЙОГО КОМПЛЕКСНІСТЬ НА ПЕРШОМУ ПЛАНІ ПЛАНУВАННЯ </a:t>
            </a:r>
          </a:p>
          <a:p>
            <a:pPr marL="0" indent="0">
              <a:buNone/>
            </a:pPr>
            <a:r>
              <a:rPr lang="uk-UA" dirty="0" smtClean="0"/>
              <a:t>           ВІДМІННОСТІ ТУРИСТИЧНОГО ПРОДУКТУ, ЩО ВРАХОВУЮТЬ ПРИ ПЛАНУВАННІ:</a:t>
            </a:r>
          </a:p>
          <a:p>
            <a:r>
              <a:rPr lang="uk-UA" dirty="0" smtClean="0"/>
              <a:t>ЕЛАСТИЧНІСТЬ ПОПИТУ НА ТУРИСТИЧНІ ПОСЛУГИ  ЗАЛЕЖНО ВІД РІВНЯ ДОХОДІВ ТА ЦІН</a:t>
            </a:r>
          </a:p>
          <a:p>
            <a:r>
              <a:rPr lang="uk-UA" dirty="0" smtClean="0"/>
              <a:t>ЗАЛЕЖНІСТЬ ВІД ПОЛІТИЧНИХ ТА СОЦІАЛЬНО-ЕКОНОМІЧНИХ УМОВ</a:t>
            </a:r>
          </a:p>
          <a:p>
            <a:r>
              <a:rPr lang="uk-UA" dirty="0" smtClean="0"/>
              <a:t>ФОРМУВАННЯ ТУРИСТИТЧНИХ ЗОН В ЗВ’ЯЗКУ З ПРИРОДНИМ ЕЛЕМЕНТОМ ПОСЛУГИ</a:t>
            </a:r>
          </a:p>
          <a:p>
            <a:r>
              <a:rPr lang="uk-UA" dirty="0" smtClean="0"/>
              <a:t>НАЯВНІСТЬ АТРАКЦІЙНОЇ КОМПОНЕНТИ ТА МІЖГАЛУЗЕВОЇ КООПЕРАЦІЇ</a:t>
            </a:r>
          </a:p>
          <a:p>
            <a:r>
              <a:rPr lang="uk-UA" dirty="0" smtClean="0"/>
              <a:t>БЕЗПЕКА ТУРИСТА; ВАЖЛИВІСТЬ СУКУПНОСТІ ДРІБНИЦЬ В ОБСЛУГОВУВАННІ ТУРИСТА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63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ФАКТОРИ ЯКОСТІ ПЛАНУВАННЯ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ПРИ ПЛАНУВАННІ ОБСЯГІВ РЕАЛІЗАЦІЇ ТУРИСТИЧНОГО ПРОДУКТУ (ТП) -  МІСЦЕ РЕАЛІЗАЦІЇ  ТП Є КРАЇНА, ДЕ ЗАРЕЄСТРОВАНО СУБ’ЄКТ, А МІСЦЕМ НАДАННЯ ТП –КРАЇНА ПЕРЕБУВАННЯ</a:t>
            </a:r>
          </a:p>
          <a:p>
            <a:pPr marL="0" indent="0">
              <a:buNone/>
            </a:pPr>
            <a:r>
              <a:rPr lang="uk-UA" dirty="0" smtClean="0"/>
              <a:t>          РІВЕНЬ ЯКОСТІ ПЛАНУВАННЯ НА ТУРИСТИЧНИХ ПІДПРИЄМСТВАХ ПОХІДНИЙ ВІД:</a:t>
            </a:r>
          </a:p>
          <a:p>
            <a:r>
              <a:rPr lang="uk-UA" dirty="0" smtClean="0"/>
              <a:t>КОМПЕТЕНТНОСТІ ТОП-МЕНЕДЖМЕНТУ ФІРМ</a:t>
            </a:r>
          </a:p>
          <a:p>
            <a:r>
              <a:rPr lang="uk-UA" dirty="0" smtClean="0"/>
              <a:t>КВАЛІФІКАЦІЇ ФАХІВЦІВ У ВСІХ ФУНКЦІОНАЛЬНИХ ПІДРОЗДІЛАХ</a:t>
            </a:r>
          </a:p>
          <a:p>
            <a:r>
              <a:rPr lang="uk-UA" dirty="0" smtClean="0"/>
              <a:t>НАЯВНОСТІ ІНФОРМАЦІЙНОЇ БАЗИ СТАТИСТИЧНИХ ДАНИХ</a:t>
            </a:r>
          </a:p>
          <a:p>
            <a:r>
              <a:rPr lang="uk-UA" dirty="0" smtClean="0"/>
              <a:t>ЗАБЕЗПЕЧЕНОСТІ НОВІТНЬОЮ ТЕХНІКОЮ ДЛЯ ОБРОБКИ ДАНИХ ТА СУЧАСНИХ КОМУНІКАЦІЙ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57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ПОЧАТКОВИЙ ЕТАП ПЛАНУВАННЯ – ПОШУК «РИНКОВОЇ НІШІ» ДЛЯ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ВИЗНАЧАЮТЬ СПЕЦІАЛІЗАЦІЮ РИНКУ, ДЕ ФУНКЦІОНУЄ ТУРИСТИЧНА ФІРМА:           ОКРЕМА ТУРИСТИЧНА ПОСЛУГА АБО ПАКЕТНЕ ОБСЛУГОВУВАННЯ,     ОКРЕМИЙ ТОВАР АБО ТОВАРНА ГРУПА</a:t>
            </a:r>
            <a:endParaRPr lang="ru-RU" dirty="0"/>
          </a:p>
          <a:p>
            <a:r>
              <a:rPr lang="uk-UA" dirty="0" smtClean="0"/>
              <a:t>ВИДІЛЯЮТЬ ЧАСТКУ ВНУТРІШНЬОГО РИНКУ:  </a:t>
            </a:r>
            <a:r>
              <a:rPr lang="uk-UA" dirty="0" err="1" smtClean="0"/>
              <a:t>ЗАГАЛЬНОДЕРЖавНИЙ</a:t>
            </a:r>
            <a:r>
              <a:rPr lang="uk-UA" dirty="0" smtClean="0"/>
              <a:t> </a:t>
            </a:r>
            <a:r>
              <a:rPr lang="uk-UA" dirty="0" smtClean="0"/>
              <a:t>АБО РЕГІОНАЛЬНИЙ; РИНОК ДЛЯ ІНОЗЕМНИХ ТУРИСТІВ ЧИ ДЛЯ ВИЇЗНОГО ТУРИЗМУ; МІСЬКИЙ АБО СІЛЬСЬКИЙ</a:t>
            </a:r>
          </a:p>
          <a:p>
            <a:r>
              <a:rPr lang="uk-UA" dirty="0" smtClean="0"/>
              <a:t>ВРАХОВУЮТЬ РІВЕНЬ МОНОПОЛІЗАЦІЇ РИНКУ </a:t>
            </a:r>
          </a:p>
          <a:p>
            <a:r>
              <a:rPr lang="uk-UA" dirty="0" smtClean="0"/>
              <a:t>ВІД РІВНЯ НАСИЧЕННЯ РИНКУ ЗАЛЕЖИТЬ ЗБУТОВА ПОЛІТИКА ФІРМИ:   РИНОК ПРОДАВЦЯ ЧИ РИНОК ПОКУПЦЯ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31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«РИНКОВОЇ НІШІ»   - ІІ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1775012"/>
            <a:ext cx="10363824" cy="4867835"/>
          </a:xfrm>
        </p:spPr>
        <p:txBody>
          <a:bodyPr/>
          <a:lstStyle/>
          <a:p>
            <a:r>
              <a:rPr lang="uk-UA" dirty="0" smtClean="0"/>
              <a:t>РІВЕНЬ ІНТЕГРАЦІЙНИХ ЗВ’ЯЗКІВ МІЖ КРАЇНАМИ СВІТУ,  АКТИВНІСТЬ МІЖНАРОДНИХ ТУРИСТИЧНИХ ОРГАНІЗАЦІЙ І ЯК РЕЗУЛЬТАТ – СТУПІНЬ ВІДКРИТОСТІ ТУРИСТИЧНИХ РИНКІВ</a:t>
            </a:r>
          </a:p>
          <a:p>
            <a:r>
              <a:rPr lang="uk-UA" dirty="0" smtClean="0"/>
              <a:t>ЖИТТЄВИЙ ЦИКЛ РИНКУ:    НАРОДЖУВАНИЙ,     ЗРОСТАЮЧИЙ,     СТАБІЛЬНИЙ, ЗАНЕПАДАЮЧИЙ,      БЕЗПЕРСПЕКТИВНИЙ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ЗОВНІШНІ ФАКТОРИ ВПЛИВУ:</a:t>
            </a:r>
          </a:p>
          <a:p>
            <a:r>
              <a:rPr lang="uk-UA" dirty="0" smtClean="0"/>
              <a:t>ПОЛІТИЧНА ТА ЕКОНОМІЧНА СИТУАЦІЯ В КРАЇНІ ТА СВІТІ</a:t>
            </a:r>
          </a:p>
          <a:p>
            <a:r>
              <a:rPr lang="uk-UA" dirty="0" smtClean="0"/>
              <a:t>РІВЕНЬ КОНКУРЕНЦІЇ НА ВНУТРІШНІХ ТА ЗОВНІШНІХ РИНКАХ</a:t>
            </a:r>
          </a:p>
          <a:p>
            <a:r>
              <a:rPr lang="uk-UA" dirty="0" smtClean="0"/>
              <a:t>МІЖНАРОДНЕ СТАНОВИЩЕ КРАЇНИ</a:t>
            </a:r>
          </a:p>
          <a:p>
            <a:r>
              <a:rPr lang="uk-UA" dirty="0" smtClean="0"/>
              <a:t>ЕКОЛОГІЧНІ УМОВИ РОЗВИТКУ ТУРИЗМУ</a:t>
            </a:r>
          </a:p>
          <a:p>
            <a:r>
              <a:rPr lang="uk-UA" dirty="0" smtClean="0"/>
              <a:t>ІНФРАСТРУКТУРА СФЕРИ ОБСЛУГОВУВАННЯ ТА ТУРИЗМУ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12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7212"/>
          </a:xfrm>
        </p:spPr>
        <p:txBody>
          <a:bodyPr/>
          <a:lstStyle/>
          <a:p>
            <a:r>
              <a:rPr lang="uk-UA" dirty="0" smtClean="0"/>
              <a:t>ТИПИ ПЛАНУВАННЯ В ЗАЛЕЖНОСТІ ВІД ОБ’ЄКТУ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1371600"/>
            <a:ext cx="10363824" cy="5056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НОРМАТИВНЕ ПЛАНУВАННЯ:</a:t>
            </a:r>
          </a:p>
          <a:p>
            <a:r>
              <a:rPr lang="uk-UA" dirty="0" smtClean="0"/>
              <a:t>1. ФІРМА ЯК ЕЛЕМЕНТ ГАЛУЗІ АБО СВІТОВОГО ТУРИСТИЧНОГО РИНКУ</a:t>
            </a:r>
          </a:p>
          <a:p>
            <a:r>
              <a:rPr lang="uk-UA" dirty="0" smtClean="0"/>
              <a:t>2. НОРМУВАННЯ НА ДЕРЖАВНОМУ РІВНІ АБО РІВНІ КЕРІВНИЦТВА ГАЛУЗІ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СТРАТЕГІЧНЕ ПЛАНУВАННЯ:</a:t>
            </a:r>
          </a:p>
          <a:p>
            <a:r>
              <a:rPr lang="uk-UA" dirty="0" smtClean="0"/>
              <a:t>ТУРИСТИТЧНА ФІРМА В МЕЖАХ РЕ</a:t>
            </a:r>
            <a:r>
              <a:rPr lang="uk-UA" dirty="0"/>
              <a:t>Г</a:t>
            </a:r>
            <a:r>
              <a:rPr lang="uk-UA" dirty="0" smtClean="0"/>
              <a:t>ІОНУ. КОНКУРЕНТІВ, ПАРТНЕРІВ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ТАКТИЧНЕ ПЛАНУВАННЯ:</a:t>
            </a:r>
          </a:p>
          <a:p>
            <a:r>
              <a:rPr lang="uk-UA" dirty="0" smtClean="0"/>
              <a:t>ПРОЦЕС ВИРОБНИЦТВА, РЕАЛІЗАЦІЇ, СОБІВАРТОСТІ, ТРУДОВИХ РЕСУРСІВ, ФІНАНСОВИХ РЕЗУЛЬТАТІВ ДІЯЛЬНОСТІ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ОПЕРАТИВНЕ ПЛАНУВАННЯ:</a:t>
            </a:r>
          </a:p>
          <a:p>
            <a:r>
              <a:rPr lang="uk-UA" dirty="0" smtClean="0"/>
              <a:t>ОКРЕМІ ДІЇ, ЕТАПИ, ПРОЦЕСИ НА ШЛЯХУ ДО МЕТИ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51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ДЛЯ СТРАТЕГІЧНОГО ПЛАНУВАННЯ НА РІВНІ ТУРИСТИЧНОГО РЕГІОНУ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                 І.   ВИЗНАЧИТИ:</a:t>
            </a:r>
          </a:p>
          <a:p>
            <a:r>
              <a:rPr lang="uk-UA" dirty="0" smtClean="0"/>
              <a:t>РІВЕНЬ ГОСТИННОСТІ</a:t>
            </a:r>
          </a:p>
          <a:p>
            <a:r>
              <a:rPr lang="uk-UA" dirty="0" smtClean="0"/>
              <a:t>ЯКІСТЬ ТУРИСТИЧНИХ ПОСЛУГ</a:t>
            </a:r>
          </a:p>
          <a:p>
            <a:r>
              <a:rPr lang="uk-UA" dirty="0" smtClean="0"/>
              <a:t>ІМІДЖ ФІРМИ</a:t>
            </a:r>
          </a:p>
          <a:p>
            <a:r>
              <a:rPr lang="uk-UA" dirty="0" smtClean="0"/>
              <a:t>НАЯВНІСТЬ МОЖЛИВОСТЕЙ ДЛЯ АКТИВНОГО ВІІДПОЧИНКУ</a:t>
            </a:r>
          </a:p>
          <a:p>
            <a:r>
              <a:rPr lang="uk-UA" dirty="0" smtClean="0"/>
              <a:t>ВІДПОВІДНІСТЬ ЯКОСТІ ТУРИСТИЧНИХ ПОСЛУГ ЦІНАМ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ІІ.  ОЦІНИТИ ПЕРЕВАГИ ТА НЕДОЛІКИ ТУРИСТИЧНОГО РИНКУ ТА ЗНАЙТИ СВОЮ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НІШУ ТА ШЛЯХИ ВИРІШЕННЯ ПРОБЛЕМ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СТРАТЕГІЧНОГО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РОЗРОБКА ЦІЛЕЙ РОЗВИТКУ РЕГІОНУ</a:t>
            </a:r>
          </a:p>
          <a:p>
            <a:r>
              <a:rPr lang="uk-UA" dirty="0" smtClean="0"/>
              <a:t>ПОТОЧНИЙ АНАЛІЗ КОНКУРЕНТОСПРОМОЖНОСТІ РИНКУ</a:t>
            </a:r>
          </a:p>
          <a:p>
            <a:r>
              <a:rPr lang="uk-UA" dirty="0" smtClean="0"/>
              <a:t>РОЗРОБКА СТРАТЕГІЇ ДОСЯГНЕННЯ  АБО ПІДТРИМКИ КОНКУРЕНТОСПРОМОЖНОСТІ РЕГІОНУ</a:t>
            </a:r>
          </a:p>
          <a:p>
            <a:r>
              <a:rPr lang="uk-UA" dirty="0" smtClean="0"/>
              <a:t>ВТІЛЕННЯ ЕТАПІВ РЕАЛІЗАЦІЇ ОБРАНОЇ СТРАТЕГІЇ</a:t>
            </a:r>
          </a:p>
          <a:p>
            <a:r>
              <a:rPr lang="uk-UA" dirty="0" smtClean="0"/>
              <a:t>НАДАННЯ КОНСУЛЬТАЦІЙ ЗАДІЯНИМ УЧАСНИКАМ ПРОЦЕСУ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909979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478</TotalTime>
  <Words>834</Words>
  <Application>Microsoft Office PowerPoint</Application>
  <PresentationFormat>Широкий екран</PresentationFormat>
  <Paragraphs>116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1" baseType="lpstr">
      <vt:lpstr>Arial</vt:lpstr>
      <vt:lpstr>Tw Cen MT</vt:lpstr>
      <vt:lpstr>Краплинка</vt:lpstr>
      <vt:lpstr>Систематизація видів планування діяльності туристичних підприємств</vt:lpstr>
      <vt:lpstr>ПРОБЛЕМИ ДО ОБГОВОРЕННЯ</vt:lpstr>
      <vt:lpstr>ОБ’ЄКТ ПЛАНУВАННЯ В ДІЯЛЬНОСТІ ТУРИСТИЧНИХ ПІДПРИЄМСТВ</vt:lpstr>
      <vt:lpstr>ФАКТОРИ ЯКОСТІ ПЛАНУВАННЯ В ТУРИЗМІ</vt:lpstr>
      <vt:lpstr>ПОЧАТКОВИЙ ЕТАП ПЛАНУВАННЯ – ПОШУК «РИНКОВОЇ НІШІ» ДЛЯ ФІРМИ</vt:lpstr>
      <vt:lpstr>ПОШУК «РИНКОВОЇ НІШІ»   - ІІ</vt:lpstr>
      <vt:lpstr>ТИПИ ПЛАНУВАННЯ В ЗАЛЕЖНОСТІ ВІД ОБ’ЄКТУ</vt:lpstr>
      <vt:lpstr>ЗАВДАННЯ ДЛЯ СТРАТЕГІЧНОГО ПЛАНУВАННЯ НА РІВНІ ТУРИСТИЧНОГО РЕГІОНУ</vt:lpstr>
      <vt:lpstr>ФУНКЦІЇ СТРАТЕГІЧНОГО ПЛАНУВАННЯ</vt:lpstr>
      <vt:lpstr>ЕТАПИ СТРАТЕГІЧНОГО ПЛАНУВАННЯ</vt:lpstr>
      <vt:lpstr>ВТІЛЕННЯ СТРАТЕГІЧНОГО ПЛАНУ</vt:lpstr>
      <vt:lpstr>ОЦІНКА РЕЗУЛЬТАТІВ СТРАТЕГІЧНОГО ПЛАНУВАННЯ</vt:lpstr>
      <vt:lpstr>ОСНОВНА СТРАТЕГІЧНА ЦІЛЬ ТУРИСТИЧНОГО ПІДПРИЄМСТВА</vt:lpstr>
      <vt:lpstr>ХАРАКТЕРИСТИКА ЗАГАЛЬНОФІРМОВИХ ЦІЛЕЙ</vt:lpstr>
      <vt:lpstr>СЕРЕДНІ ТА МАЛІ ТУРИСТИЧНІ ПІДПРИЄМСТВА</vt:lpstr>
      <vt:lpstr>ТРИ ПІДСИСТЕМИ ПЛАНУВАННЯ В ДІЯЛЬНОСТІ ТУРИСТИЧНИХ ФІРМ</vt:lpstr>
      <vt:lpstr>ДЯКУЮ ЗА УВАГУ!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Систематизація видів планування діяльності туристичних підприємств</dc:title>
  <dc:creator>Пользователь</dc:creator>
  <cp:lastModifiedBy>Пользователь</cp:lastModifiedBy>
  <cp:revision>23</cp:revision>
  <dcterms:created xsi:type="dcterms:W3CDTF">2020-12-30T08:33:06Z</dcterms:created>
  <dcterms:modified xsi:type="dcterms:W3CDTF">2021-09-28T08:05:06Z</dcterms:modified>
</cp:coreProperties>
</file>