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E44C395-3BAE-49CB-9A22-4B2884CC469E}"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E44C395-3BAE-49CB-9A22-4B2884CC469E}"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44C395-3BAE-49CB-9A22-4B2884CC469E}"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3E4E683-8A2A-4586-9978-669478ADE7AE}" type="slidenum">
              <a:rPr lang="uk-UA" smtClean="0"/>
              <a:t>‹#›</a:t>
            </a:fld>
            <a:endParaRPr lang="uk-U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E44C395-3BAE-49CB-9A22-4B2884CC469E}"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3E4E683-8A2A-4586-9978-669478ADE7AE}" type="slidenum">
              <a:rPr lang="uk-UA" smtClean="0"/>
              <a:t>‹#›</a:t>
            </a:fld>
            <a:endParaRPr lang="uk-UA"/>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44C395-3BAE-49CB-9A22-4B2884CC469E}"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E44C395-3BAE-49CB-9A22-4B2884CC469E}"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3E4E683-8A2A-4586-9978-669478ADE7AE}" type="slidenum">
              <a:rPr lang="uk-UA" smtClean="0"/>
              <a:t>‹#›</a:t>
            </a:fld>
            <a:endParaRPr lang="uk-UA"/>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E44C395-3BAE-49CB-9A22-4B2884CC469E}" type="datetimeFigureOut">
              <a:rPr lang="uk-UA" smtClean="0"/>
              <a:t>13.04.2015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E44C395-3BAE-49CB-9A22-4B2884CC469E}" type="datetimeFigureOut">
              <a:rPr lang="uk-UA" smtClean="0"/>
              <a:t>13.04.2015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E44C395-3BAE-49CB-9A22-4B2884CC469E}" type="datetimeFigureOut">
              <a:rPr lang="uk-UA" smtClean="0"/>
              <a:t>13.04.2015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3E4E683-8A2A-4586-9978-669478ADE7AE}"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44C395-3BAE-49CB-9A22-4B2884CC469E}"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3E4E683-8A2A-4586-9978-669478ADE7AE}" type="slidenum">
              <a:rPr lang="uk-UA" smtClean="0"/>
              <a:t>‹#›</a:t>
            </a:fld>
            <a:endParaRPr lang="uk-U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44C395-3BAE-49CB-9A22-4B2884CC469E}"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3E4E683-8A2A-4586-9978-669478ADE7AE}" type="slidenum">
              <a:rPr lang="uk-UA" smtClean="0"/>
              <a:t>‹#›</a:t>
            </a:fld>
            <a:endParaRPr lang="uk-U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44C395-3BAE-49CB-9A22-4B2884CC469E}" type="datetimeFigureOut">
              <a:rPr lang="uk-UA" smtClean="0"/>
              <a:t>13.04.2015</a:t>
            </a:fld>
            <a:endParaRPr lang="uk-U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uk-U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E4E683-8A2A-4586-9978-669478ADE7AE}" type="slidenum">
              <a:rPr lang="uk-UA" smtClean="0"/>
              <a:t>‹#›</a:t>
            </a:fld>
            <a:endParaRPr lang="uk-U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4493096"/>
          </a:xfrm>
        </p:spPr>
        <p:txBody>
          <a:bodyPr>
            <a:normAutofit fontScale="90000"/>
          </a:bodyPr>
          <a:lstStyle/>
          <a:p>
            <a:r>
              <a:rPr lang="uk-UA" dirty="0"/>
              <a:t>Тема 7. Плата за користування природними ресурсами.</a:t>
            </a:r>
            <a:br>
              <a:rPr lang="uk-UA" dirty="0"/>
            </a:br>
            <a:r>
              <a:rPr lang="uk-UA" dirty="0"/>
              <a:t>Платники податку.</a:t>
            </a:r>
            <a:br>
              <a:rPr lang="uk-UA" dirty="0"/>
            </a:br>
            <a:r>
              <a:rPr lang="uk-UA" dirty="0"/>
              <a:t>Об'єкт та база оподаткування.</a:t>
            </a:r>
            <a:br>
              <a:rPr lang="uk-UA" dirty="0"/>
            </a:br>
            <a:r>
              <a:rPr lang="uk-UA" dirty="0"/>
              <a:t>Порядок обчислення податку.</a:t>
            </a:r>
            <a:br>
              <a:rPr lang="uk-UA" dirty="0"/>
            </a:br>
            <a:r>
              <a:rPr lang="uk-UA" dirty="0"/>
              <a:t>Порядок подання податкової звітності та сплати податку.</a:t>
            </a:r>
            <a:br>
              <a:rPr lang="uk-UA" dirty="0"/>
            </a:br>
            <a:endParaRPr lang="uk-UA" dirty="0"/>
          </a:p>
        </p:txBody>
      </p:sp>
    </p:spTree>
    <p:extLst>
      <p:ext uri="{BB962C8B-B14F-4D97-AF65-F5344CB8AC3E}">
        <p14:creationId xmlns:p14="http://schemas.microsoft.com/office/powerpoint/2010/main" val="224453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1"/>
          <p:cNvSpPr>
            <a:spLocks noGrp="1"/>
          </p:cNvSpPr>
          <p:nvPr>
            <p:ph type="title"/>
          </p:nvPr>
        </p:nvSpPr>
        <p:spPr>
          <a:xfrm>
            <a:off x="457200" y="338138"/>
            <a:ext cx="8229600" cy="6043612"/>
          </a:xfrm>
        </p:spPr>
        <p:txBody>
          <a:bodyPr>
            <a:normAutofit fontScale="90000"/>
          </a:bodyPr>
          <a:lstStyle/>
          <a:p>
            <a:r>
              <a:rPr lang="uk-UA" sz="2200" dirty="0">
                <a:solidFill>
                  <a:srgbClr val="FF0000"/>
                </a:solidFill>
              </a:rPr>
              <a:t> Платниками податку є суб'єкти господарювання, юридичні особи, що не провадять господарську (підприємницьку) діяльність, бюджетні установи, громадські та інші підприємства, установи та організації, постійні представництва нерезидентів, включаючи тих, які виконують агентські (представницькі) функції стосовно таких нерезидентів або їх засновників, під час провадження діяльності яких на території України і в межах її континентального шельфу та виключної (морської) економічної зони здійснюються:</a:t>
            </a:r>
            <a:br>
              <a:rPr lang="uk-UA" sz="2200" dirty="0">
                <a:solidFill>
                  <a:srgbClr val="FF0000"/>
                </a:solidFill>
              </a:rPr>
            </a:br>
            <a:r>
              <a:rPr lang="uk-UA" sz="2200" dirty="0">
                <a:solidFill>
                  <a:srgbClr val="FF0000"/>
                </a:solidFill>
              </a:rPr>
              <a:t>викиди забруднюючих речовин в атмосферне повітря стаціонарними джерелами забруднення;</a:t>
            </a:r>
            <a:br>
              <a:rPr lang="uk-UA" sz="2200" dirty="0">
                <a:solidFill>
                  <a:srgbClr val="FF0000"/>
                </a:solidFill>
              </a:rPr>
            </a:br>
            <a:r>
              <a:rPr lang="uk-UA" sz="2200" dirty="0">
                <a:solidFill>
                  <a:srgbClr val="FF0000"/>
                </a:solidFill>
              </a:rPr>
              <a:t>скиди забруднюючих речовин безпосередньо у водні об'єкти;</a:t>
            </a:r>
            <a:br>
              <a:rPr lang="uk-UA" sz="2200" dirty="0">
                <a:solidFill>
                  <a:srgbClr val="FF0000"/>
                </a:solidFill>
              </a:rPr>
            </a:br>
            <a:r>
              <a:rPr lang="uk-UA" sz="2200" dirty="0">
                <a:solidFill>
                  <a:srgbClr val="FF0000"/>
                </a:solidFill>
              </a:rPr>
              <a:t>розміщення відходів (крім розміщення окремих видів (класів) відходів як вторинної сировини, що розміщуються на власних територіях (об'єктах) суб'єктів господарювання);</a:t>
            </a:r>
            <a:br>
              <a:rPr lang="uk-UA" sz="2200" dirty="0">
                <a:solidFill>
                  <a:srgbClr val="FF0000"/>
                </a:solidFill>
              </a:rPr>
            </a:br>
            <a:r>
              <a:rPr lang="uk-UA" sz="2200" dirty="0">
                <a:solidFill>
                  <a:srgbClr val="FF0000"/>
                </a:solidFill>
              </a:rPr>
              <a:t>утворення радіоактивних відходів (включаючи вже накопичені);</a:t>
            </a:r>
            <a:br>
              <a:rPr lang="uk-UA" sz="2200" dirty="0">
                <a:solidFill>
                  <a:srgbClr val="FF0000"/>
                </a:solidFill>
              </a:rPr>
            </a:br>
            <a:r>
              <a:rPr lang="uk-UA" sz="2200" dirty="0">
                <a:solidFill>
                  <a:srgbClr val="FF0000"/>
                </a:solidFill>
              </a:rPr>
              <a:t>тимчасове зберігання радіоактивних відходів їх виробниками понад установлений особливими умовами ліцензії строк.</a:t>
            </a:r>
            <a:r>
              <a:rPr lang="uk-UA" dirty="0"/>
              <a:t/>
            </a:r>
            <a:br>
              <a:rPr lang="uk-UA" dirty="0"/>
            </a:br>
            <a:endParaRPr lang="uk-UA" dirty="0"/>
          </a:p>
        </p:txBody>
      </p:sp>
    </p:spTree>
    <p:extLst>
      <p:ext uri="{BB962C8B-B14F-4D97-AF65-F5344CB8AC3E}">
        <p14:creationId xmlns:p14="http://schemas.microsoft.com/office/powerpoint/2010/main" val="20300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6"/>
            <a:ext cx="7408333" cy="5433467"/>
          </a:xfrm>
        </p:spPr>
        <p:txBody>
          <a:bodyPr>
            <a:normAutofit fontScale="92500" lnSpcReduction="20000"/>
          </a:bodyPr>
          <a:lstStyle/>
          <a:p>
            <a:pPr marL="0" indent="0">
              <a:buNone/>
            </a:pPr>
            <a:r>
              <a:rPr lang="uk-UA" dirty="0"/>
              <a:t>Об'єктом та базою оподаткування є:</a:t>
            </a:r>
          </a:p>
          <a:p>
            <a:r>
              <a:rPr lang="uk-UA" dirty="0"/>
              <a:t>обсяги та види забруднюючих речовин, які викидаються в атмосферне повітря стаціонарними джерелами;</a:t>
            </a:r>
          </a:p>
          <a:p>
            <a:r>
              <a:rPr lang="uk-UA" dirty="0"/>
              <a:t>обсяги та види забруднюючих речовин, які скидаються безпосередньо у водні об'єкти;</a:t>
            </a:r>
          </a:p>
          <a:p>
            <a:r>
              <a:rPr lang="uk-UA" dirty="0"/>
              <a:t>обсяги та види (класи) розміщених відходів, крім обсягів та видів (класів) відходів як вторинної сировини, що розміщуються на власних територіях (об'єктах) суб'єктів господарювання;</a:t>
            </a:r>
          </a:p>
          <a:p>
            <a:r>
              <a:rPr lang="uk-UA" dirty="0"/>
              <a:t>обсяги та категорія радіоактивних відходів, що утворюються внаслідок діяльності суб'єктів господарювання та/або тимчасово зберігаються їх виробниками понад установлений особливими умовами ліцензії строк;</a:t>
            </a:r>
          </a:p>
          <a:p>
            <a:r>
              <a:rPr lang="uk-UA" dirty="0"/>
              <a:t>обсяги електричної енергії, виробленої експлуатуючими організаціями ядерних установок (атомних електростанцій).</a:t>
            </a:r>
          </a:p>
          <a:p>
            <a:pPr marL="0" indent="0">
              <a:buNone/>
            </a:pPr>
            <a:endParaRPr lang="uk-UA" dirty="0"/>
          </a:p>
        </p:txBody>
      </p:sp>
    </p:spTree>
    <p:extLst>
      <p:ext uri="{BB962C8B-B14F-4D97-AF65-F5344CB8AC3E}">
        <p14:creationId xmlns:p14="http://schemas.microsoft.com/office/powerpoint/2010/main" val="138990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764704"/>
            <a:ext cx="7408333" cy="5361459"/>
          </a:xfrm>
        </p:spPr>
        <p:txBody>
          <a:bodyPr>
            <a:normAutofit fontScale="77500" lnSpcReduction="20000"/>
          </a:bodyPr>
          <a:lstStyle/>
          <a:p>
            <a:r>
              <a:rPr lang="uk-UA" dirty="0"/>
              <a:t>Базовий податковий (звітний) період дорівнює календарному кварталу.</a:t>
            </a:r>
          </a:p>
          <a:p>
            <a:r>
              <a:rPr lang="uk-UA" dirty="0"/>
              <a:t>Платники податку складають податкові декларації за формою, встановленою у порядку, передбаченому статтею 46 цього Кодексу, подають їх протягом 40 календарних днів, що настають за останнім календарним днем податкового (звітного) кварталу, до контролюючих органів та сплачують податок протягом 10 календарних днів, що настають за останнім днем граничного строку подання податкової декларації:</a:t>
            </a:r>
          </a:p>
          <a:p>
            <a:r>
              <a:rPr lang="uk-UA" dirty="0"/>
              <a:t>за викиди в атмосферне повітря забруднюючих речовин стаціонарними джерелами забруднення, скиди забруднюючих речовин у водні об'єкти, розміщення протягом звітного кварталу відходів у спеціально відведених для цього місцях чи на об'єктах - за місцем розміщення стаціонарних джерел, спеціально відведених для цього місць чи об'єктів;</a:t>
            </a:r>
          </a:p>
          <a:p>
            <a:r>
              <a:rPr lang="uk-UA" dirty="0"/>
              <a:t>за утворення радіоактивних відходів та тимчасове зберігання радіоактивних відходів понад установлений особливими умовами ліцензії строк - за місцем перебування платника на податковому обліку у контролюючих органах.</a:t>
            </a:r>
          </a:p>
          <a:p>
            <a:pPr marL="0" indent="0">
              <a:buNone/>
            </a:pPr>
            <a:endParaRPr lang="uk-UA" dirty="0"/>
          </a:p>
        </p:txBody>
      </p:sp>
    </p:spTree>
    <p:extLst>
      <p:ext uri="{BB962C8B-B14F-4D97-AF65-F5344CB8AC3E}">
        <p14:creationId xmlns:p14="http://schemas.microsoft.com/office/powerpoint/2010/main" val="3725255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TotalTime>
  <Words>254</Words>
  <Application>Microsoft Office PowerPoint</Application>
  <PresentationFormat>Экран (4:3)</PresentationFormat>
  <Paragraphs>12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Волна</vt:lpstr>
      <vt:lpstr>Тема 7. Плата за користування природними ресурсами. Платники податку. Об'єкт та база оподаткування. Порядок обчислення податку. Порядок подання податкової звітності та сплати податку. </vt:lpstr>
      <vt:lpstr> Платниками податку є суб'єкти господарювання, юридичні особи, що не провадять господарську (підприємницьку) діяльність, бюджетні установи, громадські та інші підприємства, установи та організації, постійні представництва нерезидентів, включаючи тих, які виконують агентські (представницькі) функції стосовно таких нерезидентів або їх засновників, під час провадження діяльності яких на території України і в межах її континентального шельфу та виключної (морської) економічної зони здійснюються: викиди забруднюючих речовин в атмосферне повітря стаціонарними джерелами забруднення; скиди забруднюючих речовин безпосередньо у водні об'єкти; розміщення відходів (крім розміщення окремих видів (класів) відходів як вторинної сировини, що розміщуються на власних територіях (об'єктах) суб'єктів господарювання); утворення радіоактивних відходів (включаючи вже накопичені); тимчасове зберігання радіоактивних відходів їх виробниками понад установлений особливими умовами ліцензії строк. </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Плата за користування природними ресурсами. Платники податку. Об'єкт та база оподаткування. Порядок обчислення податку. Порядок подання податкової звітності та сплати податку. </dc:title>
  <dc:creator>Fox</dc:creator>
  <cp:lastModifiedBy>Fox</cp:lastModifiedBy>
  <cp:revision>1</cp:revision>
  <dcterms:created xsi:type="dcterms:W3CDTF">2015-04-13T13:23:40Z</dcterms:created>
  <dcterms:modified xsi:type="dcterms:W3CDTF">2015-04-13T13:26:11Z</dcterms:modified>
</cp:coreProperties>
</file>