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2/26/2021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   Інвалідність</a:t>
            </a:r>
            <a:br>
              <a:rPr lang="uk-UA" dirty="0" smtClean="0"/>
            </a:br>
            <a:r>
              <a:rPr lang="uk-UA" dirty="0" smtClean="0"/>
              <a:t> та суспільство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199528" y="4389119"/>
            <a:ext cx="3761591" cy="1724809"/>
          </a:xfrm>
        </p:spPr>
        <p:txBody>
          <a:bodyPr>
            <a:normAutofit fontScale="77500" lnSpcReduction="20000"/>
          </a:bodyPr>
          <a:lstStyle/>
          <a:p>
            <a:r>
              <a:rPr lang="uk-UA" sz="2800" dirty="0" smtClean="0"/>
              <a:t>ПРОФЕСОР КАФЕДРИ ТУРИЗМУ, ДОКУМЕНТНИХ  ТА МІЖКУЛЬТУРНИХ КОМУНІКАЦІЙ</a:t>
            </a:r>
          </a:p>
          <a:p>
            <a:r>
              <a:rPr lang="uk-UA" sz="2800" dirty="0"/>
              <a:t> </a:t>
            </a:r>
            <a:r>
              <a:rPr lang="uk-UA" sz="2800" dirty="0" smtClean="0"/>
              <a:t>                   А.В. КОРОТЄЄВА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291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СУЧАСНІ ПОЗИТИТВНІ ЗРУШЕННЯ ЩОДО ЗАБЕЗПЕЧЕННЯ РІВНИХ ПРАВ ДЛЯ ОСІБ З ІНВАЛІДНІСТЮ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2024" y="2348753"/>
            <a:ext cx="10626224" cy="4509247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МАЙЖЕ ЗНИКАЄ З ВЖИТКУ ТА ЗІ ЗМІ СЛОВО «ІНВАЛІД»</a:t>
            </a:r>
            <a:endParaRPr lang="ru-RU" sz="2800" dirty="0"/>
          </a:p>
          <a:p>
            <a:r>
              <a:rPr lang="uk-UA" sz="2800" dirty="0" smtClean="0"/>
              <a:t>ЗРОСЛО ФІНАНСОВЕ ЗАБЕЗПЕЧЕННЯ НА ТЕХНІЧНІ ЗАСОБИ РЕАБІЛІТАЦІЇ</a:t>
            </a:r>
          </a:p>
          <a:p>
            <a:r>
              <a:rPr lang="uk-UA" sz="2800" dirty="0" smtClean="0"/>
              <a:t>РОЗПОЧАТО ФІНАНСУВАННЯ ПРОГРАМ РЕАБІЛІТАЦІЇ </a:t>
            </a:r>
          </a:p>
          <a:p>
            <a:r>
              <a:rPr lang="uk-UA" sz="2800" dirty="0" smtClean="0"/>
              <a:t>ПОКРАЩУЄТЬСЯ СЛУХОПРОТЕЗУВАННЯ; ЖЕСТОВА МОВА</a:t>
            </a:r>
          </a:p>
          <a:p>
            <a:r>
              <a:rPr lang="uk-UA" sz="2800" dirty="0" smtClean="0"/>
              <a:t>З’ЯВИЛИСЯ ПРИСТОСОВАНІ ЗАЛІЗНИЧНІ ВАГОНИ</a:t>
            </a:r>
          </a:p>
          <a:p>
            <a:r>
              <a:rPr lang="uk-UA" sz="2800" dirty="0" smtClean="0"/>
              <a:t>ЗРОСЛА ДОСТУПНІСТЬ ГРОМАДСЬКОГО ТРАНСПОРТУ, МЕТРО, АЄРОПОРТІВ, ВОКЗАЛІВ, ЖИТЛА, ТЕАТРІВ, МАГАЗИНІВ.</a:t>
            </a:r>
          </a:p>
          <a:p>
            <a:r>
              <a:rPr lang="uk-UA" sz="2800" dirty="0" smtClean="0"/>
              <a:t>ІНКЛЮЗИВНЕ НАВЧАННЯ ТА ДОСТУПНІСТЬ ІНФОРМАЦІЇ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                                                  ЗА ДУМКОЮ ВАЛЕРІЯ СУШКЕВИЧА              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7656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СОЦІАЛЬНА ІНТЕГРАЦІЯ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ЦЕ ПРОЦЕС СТАНОВЛЕННЯ  ОПТИМАЛЬНИХ ЗВ’ЯЗКІВ МІЖ СОЦІАЛЬНИМИ ІНСТИТУТАМИ , ГРУПАМИ ТА ВЛАДОЮ</a:t>
            </a:r>
          </a:p>
          <a:p>
            <a:r>
              <a:rPr lang="uk-UA" sz="2800" dirty="0" smtClean="0"/>
              <a:t>ЦЕ ТЕНДЕНЦІЯ ДО ЗГУРТУВАННЯ , ВИРІВНЮВАННЯ ПОКАЗНИКІВ СОЦІАЛЬНОГО ТА ЕКОНОМІЧНОГО РОЗВИТКУ СУСПІЛЬНИХ КЛАСІВ, СОЦІАЛЬНИХ ГРУП</a:t>
            </a:r>
          </a:p>
          <a:p>
            <a:r>
              <a:rPr lang="uk-UA" sz="2800" dirty="0" smtClean="0"/>
              <a:t>МЕТА – ПОБУДОВА «СУСПІЛЬСТВА ДЛЯ ВСІХ », В ЯКОМУ БУДЬ-ЯКА ОСОБА, ЯКА МАЄ ПРАВА І ОБОВ’ЯЗКИ, ВІДІГРАЄ АКТИВНУ РОЛЬ</a:t>
            </a:r>
          </a:p>
          <a:p>
            <a:r>
              <a:rPr lang="uk-UA" sz="2800" dirty="0" smtClean="0"/>
              <a:t>СУСПІЛЬСТВО ГРУНТУЄТЬСЯ НА ПОВАЗІ ДО ПРАВ І СВОБОД ЛЮДИНИ , ДО ПРИНЦИПІВ СОЦІАЛЬНОЇЇ СПРАВЕДЛИВОСТІ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81149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КЛАСИ СОЦІАЛЬНОЇ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ІНТЕГРАЦІЇ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2800" dirty="0" smtClean="0"/>
              <a:t>НОРМАТИВНА СОЦІАЛЬНА ІНТЕГРАЦІЯ – ЯК КООРДИНАЦІЯ МІЖ КУЛЬТУРНИМИ НОРМАМИ І ПОВОДЖЕННЯМ ЛЮДЕЙ</a:t>
            </a:r>
          </a:p>
          <a:p>
            <a:r>
              <a:rPr lang="uk-UA" sz="2800" dirty="0" smtClean="0"/>
              <a:t>КУЛЬТУРНА – ПОТРЕБУЄ УЗГОДЖЕННЯ МІЖ КУЛЬТУРНИМИ, НАЦІОНАЛЬНИМИ СТАНДАРТАМИ, ЗРАЗКАМИ ПОВОДЖЕННЯ</a:t>
            </a:r>
          </a:p>
          <a:p>
            <a:r>
              <a:rPr lang="uk-UA" sz="2800" dirty="0" smtClean="0"/>
              <a:t>КОМУНІКАТИВНА – ОСНОВНА ПОТРЕБА – ЗАБЕЗПЕЧИТИ ОБМІН КУЛЬТУРНО-ІСТОРИЧНИМ ЗМІСТОМ ТА ІНФОРМАЦІЄЮ</a:t>
            </a:r>
          </a:p>
          <a:p>
            <a:r>
              <a:rPr lang="uk-UA" sz="2800" dirty="0" smtClean="0"/>
              <a:t>ФУНКЦІОНАЛЬНА – ГРУНТУЄТЬСЯ НА СУСПІЛЬНОМУ ПОДІЛІ ПРАЦІ, ВЗАЄМОЗАЛЕЖНОСТІ ТА ОБМІНІ ПОСЛУГАМИ МІЖ ЛЮДЬМИ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5144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r>
              <a:rPr lang="uk-UA" dirty="0" smtClean="0"/>
              <a:t>                   СОЦІАЛІЗАЦІЯ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ТА ДОСТУПНІСТЬ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35106" y="1609343"/>
            <a:ext cx="10393142" cy="5060397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ДОСТУПНІСТЬ – ЦЕ НАДАННЯ МОЖЛИВОСТІ ЛЮДЯМ З ІНВАЛІДНІСТЮ ВЕСТИ НЕЗАЛЕЖНИЙ СПОСІБ ЖИТТЯ</a:t>
            </a:r>
          </a:p>
          <a:p>
            <a:r>
              <a:rPr lang="uk-UA" sz="2800" dirty="0" smtClean="0"/>
              <a:t>1. БЕЗПРОБЛЕМНЕ ПЕРЕСУВАННЯ ПРИЛЕГЛОЮ ТЕРИТОРІЄЮ</a:t>
            </a:r>
          </a:p>
          <a:p>
            <a:r>
              <a:rPr lang="uk-UA" sz="2800" dirty="0" smtClean="0"/>
              <a:t>2. НАЯВНІСТЬ ВИЗНАЧЕНИХ МІСЦЬ ДЛЯ ПАРКУВАННЯ АВТОМОБІЛІВ, ДОСТУПНИЙ І БЕЗПЕЧНИЙ ЗАЇЗД (ПАНДУСИ)</a:t>
            </a:r>
          </a:p>
          <a:p>
            <a:r>
              <a:rPr lang="uk-UA" sz="2800" dirty="0" smtClean="0"/>
              <a:t>3. ВХОДИ-ВИХОДИ, ДВЕРІ (ОБ’ЄМНІ ХАРАКТЕРИСТИКИ)</a:t>
            </a:r>
          </a:p>
          <a:p>
            <a:r>
              <a:rPr lang="uk-UA" sz="2800" dirty="0" smtClean="0"/>
              <a:t>4. ДОСТУПНІСТЬ ДО УСІХ ПОВЕРХІВ В  ПРИМІЩЕННІ</a:t>
            </a:r>
          </a:p>
          <a:p>
            <a:r>
              <a:rPr lang="uk-UA" sz="2800" dirty="0" smtClean="0"/>
              <a:t>5. НАЯВНІСТЬ ДОСТУПНИХ САНІТАРНИХ ПРИМІЩЕНЬ</a:t>
            </a:r>
          </a:p>
          <a:p>
            <a:r>
              <a:rPr lang="uk-UA" sz="2800" dirty="0" smtClean="0"/>
              <a:t>6 ДОСТУПНІСТЬ ТЕЛЕФОНІВ, БАНКОМАТІВ, РІЗНИХ АВТОМАТІВ</a:t>
            </a:r>
          </a:p>
          <a:p>
            <a:r>
              <a:rPr lang="uk-UA" sz="2800" dirty="0" smtClean="0"/>
              <a:t>7. ОЗНАЧЕННЯ МІСЦЕЗНАХОДЖЕННЯ – ОЗВУЧЕННЯ ІНФОРМАЦІЇ, ПІКТОГРАМИ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5228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0" y="4894729"/>
            <a:ext cx="6646334" cy="1192127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                                                                           </a:t>
            </a:r>
            <a:r>
              <a:rPr lang="en-US" dirty="0" smtClean="0"/>
              <a:t>     </a:t>
            </a:r>
            <a:r>
              <a:rPr lang="en-US" sz="4400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10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2800" dirty="0" smtClean="0"/>
          </a:p>
          <a:p>
            <a:pPr marL="514350" indent="-514350">
              <a:buAutoNum type="arabicPeriod"/>
            </a:pPr>
            <a:r>
              <a:rPr lang="uk-UA" sz="2800" dirty="0" smtClean="0"/>
              <a:t>ПОНЯТТЯ «ІНВАЛІДНІСТЬ»</a:t>
            </a:r>
          </a:p>
          <a:p>
            <a:pPr marL="514350" indent="-514350">
              <a:buAutoNum type="arabicPeriod"/>
            </a:pPr>
            <a:endParaRPr lang="uk-UA" sz="2800" dirty="0"/>
          </a:p>
          <a:p>
            <a:pPr marL="514350" indent="-514350">
              <a:buAutoNum type="arabicPeriod"/>
            </a:pPr>
            <a:r>
              <a:rPr lang="uk-UA" sz="2800" dirty="0" smtClean="0"/>
              <a:t>РЕАЛІЗАЦІЯ НОРМ КОНВЕНЦІЇ ООН ПРО ПРАВА ОСІБ З ІНВАЛІДНІСТЮ В УКРАЇНІ</a:t>
            </a:r>
          </a:p>
          <a:p>
            <a:pPr marL="514350" indent="-514350">
              <a:buAutoNum type="arabicPeriod"/>
            </a:pPr>
            <a:endParaRPr lang="uk-UA" sz="2800" dirty="0"/>
          </a:p>
          <a:p>
            <a:pPr marL="514350" indent="-514350">
              <a:buAutoNum type="arabicPeriod"/>
            </a:pPr>
            <a:r>
              <a:rPr lang="uk-UA" sz="2800" dirty="0" smtClean="0"/>
              <a:t>СОЦІАЛЬНА ІНТЕГРАЦІЯ: ТЕОРЕТИЧНІ ОСНОВИ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970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КОНВЕНЦІЯ ООН ПРО ПРАВА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ЛЮДЕЙ З ІНВАЛІДНІСТЮ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(13.12.2006, НЬЮ-ЙОРК)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294965"/>
            <a:ext cx="10058400" cy="4733364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«ІНВАЛІДНІСТЬ Є РЕЗУЛЬТАТОМ ВЗАЄМОДІЇ, ЯКА ВІДБУВАЄТЬСЯ МІЖ ЛЮДЬМИ З ІНВАЛІДНІСТЮ ТА ПЕРЕШКОДАМИ У СТОСУНКАХ І СЕРЕДОВИЩІ»</a:t>
            </a:r>
          </a:p>
          <a:p>
            <a:r>
              <a:rPr lang="uk-UA" sz="2800" dirty="0" smtClean="0"/>
              <a:t>ПІДХІД, ПРИЙНЯТИЙ КОНВЕНЦІЄЮ, ПІДКРЕСЛИВ ЕВОЛЮЦІЙНІСТЬ, ДИНАМІЗМ ПОНЯТТЯ , ЩО ПЕРЕДБАЧАЄ ПЕВНІ АДАПТАЦІЇ З ЧАСОМ ТА В РІЗНИХ СОЦІАЛЬНО-ЕКОНОМІЧНИХ ОБСТАВИНАХ</a:t>
            </a:r>
          </a:p>
          <a:p>
            <a:r>
              <a:rPr lang="uk-UA" sz="2800" dirty="0" smtClean="0"/>
              <a:t>В КОНВЕНЦІЇ ПІДКРЕСЛЕНО ІСНУВАННЯ ЗНАЧНИХ БАР’ЄРІВ В ОТОЧЕННІ ТА СТАВЛЕННІ В СУСПІЛЬСТВІ</a:t>
            </a:r>
          </a:p>
          <a:p>
            <a:r>
              <a:rPr lang="uk-UA" sz="2800" dirty="0" smtClean="0"/>
              <a:t>ДЕРЖАВИ САМІ РЕГУЛЮЮТЬ КОЛО ОСІБ, НА ЯКИХ ПОШИРЮЄТЬСЯ СОЦІАЛЬНИХ ЗАХИСТ І ПІДТРИМКА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126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СУТНІСТЬ ІНВАЛІДНОСТІ</a:t>
            </a:r>
            <a:br>
              <a:rPr lang="uk-UA" dirty="0" smtClean="0"/>
            </a:br>
            <a:r>
              <a:rPr lang="uk-UA" dirty="0" smtClean="0"/>
              <a:t>(ПРЕАМБУЛА, СТ. 1 КОНВЕНЦІЇ)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978639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ПРОЯВЛЯЄТЬСЯ У ВІДМОВІ ВІД ТРАДИЦІЙНОГО МЕДИЧНОГО ПІДХОДУ ДО ІНВАЛІДНОСТІ, ЩО РОБИТЬ АКЦЕНТ ВИКЛЮЧНО НА ПОРУШЕННЯХ ЗДОРОВ’Я</a:t>
            </a:r>
          </a:p>
          <a:p>
            <a:r>
              <a:rPr lang="uk-UA" sz="2800" dirty="0" smtClean="0"/>
              <a:t>НАДАЄ СОЦІАЛЬНЕ ЗНАЧЕННЯ ПРОБЛЕМАМ ІНВАЛІНОСТІ</a:t>
            </a:r>
          </a:p>
          <a:p>
            <a:r>
              <a:rPr lang="uk-UA" sz="2800" dirty="0" smtClean="0"/>
              <a:t>ПОВНА ТА ЕФЕКТИВНА УЧАСТЬ ЛЮДЕЙ З ІНВАЛІДНІСТЮ В ЖИТТІ СУСПІЛЬСТВА МОЖЛИВА ЗА УМОВ УСУНЕННЯ БАР’ЄРІВ</a:t>
            </a:r>
          </a:p>
          <a:p>
            <a:r>
              <a:rPr lang="uk-UA" sz="2800" dirty="0" smtClean="0"/>
              <a:t>ПРОГОЛОШЕНО ПРАВО НА ДОСТУПНЕ СЕРЕДОВИЩЕ ЯК НЕВІД’ЄМНА ЧАСТИНА ОСНОВНИХ ПРАВ ЛЮДИНИ</a:t>
            </a:r>
          </a:p>
          <a:p>
            <a:r>
              <a:rPr lang="uk-UA" sz="2800" dirty="0" smtClean="0"/>
              <a:t>УКРАЇНА РАТИФІКУВАЛА КОВЕНЦІЮ ПРО ПРАВА ОСІБ З ІНВАЛІДНІСТЮ – 16.12 2009, ЗА НОВОЮ РЕДАКЦІЄЮ  -06.07. 2016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339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ТЕРМІН «ЛЮДИ З ІНВАЛІДНІСТЮ»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(СТ. 1 КОНВЕНЦІЇ)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40757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ОСОБИ, ЯКІ МАЮТЬ СТІЙКІ ФІЗИЧНІ, РОЗУМОВІ, ІНТЕЛЕКТУАЛЬНІ ЧИ СЕНСОРНІ ПОРУШЕННЯ, ЩО ПІД ЧАС ВЗАЄМОДІЇ З РІЗНОМАНІТНИМИ ПЕРЕШКОДАМИ МОЖУТЬ ЗАВАЖАТИ ЇХНІЙ ПОВНОЦІННІЙ ТА ДІЄВІЙ УЧАСТІ В ЖИТТІ СУСПІЛЬСТВА НАРІВНІ З ІНШИМИ</a:t>
            </a:r>
          </a:p>
          <a:p>
            <a:r>
              <a:rPr lang="uk-UA" sz="2800" dirty="0" smtClean="0"/>
              <a:t>У КОНВЕНЦІЇ ПОДАНО ШИРОКУ КАТЕГОРІЗАЦІЮ ОСІБ З ІНВАЛІДНІСТЮ І НАГОЛОШЕНО ПРО ПРАВО КОЖНОЇ ОСОБИ З ІНВАЛІДНІСТЮ КОРИСТУВАТИСЯ ВСІМА СВОБОДАМИ І БЛАГАМИ В СУСПІЛЬСТВІ</a:t>
            </a:r>
          </a:p>
          <a:p>
            <a:r>
              <a:rPr lang="uk-UA" sz="2800" dirty="0" smtClean="0"/>
              <a:t>ІНВАЛІДНІСТЬ САМА ПО СОБІ НЕ ПРИНИЖУЄ ТА НЕ ОБМЕЖУЄ ПРАВ ЛЮДИНИ ЯК ЧЛЕНА СУСПІЛЬСТВА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966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ПРОЦЕСИ ІНВАЛІДИЗАЦІЇ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7882" y="2121408"/>
            <a:ext cx="10590366" cy="4736592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ЦЕ ЗАХВОРЮВАННЯ , ЩО СУПРОВОДЖУЮТЬСЯ СТІЙКОЮ ВТРАТОЮ ПРАЦЕЗДАТНОСТІ</a:t>
            </a:r>
          </a:p>
          <a:p>
            <a:r>
              <a:rPr lang="uk-UA" sz="2800" dirty="0" smtClean="0"/>
              <a:t>З ТОЧКИ ЗОРУ ПРИЧИН ВИНИКНЕННЯ, ІНВАЛІДНІСТЬ Є МЕДИЧНОЮ ПРОБЛЕМОЮ, А З ТОЧКИ ЗОРУ НАСЛІДКІВ – ЦЕ ПРОБЛЕМА СОЦІАЛЬНА</a:t>
            </a:r>
          </a:p>
          <a:p>
            <a:r>
              <a:rPr lang="uk-UA" sz="2800" dirty="0" smtClean="0"/>
              <a:t>ІНВАЛІДНІСТЬ ВИСТУПАЄ ОДНИМ З НАЙВАЖЛИВІШИХ ПОКАЗНИКІВ ЗДОРОВ’Я НАСЕЛЕННЯ КРАЇНИ</a:t>
            </a:r>
          </a:p>
          <a:p>
            <a:r>
              <a:rPr lang="uk-UA" sz="2800" dirty="0" smtClean="0"/>
              <a:t>СТАНОМ НА ПОЧАТОК 2020 В УКРАЇНІ 2.7 МЛН. ОСІБ МАЮТЬ ІНВАЛІДНІСТЬ: В Т.Ч 222.3 ТИС. ОСІБ, АБО 8,2% – 1 ГРУПА, 900.8 ТИС. ОСІБ , АБО 33,4% - 2 ГРУПА, 1416 ТИС. ОСІБ, АБО 52,4% – 3 ГРУПА ТА 163.9 ТИС., АБО 6% ДІТЕЙ З ІНВАЛІДНІСТЮ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664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ШЛЯХИ РЕАЛІЗАЦІЇ НОРМ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Конвенції про права осіб з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інвалідністю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2800" dirty="0" smtClean="0"/>
              <a:t>ДЕРЖАВНА ПІДТРИМКА ДІЯЛЬНОСТІ ГО ОСІБ З ІНВАЛІДНІСТЮ ТА ЇХ ПІДПРИЄМСТВ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ЗАБЕЗПЕЧЕННЯ ТЕХНІЧНИМИ ТА ІНШИМИ ЗАСОБАМИ РЕАБІЛІТАЦІЇ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ОПІКА ТА ПІКЛУВАННЯ НАД ПОВНОЛІТНІМИ ОСОБАМИ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РЕАБІЛІТАЦІЯ ДІТЕЙ З ІНВАЛІДНІСТЮ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РЕАБІЛІТАЦІЯ ОСІБ З ІНВАЛІДНІСТЮ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ДЕРЖАВНІ ЦЕНТРИ КОМПЛЕКСНОЇ РЕАБІЛІТАЦІЇ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076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78003"/>
          </a:xfrm>
        </p:spPr>
        <p:txBody>
          <a:bodyPr/>
          <a:lstStyle/>
          <a:p>
            <a:r>
              <a:rPr lang="uk-UA" dirty="0" smtClean="0"/>
              <a:t>                       ПРОДОВЖЕННЯ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55812" y="1362635"/>
            <a:ext cx="10572437" cy="5495365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7. ПРОГРАМА ПРИДБАННЯ СПЕЦІАЛЬНО ОБЛАДНАНИХ АВТОМОБІЛІВ ДЛЯ ПЕРЕВЕЗЕННЯ ОСІБ З ІНВАЛІДНІСТЮ , ЯКІ МАЮТЬ ПОРУШЕННЯ ОРА</a:t>
            </a:r>
          </a:p>
          <a:p>
            <a:r>
              <a:rPr lang="uk-UA" sz="2800" dirty="0" smtClean="0"/>
              <a:t>8. ПРОГРАМА ДЛЯ ГОЛОСОВОГО СУПРОВОДУ ВЕБ-САЙТІВ</a:t>
            </a:r>
          </a:p>
          <a:p>
            <a:r>
              <a:rPr lang="uk-UA" sz="2800" dirty="0" smtClean="0"/>
              <a:t>9. ПЕРЕЛІК ДЕЯКИХ ТОВАРІВ, РОБІТ ТА ПОСЛУГ ВІД ГРОМАДСЬКИХ ОРГАНІЗАЦІЙ ІНВАЛІДІВ</a:t>
            </a:r>
          </a:p>
          <a:p>
            <a:r>
              <a:rPr lang="uk-UA" sz="2800" dirty="0" smtClean="0"/>
              <a:t>10. ЕТИЧНІ РЕКОМЕНДАЦІЇ ЩОДО СПІЛКУВАННЯ З ОСОБАМИ З ІНВАЛІДНІСТЮ</a:t>
            </a:r>
          </a:p>
          <a:p>
            <a:r>
              <a:rPr lang="uk-UA" sz="2800" dirty="0" smtClean="0"/>
              <a:t>11.ДІЯЛЬНІСТЬ РАДИ У СПРАВАХ ОСІБ З ІНВАЛІДНІСТЮ</a:t>
            </a:r>
          </a:p>
          <a:p>
            <a:r>
              <a:rPr lang="uk-UA" sz="2800" dirty="0" smtClean="0"/>
              <a:t>12. ЩОРІЧНІ ЗАХОДИ З ВІДЗНАЧЕННЯ МІЖНАРОДНОГО ДНЯ ЛЮДЕЙ З ІНВАЛІДНІСТЮ</a:t>
            </a:r>
          </a:p>
          <a:p>
            <a:pPr marL="0" indent="0">
              <a:buNone/>
            </a:pPr>
            <a:r>
              <a:rPr lang="uk-UA" sz="2800" dirty="0" smtClean="0"/>
              <a:t>                             МІНІСТЕРСТВО СОЦІАЛЬНОЇ ПОЛІТИКИ УКРАЇНИ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9686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ЗА ОЦІНКАМИ ВСЕСВІТНЬОЇ ОРГАНІЗАЦІЇ ОХОРОНИ ЗДОРОВ’Я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32329" y="1936376"/>
            <a:ext cx="10195919" cy="4697506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ВООЗ – ПОНАД 15% НАСЕЛЕННЯ СВІТУ – ЦЕ ЛЮДИ З ІНВАЛІДНІСТЮ</a:t>
            </a:r>
          </a:p>
          <a:p>
            <a:r>
              <a:rPr lang="uk-UA" sz="2800" dirty="0" smtClean="0"/>
              <a:t>2.7 МЛН. ОСІБ З ІНВАЛІДНІСТЮ  В УКРАЇНІ – НЕДОСТОВІРНА ІНФОРМАЦІЯ, ВВАЖАЄ ПАН ВАЛЕРІЙ СУШКЕВИЧ, ГОЛОВА НАЦІОНАЛЬНОЇ АСАМБЛЕЇ ОСІБ З ІНВАЛІДНІСТЮ В УКРАЇНІ.  ТАК, 46% ЛІТНІХ ЛЮДЕЙ У ВІЦІ 60 РОКІВ І СТАРШЕ ЗА СТАНОМ ЇХ ЗДОРОВ’Я Є ЛЮДЬМИ З ІНВАЛІДНІСТЮ І ФОРМУЮТЬ «НЕВИДИМУ» ІНВАЛІДНІСТЬ</a:t>
            </a:r>
          </a:p>
          <a:p>
            <a:r>
              <a:rPr lang="uk-UA" sz="2800" dirty="0" smtClean="0"/>
              <a:t>ООН ЗВЕРНУЛА УВАГУ УРЯДІВ КРАЇН СВІТУ, ЩО ЛЮДИ З ІНВАЛІДНІСТЮ Є ОДНІЄЮ З КРИТИЧНИХ ТА ПРОБЛЕМНИХ ГРУП СУСПІЛЬСТВА, ЯКА НАЙБІЛЬШОЮ МІРОЮ СТРАЖДАЄ ВІД ПАНДЕМІЇ </a:t>
            </a:r>
            <a:r>
              <a:rPr lang="en-US" sz="2800" dirty="0" smtClean="0"/>
              <a:t>COVID-19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77335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263</TotalTime>
  <Words>833</Words>
  <Application>Microsoft Office PowerPoint</Application>
  <PresentationFormat>Широкий екран</PresentationFormat>
  <Paragraphs>79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Cambria</vt:lpstr>
      <vt:lpstr>Rockwell</vt:lpstr>
      <vt:lpstr>Rockwell Condensed</vt:lpstr>
      <vt:lpstr>Wingdings</vt:lpstr>
      <vt:lpstr>Дерево</vt:lpstr>
      <vt:lpstr>    Інвалідність  та суспільство</vt:lpstr>
      <vt:lpstr>ПРОБЛЕМИ ДО ОБГОВОРЕННЯ</vt:lpstr>
      <vt:lpstr>      КОНВЕНЦІЯ ООН ПРО ПРАВА           ЛЮДЕЙ З ІНВАЛІДНІСТЮ             (13.12.2006, НЬЮ-ЙОРК)</vt:lpstr>
      <vt:lpstr>       СУТНІСТЬ ІНВАЛІДНОСТІ (ПРЕАМБУЛА, СТ. 1 КОНВЕНЦІЇ)</vt:lpstr>
      <vt:lpstr>ТЕРМІН «ЛЮДИ З ІНВАЛІДНІСТЮ»               (СТ. 1 КОНВЕНЦІЇ)</vt:lpstr>
      <vt:lpstr>      ПРОЦЕСИ ІНВАЛІДИЗАЦІЇ</vt:lpstr>
      <vt:lpstr>         ШЛЯХИ РЕАЛІЗАЦІЇ НОРМ       Конвенції про права осіб з                    інвалідністю</vt:lpstr>
      <vt:lpstr>                       ПРОДОВЖЕННЯ</vt:lpstr>
      <vt:lpstr>     ЗА ОЦІНКАМИ ВСЕСВІТНЬОЇ ОРГАНІЗАЦІЇ ОХОРОНИ ЗДОРОВ’Я</vt:lpstr>
      <vt:lpstr>СУЧАСНІ ПОЗИТИТВНІ ЗРУШЕННЯ ЩОДО ЗАБЕЗПЕЧЕННЯ РІВНИХ ПРАВ ДЛЯ ОСІБ З ІНВАЛІДНІСТЮ</vt:lpstr>
      <vt:lpstr>     СОЦІАЛЬНА ІНТЕГРАЦІЯ</vt:lpstr>
      <vt:lpstr>              КЛАСИ СОЦІАЛЬНОЇ                        ІНТЕГРАЦІЇ</vt:lpstr>
      <vt:lpstr>                   СОЦІАЛІЗАЦІЯ                  ТА ДОСТУПНІСТЬ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Інвалідність  та суспільство</dc:title>
  <dc:creator>Пользователь</dc:creator>
  <cp:lastModifiedBy>Пользователь</cp:lastModifiedBy>
  <cp:revision>21</cp:revision>
  <dcterms:created xsi:type="dcterms:W3CDTF">2021-02-26T07:49:15Z</dcterms:created>
  <dcterms:modified xsi:type="dcterms:W3CDTF">2021-02-26T12:12:47Z</dcterms:modified>
</cp:coreProperties>
</file>