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9"/>
  </p:notesMasterIdLst>
  <p:handoutMasterIdLst>
    <p:handoutMasterId r:id="rId10"/>
  </p:handoutMasterIdLst>
  <p:sldIdLst>
    <p:sldId id="276" r:id="rId2"/>
    <p:sldId id="290" r:id="rId3"/>
    <p:sldId id="261" r:id="rId4"/>
    <p:sldId id="262" r:id="rId5"/>
    <p:sldId id="270" r:id="rId6"/>
    <p:sldId id="271" r:id="rId7"/>
    <p:sldId id="293" r:id="rId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82" autoAdjust="0"/>
  </p:normalViewPr>
  <p:slideViewPr>
    <p:cSldViewPr>
      <p:cViewPr varScale="1">
        <p:scale>
          <a:sx n="114" d="100"/>
          <a:sy n="114" d="100"/>
        </p:scale>
        <p:origin x="114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37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9DFAB1EA-4E3A-4389-8E3A-9F2A05EF76D9}" type="slidenum">
              <a:rPr lang="ru-RU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084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C5FEC66F-3863-4F85-8522-A4916F8D7A26}" type="slidenum">
              <a:rPr lang="ru-RU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128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</p:grpSp>
      <p:sp>
        <p:nvSpPr>
          <p:cNvPr id="11779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1780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62272-8403-4791-93FB-88FC384C1017}" type="slidenum">
              <a:rPr lang="ru-RU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513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A37CFB-A560-4420-A24E-F154A5AE1BC2}" type="slidenum">
              <a:rPr lang="ru-RU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376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96916D-3F0D-410D-B442-648BF321D9E3}" type="slidenum">
              <a:rPr lang="ru-RU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732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7D8082-C4DC-40F3-80B9-20085E89EFED}" type="slidenum">
              <a:rPr lang="ru-RU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068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ACE010-3D09-4643-8C8E-33E212DB1F63}" type="slidenum">
              <a:rPr lang="ru-RU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830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DC446B-DBE2-4F05-945D-A060C757B1F1}" type="slidenum">
              <a:rPr lang="ru-RU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39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196B4D-3894-4441-A802-F1D87404193F}" type="slidenum">
              <a:rPr lang="ru-RU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382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74084A-4ED5-489C-97B8-D4B92F942640}" type="slidenum">
              <a:rPr lang="ru-RU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581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253C03-1646-41EF-AE89-AE43103FB5D2}" type="slidenum">
              <a:rPr lang="ru-RU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580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FDA199-1A8D-4E18-94C9-CA3353FAE662}" type="slidenum">
              <a:rPr lang="ru-RU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6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E89225-5F27-4799-BCF8-AB229B6DAF14}" type="slidenum">
              <a:rPr lang="ru-RU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84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16739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116740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116741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116742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116743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116744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116745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116746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116747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116748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116749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116750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116751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116752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116753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116754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116755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116756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116757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116758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116759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116760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116761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116762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116763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116764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116765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116766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116767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116768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116769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116770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116771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116772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</p:grpSp>
      <p:sp>
        <p:nvSpPr>
          <p:cNvPr id="116773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677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6775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6776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6777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209E923-4413-4F6D-A8E9-9A18E85E1A61}" type="slidenum">
              <a:rPr lang="ru-RU"/>
              <a:pPr/>
              <a:t>‹№›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zakon0.rada.gov.ua/laws/show/254%D0%BA/96-%D0%B2%D1%80/paran2434#n2434" TargetMode="External"/><Relationship Id="rId2" Type="http://schemas.openxmlformats.org/officeDocument/2006/relationships/hyperlink" Target="http://zakon0.rada.gov.ua/laws/show/254%D0%BA/96-%D0%B2%D1%80/paran2432#n243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zakon0.rada.gov.ua/laws/show/254%D0%BA/96-%D0%B2%D1%8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3.rada.gov.ua/laws/show/254%D0%BA/96-%D0%B2%D1%8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algn="l" eaLnBrk="1" hangingPunct="1">
              <a:defRPr/>
            </a:pPr>
            <a:r>
              <a:rPr lang="uk-UA" sz="2400" smtClean="0">
                <a:latin typeface="Times New Roman" panose="02020603050405020304" pitchFamily="18" charset="0"/>
              </a:rPr>
              <a:t> </a:t>
            </a:r>
            <a:r>
              <a:rPr lang="uk-UA" sz="2800" b="1" smtClean="0">
                <a:effectLst/>
              </a:rPr>
              <a:t>4. Склад, порядок формування та повноваження Конституційного Суду України</a:t>
            </a:r>
            <a:endParaRPr lang="ru-RU" sz="2800" b="1" smtClean="0">
              <a:effectLst/>
            </a:endParaRP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9600" cy="4953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uk-UA" i="1" smtClean="0"/>
              <a:t>Конституційний Суд України</a:t>
            </a:r>
            <a:r>
              <a:rPr lang="uk-UA" smtClean="0"/>
              <a:t> є загальнодержавним, колегіальним, постійно діючим, єдиним органом конституційної юрисдикції в Україні, що вирішує питання про відповідність Конституції України законів України та у передбачених Конституцією України випадках інших актів, здійснює офіційне тлумачення Конституції України, а також інші повноваження відповідно до Конституції України.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uk-UA" smtClean="0">
                <a:latin typeface="Times New Roman" panose="02020603050405020304" pitchFamily="18" charset="0"/>
              </a:rPr>
              <a:t> Конституційний Суд України складається з 18 суддів. Президент України, Верховна Рада України та з'їзд суддів України призначають по 6 суддів Конституційного Суду України.</a:t>
            </a:r>
            <a:endParaRPr lang="ru-RU" smtClean="0"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endParaRPr 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ChangeArrowheads="1"/>
          </p:cNvSpPr>
          <p:nvPr/>
        </p:nvSpPr>
        <p:spPr bwMode="auto">
          <a:xfrm>
            <a:off x="2590800" y="1981200"/>
            <a:ext cx="457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endParaRPr lang="uk-UA"/>
          </a:p>
        </p:txBody>
      </p:sp>
      <p:sp>
        <p:nvSpPr>
          <p:cNvPr id="184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uk-UA" sz="3600" smtClean="0">
                <a:solidFill>
                  <a:schemeClr val="tx1"/>
                </a:solidFill>
                <a:effectLst/>
              </a:rPr>
              <a:t>Суддею Конституційного Суду України може бути:</a:t>
            </a:r>
            <a:endParaRPr lang="ru-RU" sz="3600" smtClean="0">
              <a:solidFill>
                <a:schemeClr val="tx1"/>
              </a:solidFill>
              <a:effectLst/>
            </a:endParaRPr>
          </a:p>
        </p:txBody>
      </p:sp>
      <p:sp>
        <p:nvSpPr>
          <p:cNvPr id="18436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sz="2400" i="1" smtClean="0">
                <a:effectLst/>
              </a:rPr>
              <a:t>Суддею Конституційного Суду України може бути</a:t>
            </a:r>
            <a:r>
              <a:rPr lang="uk-UA" sz="2400" smtClean="0">
                <a:effectLst/>
              </a:rPr>
              <a:t> громадянин України, який володіє державною мовою, на день призначення досяг сорока років, має вищу юридичну освіту і стаж професійної діяльності у сфері права щонайменше п’ятнадцять років, високі моральні якості та є правником із визнаним рівнем компетентності. Суддя Конституційного Суду України призначається на дев'ять років без права бути призначеним на повторний строк.</a:t>
            </a:r>
            <a:endParaRPr lang="ru-RU" sz="2400" smtClean="0">
              <a:effectLst/>
            </a:endParaRPr>
          </a:p>
          <a:p>
            <a:pPr eaLnBrk="1" hangingPunct="1">
              <a:lnSpc>
                <a:spcPct val="80000"/>
              </a:lnSpc>
            </a:pPr>
            <a:r>
              <a:rPr lang="uk-UA" sz="2400" b="1" smtClean="0">
                <a:effectLst/>
              </a:rPr>
              <a:t>Голова</a:t>
            </a:r>
            <a:r>
              <a:rPr lang="uk-UA" sz="2400" smtClean="0">
                <a:effectLst/>
              </a:rPr>
              <a:t> Конституційного Суду України обирається на спеціальному пленарному засіданні Конституційного Суду України зі складу суддів Конституційного Суду України шляхом таємного голосування лише на один трирічний строк.</a:t>
            </a:r>
            <a:endParaRPr lang="ru-RU" sz="240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"/>
            <a:ext cx="8229600" cy="4530725"/>
          </a:xfrm>
        </p:spPr>
        <p:txBody>
          <a:bodyPr/>
          <a:lstStyle/>
          <a:p>
            <a:pPr eaLnBrk="1" hangingPunct="1"/>
            <a:r>
              <a:rPr lang="uk-UA" sz="2000" b="1" smtClean="0">
                <a:effectLst/>
              </a:rPr>
              <a:t>До повноважень Конституційного Суду України чинне законодавство відносить прийняття рішення та </a:t>
            </a:r>
            <a:r>
              <a:rPr lang="ru-RU" sz="2000" b="1" smtClean="0">
                <a:effectLst/>
              </a:rPr>
              <a:t>на</a:t>
            </a:r>
            <a:r>
              <a:rPr lang="uk-UA" sz="2000" b="1" smtClean="0">
                <a:effectLst/>
              </a:rPr>
              <a:t>дання висновків у справах щодо:</a:t>
            </a:r>
          </a:p>
          <a:p>
            <a:pPr eaLnBrk="1" hangingPunct="1"/>
            <a:r>
              <a:rPr lang="uk-UA" sz="2000" smtClean="0">
                <a:effectLst/>
              </a:rPr>
              <a:t>1) конституційності законів та інших правових актів Верховної Ради України, актів Президента України, актів Кабінету Міністрів, України правових актів Верховної Ради Автономної Республіки Крим;</a:t>
            </a:r>
          </a:p>
          <a:p>
            <a:pPr eaLnBrk="1" hangingPunct="1"/>
            <a:r>
              <a:rPr lang="uk-UA" sz="2000" smtClean="0">
                <a:effectLst/>
              </a:rPr>
              <a:t>2) відповідності Конституції України чинним міжнародним договорам України або тим міжнародним договорам, що вносяться до Верховної Ради України для надання згоди на їхню обов’язковість;</a:t>
            </a:r>
          </a:p>
          <a:p>
            <a:pPr eaLnBrk="1" hangingPunct="1"/>
            <a:r>
              <a:rPr lang="uk-UA" sz="2000" smtClean="0">
                <a:effectLst/>
              </a:rPr>
              <a:t>3) додержання конституційної процедури розслідування і розгляду справи про усунення Президента України з поста в порядку імпічменту;</a:t>
            </a:r>
          </a:p>
          <a:p>
            <a:pPr eaLnBrk="1" hangingPunct="1"/>
            <a:r>
              <a:rPr lang="uk-UA" sz="2000" smtClean="0">
                <a:effectLst/>
              </a:rPr>
              <a:t>4) офіційного тлумачення Конституції та законів України;</a:t>
            </a:r>
          </a:p>
          <a:p>
            <a:pPr eaLnBrk="1" hangingPunct="1"/>
            <a:r>
              <a:rPr lang="uk-UA" sz="2000" smtClean="0">
                <a:effectLst/>
              </a:rPr>
              <a:t>5) відповідності проекту закону про внесення змін до Конституції України вимогам </a:t>
            </a:r>
            <a:r>
              <a:rPr lang="uk-UA" sz="2000" smtClean="0">
                <a:effectLst/>
                <a:hlinkClick r:id="rId2"/>
              </a:rPr>
              <a:t>статей 157</a:t>
            </a:r>
            <a:r>
              <a:rPr lang="uk-UA" sz="2000" smtClean="0">
                <a:effectLst/>
              </a:rPr>
              <a:t> і </a:t>
            </a:r>
            <a:r>
              <a:rPr lang="uk-UA" sz="2000" smtClean="0">
                <a:effectLst/>
                <a:hlinkClick r:id="rId3"/>
              </a:rPr>
              <a:t>158 Конституції України</a:t>
            </a:r>
            <a:r>
              <a:rPr lang="uk-UA" sz="2000" smtClean="0">
                <a:effectLst/>
              </a:rPr>
              <a:t>;</a:t>
            </a:r>
          </a:p>
          <a:p>
            <a:pPr eaLnBrk="1" hangingPunct="1"/>
            <a:r>
              <a:rPr lang="uk-UA" sz="2000" smtClean="0">
                <a:effectLst/>
              </a:rPr>
              <a:t>6) порушення Верховною Радою Автономної Республіки Крим </a:t>
            </a:r>
            <a:r>
              <a:rPr lang="uk-UA" sz="2000" smtClean="0">
                <a:effectLst/>
                <a:hlinkClick r:id="rId4"/>
              </a:rPr>
              <a:t>Конституції України</a:t>
            </a:r>
            <a:r>
              <a:rPr lang="uk-UA" sz="2000" smtClean="0">
                <a:effectLst/>
              </a:rPr>
              <a:t> або законів України.</a:t>
            </a:r>
            <a:endParaRPr lang="ru-RU" sz="200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3200" u="sng" smtClean="0">
                <a:latin typeface="Times New Roman" panose="02020603050405020304" pitchFamily="18" charset="0"/>
              </a:rPr>
              <a:t>Формами звернення</a:t>
            </a:r>
            <a:r>
              <a:rPr lang="uk-UA" sz="3200" smtClean="0">
                <a:latin typeface="Times New Roman" panose="02020603050405020304" pitchFamily="18" charset="0"/>
              </a:rPr>
              <a:t> до Конституційного Суду є конституційне подання, конституційне звернення та конституційна скарга.</a:t>
            </a:r>
            <a:endParaRPr lang="ru-RU" sz="3200" smtClean="0">
              <a:latin typeface="Times New Roman" panose="02020603050405020304" pitchFamily="18" charset="0"/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uk-UA" sz="2400" smtClean="0">
                <a:latin typeface="Times New Roman" panose="02020603050405020304" pitchFamily="18" charset="0"/>
              </a:rPr>
              <a:t>Конституційне подання - </a:t>
            </a:r>
            <a:r>
              <a:rPr lang="uk-UA" sz="2400" smtClean="0"/>
              <a:t>це письмове клопотання до Конституційного Суду України про визнання правового акта (його окремих положень) неконституційним, про визначення відповідності проекту закону про внесення змін до Конституції України вимогам статей 157 і 158 Конституції України, конституційності міжнародного договору або про необхідність офіційного тлумачення Конституції України та законів України. Конституційним поданням є також звернення Верховної Ради України про дачу висновку щодо додержання конституційної процедури розслідування і розгляду справи про усунення Президента України з поста в порядку імпічменту, порушення Верховною Радою Автономної Республіки Крим Конституції України або законів України.</a:t>
            </a:r>
            <a:endParaRPr lang="ru-RU" sz="240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895600"/>
            <a:ext cx="8686800" cy="1143000"/>
          </a:xfrm>
          <a:noFill/>
        </p:spPr>
        <p:txBody>
          <a:bodyPr/>
          <a:lstStyle/>
          <a:p>
            <a:pPr algn="just" eaLnBrk="1" hangingPunct="1"/>
            <a:r>
              <a:rPr lang="uk-UA" sz="3200" b="1" u="sng" smtClean="0">
                <a:solidFill>
                  <a:schemeClr val="tx1"/>
                </a:solidFill>
                <a:effectLst/>
                <a:latin typeface="Times New Roman" pitchFamily="18" charset="0"/>
              </a:rPr>
              <a:t>Конституційне звернення</a:t>
            </a:r>
            <a:r>
              <a:rPr lang="uk-UA" sz="3200" b="1" smtClean="0">
                <a:solidFill>
                  <a:schemeClr val="tx1"/>
                </a:solidFill>
                <a:effectLst/>
                <a:latin typeface="Times New Roman" pitchFamily="18" charset="0"/>
              </a:rPr>
              <a:t> - </a:t>
            </a:r>
            <a:r>
              <a:rPr lang="uk-UA" sz="3200" smtClean="0">
                <a:solidFill>
                  <a:schemeClr val="tx1"/>
                </a:solidFill>
                <a:effectLst/>
                <a:latin typeface="Times New Roman" pitchFamily="18" charset="0"/>
              </a:rPr>
              <a:t>це письмове клопотання до Конституційного Суду про необхідність офіційного тлумачення Конституції України та законів України з метою забезпечення реалізації чи захисту конституційних прав та свобод людини і громадянина, а також прав юридичної особи.</a:t>
            </a:r>
            <a:r>
              <a:rPr lang="ru-RU" sz="3200" smtClean="0">
                <a:solidFill>
                  <a:schemeClr val="tx1"/>
                </a:solidFill>
                <a:effectLst/>
                <a:latin typeface="Times New Roman" pitchFamily="18" charset="0"/>
              </a:rPr>
              <a:t/>
            </a:r>
            <a:br>
              <a:rPr lang="ru-RU" sz="3200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uk-UA" sz="3200" smtClean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br>
              <a:rPr lang="uk-UA" sz="3200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uk-UA" sz="3000" smtClean="0">
                <a:solidFill>
                  <a:schemeClr val="tx1"/>
                </a:solidFill>
                <a:effectLst/>
                <a:latin typeface="Times New Roman" pitchFamily="18" charset="0"/>
              </a:rPr>
              <a:t/>
            </a:r>
            <a:br>
              <a:rPr lang="uk-UA" sz="3000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endParaRPr lang="ru-RU" sz="3000" smtClean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92725"/>
          </a:xfrm>
        </p:spPr>
        <p:txBody>
          <a:bodyPr/>
          <a:lstStyle/>
          <a:p>
            <a:pPr eaLnBrk="1" hangingPunct="1">
              <a:defRPr/>
            </a:pPr>
            <a:r>
              <a:rPr lang="uk-UA" b="1" smtClean="0">
                <a:latin typeface="Times New Roman" panose="02020603050405020304" pitchFamily="18" charset="0"/>
              </a:rPr>
              <a:t>Конституційна скарга </a:t>
            </a:r>
            <a:r>
              <a:rPr lang="uk-UA" smtClean="0">
                <a:latin typeface="Times New Roman" panose="02020603050405020304" pitchFamily="18" charset="0"/>
              </a:rPr>
              <a:t>– це</a:t>
            </a:r>
            <a:r>
              <a:rPr lang="uk-UA" b="1" smtClean="0">
                <a:latin typeface="Times New Roman" panose="02020603050405020304" pitchFamily="18" charset="0"/>
              </a:rPr>
              <a:t> </a:t>
            </a:r>
            <a:r>
              <a:rPr lang="uk-UA" smtClean="0">
                <a:latin typeface="Times New Roman" panose="02020603050405020304" pitchFamily="18" charset="0"/>
              </a:rPr>
              <a:t> подане до Суду письмове клопотання щодо перевірки на відповідність </a:t>
            </a:r>
            <a:r>
              <a:rPr lang="uk-UA" u="sng" smtClean="0">
                <a:latin typeface="Times New Roman" panose="02020603050405020304" pitchFamily="18" charset="0"/>
                <a:hlinkClick r:id="rId2"/>
              </a:rPr>
              <a:t>Конституції України</a:t>
            </a:r>
            <a:r>
              <a:rPr lang="uk-UA" u="sng" smtClean="0">
                <a:latin typeface="Times New Roman" panose="02020603050405020304" pitchFamily="18" charset="0"/>
              </a:rPr>
              <a:t> </a:t>
            </a:r>
            <a:r>
              <a:rPr lang="uk-UA" smtClean="0">
                <a:latin typeface="Times New Roman" panose="02020603050405020304" pitchFamily="18" charset="0"/>
              </a:rPr>
              <a:t>(конституційність) закону України (його окремих положень), що застосований в остаточному судовому рішенні у справі суб’єкта права на конституційну скаргу.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Равновесие">
  <a:themeElements>
    <a:clrScheme name="Равновесие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Равновесие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Равновесие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вновесие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269</TotalTime>
  <Words>368</Words>
  <Application>Microsoft Office PowerPoint</Application>
  <PresentationFormat>Екран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2" baseType="lpstr">
      <vt:lpstr>Arial</vt:lpstr>
      <vt:lpstr>Tahoma</vt:lpstr>
      <vt:lpstr>Times New Roman</vt:lpstr>
      <vt:lpstr>Wingdings</vt:lpstr>
      <vt:lpstr>Равновесие</vt:lpstr>
      <vt:lpstr> 4. Склад, порядок формування та повноваження Конституційного Суду України</vt:lpstr>
      <vt:lpstr>Презентація PowerPoint</vt:lpstr>
      <vt:lpstr>Суддею Конституційного Суду України може бути:</vt:lpstr>
      <vt:lpstr>Презентація PowerPoint</vt:lpstr>
      <vt:lpstr>Формами звернення до Конституційного Суду є конституційне подання, конституційне звернення та конституційна скарга.</vt:lpstr>
      <vt:lpstr>Конституційне звернення - це письмове клопотання до Конституційного Суду про необхідність офіційного тлумачення Конституції України та законів України з метою забезпечення реалізації чи захисту конституційних прав та свобод людини і громадянина, а також прав юридичної особи.    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7777</cp:lastModifiedBy>
  <cp:revision>18</cp:revision>
  <cp:lastPrinted>1601-01-01T00:00:00Z</cp:lastPrinted>
  <dcterms:created xsi:type="dcterms:W3CDTF">1601-01-01T00:00:00Z</dcterms:created>
  <dcterms:modified xsi:type="dcterms:W3CDTF">2024-01-24T19:41:41Z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