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3/17/2021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8018" y="1040337"/>
            <a:ext cx="9966960" cy="3035808"/>
          </a:xfrm>
        </p:spPr>
        <p:txBody>
          <a:bodyPr/>
          <a:lstStyle/>
          <a:p>
            <a:r>
              <a:rPr lang="uk-UA" sz="5400" dirty="0" smtClean="0"/>
              <a:t>УПРАВЛІННЯ СЛУЖБОЮ ХАРЧУВАННЯ В ГОТЕЛЯХ</a:t>
            </a:r>
            <a:endParaRPr lang="ru-RU" sz="54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499428" y="4389119"/>
            <a:ext cx="4461691" cy="1634309"/>
          </a:xfrm>
        </p:spPr>
        <p:txBody>
          <a:bodyPr>
            <a:normAutofit/>
          </a:bodyPr>
          <a:lstStyle/>
          <a:p>
            <a:r>
              <a:rPr lang="uk-UA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37341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290286"/>
            <a:ext cx="10058400" cy="18036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КЛАСИ ГАСТРОНОМІЧНИХ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ЗАКЛАДІВ ЗІ РІВНЕМ ЯКОСТІ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ОБСЛУГОВУВАННЯ 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43429" y="2121407"/>
            <a:ext cx="10184819" cy="4613221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КАТЕГОРІЯ «ЛЮКС» - ОРИГІНАЛЬНИЙ ІНТЕР’ЄР, МЕБЛІ; ФІРМОВІ СТРАВИ ТА НА ЗАМОВЛЕННЯ; МЕНЮ РІЗНИМИ МОВАМИ, ПОСУД ВИСОКОЇ ЯКОСТІ; ВИСТУП ОРКЕСТРУ </a:t>
            </a:r>
          </a:p>
          <a:p>
            <a:r>
              <a:rPr lang="uk-UA" sz="2800" dirty="0" smtClean="0"/>
              <a:t>КАТЕГОРІЯ «ВИЩА» - МАЮТЬ БАНКЕТНИЙ ЗАЛ, БАР, КОКТЕЙЛЬ-ХОЛ ТА ЗАБЕЗПЕЧУЮТЬ ОСОБЛИВИЙ ІНТЕР’ЄР, ЗАМОВНІ ТА ФІРМОВІ СТРАВИ, МЕНЮ РІЗНИМИ МОВАМИ, ЗРУЧНІ МЕБЛІ, ПОСУД, ВИСТУП РОЗВАЖАЛЬНИХ ГРУП</a:t>
            </a:r>
            <a:endParaRPr lang="ru-RU" sz="2800" dirty="0"/>
          </a:p>
          <a:p>
            <a:r>
              <a:rPr lang="uk-UA" sz="2800" dirty="0" smtClean="0"/>
              <a:t>КАТЕГОРІЯ «ПЕРША» -ОСОБЛІВІ ЗА ІДЕЄЮ ІНТЕР’ЄР, МЕБЛІ, ПОСУД, В МЕНЮ - НАЦІОНАЛЬНОЮ МОВОЮ ЗАМОВНІ ТА ФІРМОВІ СТРАВИ, ВИКОРИСТОВУЮТЬ СТЕРЕОФОНІЧНУ АПАРАТУРУ, ДОПУСКАЄТЬСЯ ВИКОРИСТАННЯ МЕТАЛЕВОГО ПОСУДУ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03341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ПОСЛУГА – ХАРЧУВАННЯ В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НОМЕРАХ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53143" y="1973943"/>
            <a:ext cx="10475105" cy="4542971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ОБСЛУГОВУВАННЯ НОМЕРІВ –НАЙБІЛЬШ СКЛАДНИЙ ПРОЦЕС В ОРГАНІЗАЦІЇ ХАРЧУВАННЯ В ГОТЕЛІ, БО  ПОТРЕБУЄ ВИСОКОЇ ЯКОСТІ ТА КУЛЬТУРИ ОБСЛУГОВУВАННЯ, СВОЕЧАСНОСТІ І ДОТРИМАННЯ ЧІТКОГО ГРАФІКУ ВСІХ ПРОЦЕСІВ І ЗАЙНЯТОСТІ ПЕРСОНАЛУ РЕСТОРАНУ</a:t>
            </a:r>
          </a:p>
          <a:p>
            <a:r>
              <a:rPr lang="uk-UA" sz="2800" dirty="0" smtClean="0"/>
              <a:t>ЦІНА НА ПОСЛУГУ ХАРЧУВАННЯ В НОМЕРАХ ПОВИННА БУТИ ОБ’ЄКТИВНОЮ, ЕКОНОМІЧНО ОБГРУНТОВАНОЮ</a:t>
            </a:r>
          </a:p>
          <a:p>
            <a:r>
              <a:rPr lang="uk-UA" sz="2800" dirty="0" smtClean="0"/>
              <a:t>ОСОБЛИВІ ВИМОГИ ДО ПЛАНУВАННЯ МЕНЮ : СТРАВИ ПОВИННІ МАТИ ВІДПОВІДНІ МЕНЮ СМАКОВІ ВЛАСТИВОСТІ, ЗОВНІШНІЙ ВИГЛЯД, ЩО НЕ ПСУЄТЬСЯ ПРИ  ДОСТАВЦІ</a:t>
            </a:r>
          </a:p>
          <a:p>
            <a:r>
              <a:rPr lang="uk-UA" sz="2800" dirty="0" smtClean="0"/>
              <a:t>МЕНЮ ОРІЄНТУЮТЬ НА ГОСТЕЙ СЕРЕДНЬОГО ДОСТАТКУ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97381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                    </a:t>
            </a:r>
            <a:r>
              <a:rPr lang="en-US" smtClean="0"/>
              <a:t>ANTONINAKRTV@GMAIL.COM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92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1. ОРГАНІЗАЦІЯ ПРОЦЕСІВ ХАРЧУВАННЯ В ГОТЕЛЯХ</a:t>
            </a:r>
          </a:p>
          <a:p>
            <a:endParaRPr lang="uk-UA" sz="2800" dirty="0"/>
          </a:p>
          <a:p>
            <a:r>
              <a:rPr lang="uk-UA" sz="2800" dirty="0" smtClean="0"/>
              <a:t>2. ВИРОБНИЧА ДІЯЛЬНІСТЬ ТА ОРГАНІЗАЦІЙНО- ФУНКЦІОНАЛЬНА СТРУКТУРА СЛУЖБИ ХАРЧУВАННЯ</a:t>
            </a:r>
          </a:p>
          <a:p>
            <a:endParaRPr lang="uk-UA" sz="2800" dirty="0"/>
          </a:p>
          <a:p>
            <a:r>
              <a:rPr lang="uk-UA" sz="2800" dirty="0" smtClean="0"/>
              <a:t>3. ОРГАНІЗАЦІЯ УПРАВЛІННЯ ТА КЛАСИФІКАЦІЇ ЗАКЛАДІВ ГРОМАДСЬКОГО ХАРЧУВАННЯ В ГОТЕЛЯХ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9637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СЛУЖБА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ХАРЧУВАННЯ В ГОТЕЛІ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СЛУЖБУ АБО КОМПЛЕКС ХАРЧУВАННЯ ОЧОЛЮЄ ДИРЕКТОР, ПІДПОРЯДКОВАНИЙ ВЛАСНИКУ АБО ВИКОНАВЧОМУ ДИРЕКТОРУ</a:t>
            </a:r>
          </a:p>
          <a:p>
            <a:r>
              <a:rPr lang="uk-UA" sz="2800" dirty="0" smtClean="0"/>
              <a:t>В ЙОГО ПІДЗВІТНОСТІ ЗАБЕЗПЕЧЕННЯ ЕФЕКТИВНОСТІ ДІЯЛЬНОСТІ РЕСТОРАНУ, КАФЕ, БАРУ, КУХНІ, КОНДИТЕРСЬКОГО ЦЕХУ, СКЛАДСЬКИХ ПРИМІЩЕНЬ</a:t>
            </a:r>
          </a:p>
          <a:p>
            <a:r>
              <a:rPr lang="uk-UA" sz="2800" dirty="0" smtClean="0"/>
              <a:t>ПІД ЙОГО КЕРІВНИЦТВОМ ФУНКЦІОНУЮТЬ ПРАЦІВНИКИ ЦИХ ПІДРОЗДІЛІВ І САНІТАРНИЙ ЛІКАР</a:t>
            </a:r>
          </a:p>
          <a:p>
            <a:r>
              <a:rPr lang="uk-UA" sz="2800" dirty="0" smtClean="0"/>
              <a:t>ПРОЦЕС ОБСЛУГОВУВАННЯ В ЗАЛІ РЕСТОРАНУ ЗАБЕЗПЕЧУЮТЬ ОФІЦІАНТИ, МУЗИКАНТИ ОРКЕСТРУ, БУФЕТНИКИ, МЕТРОДОТЕЛІ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0212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275771"/>
            <a:ext cx="10058400" cy="181820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РАЦІОНАЛЬНО ОРГАНІЗОВАНЕ </a:t>
            </a:r>
            <a:br>
              <a:rPr lang="uk-UA" dirty="0" smtClean="0"/>
            </a:br>
            <a:r>
              <a:rPr lang="uk-UA" dirty="0" smtClean="0"/>
              <a:t>  ФУНКЦІОНУВАННЯ РЕСТОРАНУ В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  ГОТЕЛІ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 smtClean="0"/>
              <a:t>ВИСОКА ЯКІСТЬ ПРОПОНОВАНИХ ГАСТРОНОМІЧНИХ ПОСЛУГ</a:t>
            </a:r>
          </a:p>
          <a:p>
            <a:r>
              <a:rPr lang="uk-UA" sz="2800" dirty="0" smtClean="0"/>
              <a:t>БЕЗПЕКА ЖИТТЯ ТА ЗДОРОВ’Я ГОСТЕЙ</a:t>
            </a:r>
          </a:p>
          <a:p>
            <a:r>
              <a:rPr lang="uk-UA" sz="2800" dirty="0" smtClean="0"/>
              <a:t>ВИСОКИЙ РІВЕНЬ ГОСТИННОСТІ</a:t>
            </a:r>
          </a:p>
          <a:p>
            <a:r>
              <a:rPr lang="uk-UA" sz="2800" dirty="0" smtClean="0"/>
              <a:t>КВАЛІФІКАЦІЯ, КОМУНІКАБЕЛЬНІСТЬ, ДОСВІД РОБОТИ ПЕРСОНАЛУ, ПОСТІЙНІ ПРОГРАМИ СТАЖУВАННЯ</a:t>
            </a:r>
          </a:p>
          <a:p>
            <a:r>
              <a:rPr lang="uk-UA" sz="2800" dirty="0" smtClean="0"/>
              <a:t>ЗА ОЦІНКАМИ ЕКСПЕРТІВ ЕФЕКТИВНЕ ФУНКЦІОНУВАННЯ РЕСТОРАНУ В ГОТЕЛІ МОЖЕ ЗАБЕЗПЕЧИТИ 10% ЙОГО РЕНТАБЕЛЬНОСТІ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4198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886" y="0"/>
            <a:ext cx="10228362" cy="2093976"/>
          </a:xfrm>
        </p:spPr>
        <p:txBody>
          <a:bodyPr/>
          <a:lstStyle/>
          <a:p>
            <a:r>
              <a:rPr lang="uk-UA" dirty="0" smtClean="0"/>
              <a:t> ФУНКЦІЇ КЕРІВНИКА СЛУЖБИ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ОРГАНІЗАЦІЇ ХАРЧУВАННЯ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49943" y="1915886"/>
            <a:ext cx="10678305" cy="494211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sz="2800" dirty="0" smtClean="0"/>
              <a:t>МОНІТОРИТИ ІНФОРМАЦІЮ ВІД ТОРГОВИХ ПІДРОЗДІЛІВ ТА СЛУЖБИ ОХОРОНИ, ПЕРЕЛІКИ ПОПЕРЕДНІХ ЗАМОВЛЕНЬ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КОНРОЛЮВАТИ СПЕЦІАЛЬНІ ЦІНИ (ЩОДОБОВО) ТА ЯКІСТЬ ОБСЛУГОВУВАННЯ В НОМЕРАХ, ПІДГОТОВКУ БАНКЕТІВ, СВЯТКОВИХ ВЕЧІРНІХ ЗАХОДІВ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ВІДСЛІДКОВУВАТИ ПОТОЧНІ РАХУНКИ, ПРИБУТКИ, ВИДАТКИ, СКЛАДАННЯ МЕНЮ, ДОВОДИТИ ЗАВДАННЯ ДО ВИКОНАВЦІВ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РОЗРОБЛЯТИ НОВІТНІ КОНЦЕПЦІЇ РОЗВИТКУ РЕСТОРАНУ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ПРОВОДИТИ НЕОБХІДНІ НАРАДИ ЩОДО РОЗВ’ЯЗАННЯ ПРОБЛЕМ ЯКІСНОГО ОБСЛУГОВУВАННЯ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32813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ШЕФ-КУХАР = БРЕНД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РЕСТОРАНУ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28914" y="2121408"/>
            <a:ext cx="10199334" cy="44971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dirty="0" smtClean="0"/>
              <a:t>                                 КООРДИНУЄ РОБОТУ КУХНІ :</a:t>
            </a:r>
          </a:p>
          <a:p>
            <a:r>
              <a:rPr lang="uk-UA" sz="2800" dirty="0" smtClean="0"/>
              <a:t>ЗАБЕЗПЕЧУЄ ЯКІСТЬ І ОБСЯГИ ВИРОБНИЦТВА ЇЖІ</a:t>
            </a:r>
          </a:p>
          <a:p>
            <a:r>
              <a:rPr lang="uk-UA" sz="2800" dirty="0" smtClean="0"/>
              <a:t>ОРГАНІЗОВУЄ ПОДАЧУ ТА СЕРВІРУВАННЯ БЛЮД</a:t>
            </a:r>
          </a:p>
          <a:p>
            <a:r>
              <a:rPr lang="uk-UA" sz="2800" dirty="0" smtClean="0"/>
              <a:t>ГАРАНТУЄ ВЧАСНУ ДОСТАВКУ- ПОДАЧУ ГАРЯЧИХ І ХОЛОДНИХ СТРАВ </a:t>
            </a:r>
          </a:p>
          <a:p>
            <a:r>
              <a:rPr lang="uk-UA" sz="2800" dirty="0" smtClean="0"/>
              <a:t>КОНТРОЛЮЄ ДОТРИМАННЯ ЗАТВЕРДЖЕНИХ КУЛІНАРНИХ РЕЦЕПТІВ, ОСНОВ ХАРЧОВИХ ТЕХНОЛОГІЙ ТА САНІТАРНИХ ПРАВИЛ ПРИГОТУВАННЯ ЇЖІ</a:t>
            </a:r>
          </a:p>
          <a:p>
            <a:r>
              <a:rPr lang="uk-UA" sz="2800" dirty="0" smtClean="0"/>
              <a:t>ВИЗНАЧАЄ НЕОБХІДНИЙ ОБСЯГ МАТЕРІАЛЬНО-ВИРОБНИЧИХ ЗАПАСІВ, РОЗРАХОВУЄ ВАРТІСТЬ СТРАВ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84779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ТИПОВІ ПОНЯТТЯ В УПРАВЛІННІ ДОХОДАМИ КУХНІ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МАРЖА ПРИБУТКУ – ЯК РІЗНИЦЯ МІЖ ПРОДАЖНОЮ ЦІНОЮ СПРАВИ ТА ЇЇ СОБІВАРТІСТЮ</a:t>
            </a:r>
          </a:p>
          <a:p>
            <a:r>
              <a:rPr lang="uk-UA" sz="2800" dirty="0" smtClean="0"/>
              <a:t>ВАРТІСТЬ ПРИБУТКУ РОЗРАХОВУЮТЬ У ЛЮДИНО-ГОДИНАХ НА КУВЕРТ ( СТОЛОВИЙ ПРИБОР)</a:t>
            </a:r>
          </a:p>
          <a:p>
            <a:r>
              <a:rPr lang="uk-UA" sz="2800" dirty="0" smtClean="0"/>
              <a:t>КОЕФІЦІЄНТ РЕНТАБЕЛЬНОСТІ ВИРАЖАЄ ДОХІД КУХНІ , ЙОГО РОЗРАХОВУЮТЬ ДІЛЕННЯМ СОБІВАРТОСТІ ПРИГОТОВАНИХ СТРАВ НА КІЛЬКІСТЬ РЕАЛІЗОВАНИХ СТРАВ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98929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    ОРГАНІЗАЦІЙНО-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ФУНКЦІОНАЛЬНА СТРУКТУРА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СЛУЖБИ ХАРЧУВАННЯ В ГОТЕЛІ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80571" y="2336800"/>
            <a:ext cx="10547677" cy="3835400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ДИРЕКТОР СЛУЖБИ ГРОМАДСЬКОГО ХАРЧУВАННЯ</a:t>
            </a:r>
          </a:p>
          <a:p>
            <a:r>
              <a:rPr lang="uk-UA" sz="2800" dirty="0" smtClean="0"/>
              <a:t>ЗАСТУПНИК З ОБСЛУГОВУВАННЯ</a:t>
            </a:r>
          </a:p>
          <a:p>
            <a:r>
              <a:rPr lang="uk-UA" sz="2800" dirty="0" smtClean="0"/>
              <a:t>ЗАСТУПНИК З ВИРОБНИЦТВА ТА ПОСТАЧАННЯ</a:t>
            </a:r>
          </a:p>
          <a:p>
            <a:r>
              <a:rPr lang="uk-UA" sz="2800" dirty="0" smtClean="0"/>
              <a:t>ЗАВІДУВАЧ ПРОДОВОЛЬЧОГО СКЛАДУ</a:t>
            </a:r>
          </a:p>
          <a:p>
            <a:r>
              <a:rPr lang="uk-UA" sz="2800" dirty="0" smtClean="0"/>
              <a:t>ШЕФ КУХАР, ІНЖЕНЕР-ТЕХНОЛОГ, КУХАРІ, КОНДИТЕР, КОМІРНИК, ПІДСОБНІ РОБІТНИКИ</a:t>
            </a:r>
          </a:p>
          <a:p>
            <a:r>
              <a:rPr lang="uk-UA" sz="2800" dirty="0" smtClean="0"/>
              <a:t>КАСИР-КОНТРОЛЕР</a:t>
            </a:r>
          </a:p>
          <a:p>
            <a:r>
              <a:rPr lang="uk-UA" sz="2800" dirty="0" smtClean="0"/>
              <a:t>САНІТАРНИЙ ЛІКАР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49402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ЗГІДНО СПЕЦІАЛІЗАЦІЇ ПІДПРИЄМСТВА ХАРЧУВАННЯ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 smtClean="0"/>
              <a:t>                                          ПОДІЛЯЮТЬ НА:</a:t>
            </a:r>
          </a:p>
          <a:p>
            <a:r>
              <a:rPr lang="uk-UA" sz="2800" dirty="0" smtClean="0"/>
              <a:t>ПОВНОСЕРВІСНІ – ЦЕ, ЯК  ПРАВИЛО, РЕСТОРАНИ ТА КАФЕ, ДЕ ПРОПОНУЮТЬ ШИРОКИЙ АСОРТИМЕНТ СТРАВ, ЗАКУСОК, ХЛІБО-БУЛОЧНИХ, КОНДИТЕРСЬКИХ ВИРОБІВ, РІЗНОМАНІТНУ КАРТУ НАПОЇВ; В НИХ ВИСОКИЙ РІВЕНЬ ОБСЛУГОВУВАННЯ ТА СТРАВИ «ВИСОКОЇ КУХНІ»</a:t>
            </a:r>
          </a:p>
          <a:p>
            <a:r>
              <a:rPr lang="uk-UA" sz="2800" dirty="0" smtClean="0"/>
              <a:t>СПЕЦІАЛІЗОВАНІ – ЗОСЕРЕДЖУЮТЬСЯ НА СТРАВАХ ОКРЕМОЇ НАЦІОНАЛЬНОЇ КУХНІ, АБО МАЮТЬ ВУЗЬКУ СПЕЦІАЛІЗАЦІІЮ В ОДНІЙ ЧИ ДЕКІЛЬКОХ СТРАВАХ – ЧАСТО ЦЕ ПІДПРИЄМСТВА ШВИДКОГО ОБСЛУГОВУВАННЯ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7534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176</TotalTime>
  <Words>576</Words>
  <Application>Microsoft Office PowerPoint</Application>
  <PresentationFormat>Широкий екран</PresentationFormat>
  <Paragraphs>59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Cambria</vt:lpstr>
      <vt:lpstr>Rockwell</vt:lpstr>
      <vt:lpstr>Rockwell Condensed</vt:lpstr>
      <vt:lpstr>Wingdings</vt:lpstr>
      <vt:lpstr>Дерево</vt:lpstr>
      <vt:lpstr>УПРАВЛІННЯ СЛУЖБОЮ ХАРЧУВАННЯ В ГОТЕЛЯХ</vt:lpstr>
      <vt:lpstr>ПРОБЛЕМИ ДО ОБГОВОРЕННЯ</vt:lpstr>
      <vt:lpstr>                       СЛУЖБА            ХАРЧУВАННЯ В ГОТЕЛІ</vt:lpstr>
      <vt:lpstr>    РАЦІОНАЛЬНО ОРГАНІЗОВАНЕ    ФУНКЦІОНУВАННЯ РЕСТОРАНУ В                            ГОТЕЛІ</vt:lpstr>
      <vt:lpstr> ФУНКЦІЇ КЕРІВНИКА СЛУЖБИ     ОРГАНІЗАЦІЇ ХАРЧУВАННЯ </vt:lpstr>
      <vt:lpstr>          ШЕФ-КУХАР = БРЕНД                       РЕСТОРАНУ</vt:lpstr>
      <vt:lpstr>            ТИПОВІ ПОНЯТТЯ В УПРАВЛІННІ ДОХОДАМИ КУХНІ</vt:lpstr>
      <vt:lpstr>                    ОРГАНІЗАЦІЙНО-     ФУНКЦІОНАЛЬНА СТРУКТУРА    СЛУЖБИ ХАРЧУВАННЯ В ГОТЕЛІ</vt:lpstr>
      <vt:lpstr>       ЗГІДНО СПЕЦІАЛІЗАЦІЇ ПІДПРИЄМСТВА ХАРЧУВАННЯ</vt:lpstr>
      <vt:lpstr>            КЛАСИ ГАСТРОНОМІЧНИХ         ЗАКЛАДІВ ЗІ РІВНЕМ ЯКОСТІ                 ОБСЛУГОВУВАННЯ  </vt:lpstr>
      <vt:lpstr>     ПОСЛУГА – ХАРЧУВАННЯ В                         НОМЕРАХ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СЛУЖБОЮ ХАРЧУВАННЯ В ГОТЕЛЯХ</dc:title>
  <dc:creator>Пользователь</dc:creator>
  <cp:lastModifiedBy>Пользователь</cp:lastModifiedBy>
  <cp:revision>17</cp:revision>
  <dcterms:created xsi:type="dcterms:W3CDTF">2021-03-17T12:15:20Z</dcterms:created>
  <dcterms:modified xsi:type="dcterms:W3CDTF">2021-03-17T15:11:26Z</dcterms:modified>
</cp:coreProperties>
</file>