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32"/>
  </p:notesMasterIdLst>
  <p:handoutMasterIdLst>
    <p:handoutMasterId r:id="rId33"/>
  </p:handoutMasterIdLst>
  <p:sldIdLst>
    <p:sldId id="261" r:id="rId2"/>
    <p:sldId id="521" r:id="rId3"/>
    <p:sldId id="538" r:id="rId4"/>
    <p:sldId id="539" r:id="rId5"/>
    <p:sldId id="541" r:id="rId6"/>
    <p:sldId id="562" r:id="rId7"/>
    <p:sldId id="542" r:id="rId8"/>
    <p:sldId id="543" r:id="rId9"/>
    <p:sldId id="544" r:id="rId10"/>
    <p:sldId id="564" r:id="rId11"/>
    <p:sldId id="545" r:id="rId12"/>
    <p:sldId id="561" r:id="rId13"/>
    <p:sldId id="546" r:id="rId14"/>
    <p:sldId id="547" r:id="rId15"/>
    <p:sldId id="548" r:id="rId16"/>
    <p:sldId id="549" r:id="rId17"/>
    <p:sldId id="563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40" r:id="rId30"/>
    <p:sldId id="421" r:id="rId31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 autoAdjust="0"/>
  </p:normalViewPr>
  <p:slideViewPr>
    <p:cSldViewPr>
      <p:cViewPr varScale="1">
        <p:scale>
          <a:sx n="59" d="100"/>
          <a:sy n="59" d="100"/>
        </p:scale>
        <p:origin x="5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19.10.2022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Єременко Олександр Іванович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8800"/>
            <a:ext cx="9130553" cy="76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7.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 базами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8847" y="2438400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Мережна структура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даних ..………………………………...............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Об’єктно-орієнтовані й мультимедійні системи управління базами даних ………………………………………………..................….....7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Управління сховищем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даних …………………………..………….. 9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Оперативна аналітична обробка даних (OLAP) ………….…..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15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Інтелектуальний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аналіз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даних …………………………………….18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6. Інтелектуальні бази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даних ………………………………..………. 23</a:t>
            </a: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ru-RU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Об’єктно-орієнтовані й мультимедійні системи управління базами даних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" y="1295400"/>
            <a:ext cx="89748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lnSpcReduction="10000"/>
          </a:bodyPr>
          <a:lstStyle/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» починається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оперативного оточення, що підтримує рішення.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компаній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використовують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оперативних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вилучаються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неавтономних систем обробки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транзакцій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OLTP — Online Transaction Processing —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 обробка транзакцій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2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OLTP 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системи, застосовувані у сфері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фінансів,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інвентаризації, управління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Метою сховища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є встановлення </a:t>
            </a:r>
            <a:r>
              <a:rPr lang="uk-UA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репозиторію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який робить оперативні дані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доступними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формі, прийнятній для програмних продуктів.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(інформації) — це вирішення проблеми ефективного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даних.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об’єднує різні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джерела у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джерела для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користувача.</a:t>
            </a:r>
          </a:p>
        </p:txBody>
      </p:sp>
    </p:spTree>
    <p:extLst>
      <p:ext uri="{BB962C8B-B14F-4D97-AF65-F5344CB8AC3E}">
        <p14:creationId xmlns:p14="http://schemas.microsoft.com/office/powerpoint/2010/main" val="19480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821764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lnSpcReduction="10000"/>
          </a:bodyPr>
          <a:lstStyle/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Сховища 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містять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такі функціональні блоки: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налагодження інформаційної моделі, яка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відо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бражає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всі види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 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розв’язання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завдань;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репозиторій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це опис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структури сховища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доступний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внутрішнім 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зовнішнім системам, що забезпечує гнучкість сховища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механізми розрахунків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агрегатів і показників, базовані на де-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тальних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даних сховища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 також вбудованої мови програмування;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користувачів, що дозволяють групі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співробітників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поділяти функції й виконувати різні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завдання;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механізми виконання довільних запитів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включаючи засоби генерації запитів і необхідних індексів;</a:t>
            </a:r>
          </a:p>
          <a:p>
            <a:pPr marL="87313" indent="276225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/>
          </a:bodyPr>
          <a:lstStyle/>
          <a:p>
            <a:pPr marL="87313" indent="276225">
              <a:lnSpc>
                <a:spcPct val="120000"/>
              </a:lnSpc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інструменти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публікації звітів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як кінцевих продуктів сховища даних;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технологію збору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даних із зовнішніх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 та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вилучених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підрозділів за допомогою двох методів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1)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 засобів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ETL (Extract, Transformation, Load-in 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вилучення, трансформування, завантаження), властивих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спеціальним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системам, для вилучення даних з інших БД, трансформації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до правил, описаних у системі, і завантаження в сховище даних;</a:t>
            </a:r>
          </a:p>
          <a:p>
            <a:pPr marL="87313" indent="276225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збору даних і розробка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їх вивантаження на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джерела, що забезпечує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однорідність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даних,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вилучених з різних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fontScale="85000" lnSpcReduction="20000"/>
          </a:bodyPr>
          <a:lstStyle/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Базові структури зберігання даних: - дворядні;  - трирядні.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Трирядна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архітектура зберігання даних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8449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fontScale="85000" lnSpcReduction="2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розміщенням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сховище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дані із внутрішніх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зовнішніх джерел, </a:t>
            </a:r>
            <a:r>
              <a:rPr lang="uk-UA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вилучаються, очищуються, </a:t>
            </a:r>
            <a:r>
              <a:rPr lang="uk-UA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фільтруються, підсумовуються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спеціальної програми. 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поміщаються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додаткову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багатовимірну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 (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третій ряд 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архітектурі), організовану для легкого багатовимірного подання. Користувачі ІС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прийняття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рішень можуть робити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сервер 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аналізувати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дворядній а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рхітектурі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багатовимірної БД або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сервера.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Подібне зберігання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сприятливе 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підприємств, де: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дані зберігаються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різних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системах;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інформаційно-аналітичний підхід до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менеджменту;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є велика й різноманітна клієнтська база;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ті самі дані подані по-різному в різних системах;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дані зберігаються у високотехнічних, важких для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розшифровування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форматах.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Управління сховищем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fontScale="85000" lnSpcReduction="2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розміщенням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сховище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дані із внутрішніх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зовнішніх джерел, </a:t>
            </a:r>
            <a:r>
              <a:rPr lang="uk-UA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вилучаються, очищуються, </a:t>
            </a:r>
            <a:r>
              <a:rPr lang="uk-UA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фільтруються, підсумовуються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спеціальної програми. 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поміщаються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додаткову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багатовимірну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 (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третій ряд 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архітектурі), організовану для легкого багатовимірного подання. Користувачі ІС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прийняття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рішень можуть робити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сервер 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аналізувати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дворядній а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рхітектурі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багатовимірної БД або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сервера.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Подібне зберігання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сприятливе 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підприємств, де: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дані зберігаються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різних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системах;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інформаційно-аналітичний підхід до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менеджменту;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є велика й різноманітна клієнтська база;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ті самі дані подані по-різному в різних системах;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дані зберігаються у високотехнічних, важких для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розшифровування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форматах.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Оперативна </a:t>
            </a:r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аналітична обробка </a:t>
            </a:r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(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fontScale="92500" lnSpcReduction="2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теперішній час поділяють 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 на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OLTP-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тип і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 (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Analytical Processing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 аналітична обробка)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— дає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можливість користувачеві запитувати систему, провадити аналіз і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т.ін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оперативному режимі (он-лайн).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 генеруються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кілька секунд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OLAP-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системи розроблені для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кінцевих користувачів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OLTP-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розробляються для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професійних користувачів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ІС.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необхідно працювати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сховищем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та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набором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інструментальних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засобів: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інструментарій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запитів;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електронні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таблиці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засоби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вилучення 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Mining);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	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засоби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візуалізації даних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Оперативна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аналітична обробка 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(</a:t>
            </a:r>
            <a:r>
              <a:rPr lang="en-US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15287"/>
            <a:ext cx="9144000" cy="6248401"/>
          </a:xfrm>
        </p:spPr>
        <p:txBody>
          <a:bodyPr>
            <a:normAutofit fontScale="92500" lnSpcReduction="1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Концепція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принцип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багатовимірного подання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даних.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Едгар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Кодд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розглянув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недоліки реляційної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моделі,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зазначивши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неможливість поєднувати, переглядати й аналізувати дані з погляду множинності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вимірів. Він визначив загальні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вимоги до систем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OLAP,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включають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багатовимірний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Абревіатурою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позначають: </a:t>
            </a:r>
          </a:p>
          <a:p>
            <a:pPr marL="430213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багатовимірний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погляд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дані,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13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багатовимірній БД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оскільки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Кодд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підкреслив, що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реляційні БД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були, є і будуть найбільш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придатною технологією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корпоративних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Необхідність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засобах аналізу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які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доповнюють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функції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гнучкі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щоб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автоматизувати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види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інтелектуального аналізу,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управління  базами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(СУБД)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це частина програмного забезпечення для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поповнення  інформації в БД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модернізації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видалення, маніпулювання,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зберігання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й пошуку інформації.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комбінації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з мовою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моделювання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є типовим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інструментом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розвитку системи,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використовуваним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для розроблення ІС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прийняття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Мережна модель 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дозволяє відображати різноманітні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взаємозв’язки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елементів даних у вигляді довільного графа,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узагальнюючи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ієрархічну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даних. Концепція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мережних БД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була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викладена 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Пропозиціях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групи КОДАСИЛ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KODASYL).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Оперативна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аналітична обробка 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(</a:t>
            </a:r>
            <a:r>
              <a:rPr lang="en-US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599"/>
            <a:ext cx="9144000" cy="6248401"/>
          </a:xfrm>
        </p:spPr>
        <p:txBody>
          <a:bodyPr>
            <a:normAutofit fontScale="85000" lnSpcReduction="2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Кодд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сформулював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правил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щодо програмного класу OLAP: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багатовимірне концептуальне подання даних;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прозорість;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доступність;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	стійка продуктивність;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	клієнт-серверна архітектура;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6)	рівноправність вимірів;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7)	динамічна обробка розріджених матриць;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8)	підтримка багатокористувацького режиму;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9)	необмежена підтримка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кросвимірних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операцій;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10)інтуїтивне маніпулювання даними;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11) гнучкий механізм генерації звітів;</a:t>
            </a:r>
          </a:p>
          <a:p>
            <a:pPr marL="87313" indent="276225" defTabSz="711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12)необмежена кількість вимірів і рівнів агрегації.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Набір цих вимог є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рекомендаційний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 продукт OLAP оцінюють за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мірою наближення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повної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відповідності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всім вимогам.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Інтелектуальний </a:t>
            </a:r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</a:t>
            </a:r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Інтелектуальний аналіз даних (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термін 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опису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генерації знань у БД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виділення знань,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 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обробки зразків даних, фільтрації та збору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тощо. Дії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здійснюються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автоматично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Запит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користувачем і перетворюється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SQL-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SQL-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запит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мережею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надходить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до СУБД, яка управляє БД або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сховищем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СУБД знаходить відповідь на запит і доставляє його назад.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 далі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розробляє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презентацію або звіт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власних вимог.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Загальна структура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інформаційно-аналітичної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системи,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побудованої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 використанням сховища даних, показана на рис.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Інтелектуальний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аналіз 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 корисним у сфері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бізнесу й соціальній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сфері, що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ґрунтуються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аналізі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БД. </a:t>
            </a:r>
          </a:p>
        </p:txBody>
      </p:sp>
    </p:spTree>
    <p:extLst>
      <p:ext uri="{BB962C8B-B14F-4D97-AF65-F5344CB8AC3E}">
        <p14:creationId xmlns:p14="http://schemas.microsoft.com/office/powerpoint/2010/main" val="23805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451270" cy="4571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2072" y="5486400"/>
            <a:ext cx="712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Інтелектуальний аналіз даних</a:t>
            </a:r>
          </a:p>
        </p:txBody>
      </p:sp>
    </p:spTree>
    <p:extLst>
      <p:ext uri="{BB962C8B-B14F-4D97-AF65-F5344CB8AC3E}">
        <p14:creationId xmlns:p14="http://schemas.microsoft.com/office/powerpoint/2010/main" val="26869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Інтелектуальний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uk-U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деталізованих даних  </a:t>
            </a:r>
            <a:r>
              <a:rPr lang="uk-UA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uk-U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агрегованих показників  Сфера закономірностей </a:t>
            </a:r>
            <a:endParaRPr lang="uk-UA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корпоративної інформаційно-аналітичної системи</a:t>
            </a:r>
            <a:endParaRPr lang="uk-UA" alt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8151538" cy="51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Інтелектуальний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9314"/>
            <a:ext cx="9144000" cy="6248400"/>
          </a:xfrm>
        </p:spPr>
        <p:txBody>
          <a:bodyPr>
            <a:normAutofit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Методи інтелектуального аналізу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пов’язані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технологіями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Тобто це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комплексний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підхід.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 сховища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даних сприяли прийняттю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управлінських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рішень, інформація має бути подана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потрібній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тобто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повинні бути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й обробки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даних сховища.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Динамічні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прийняття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рішень можуть діяти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тільки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галузі оперативної аналітичної обробки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OLAP).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Підтримка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прийняття управлінських рішень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основі накопичених даних може виконуватись 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трьох базових сферах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Інтелектуальний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</a:t>
            </a:r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9314"/>
            <a:ext cx="9144000" cy="6248400"/>
          </a:xfrm>
        </p:spPr>
        <p:txBody>
          <a:bodyPr>
            <a:normAutofit lnSpcReduction="10000"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деталізованих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сфера дії більшості систем,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націлених на пошук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інформації.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користувача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завданнях пошуку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 використовуються 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вигляді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надбудови </a:t>
            </a:r>
            <a:r>
              <a:rPr lang="uk-UA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транзакційних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та над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загальним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сховищем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агрегованих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показників - к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омплексний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погляд на зібрану в сховище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агрегація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багатовимірний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систем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OLAP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закономірностей - 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нтелектуальна обробка методами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інтелектуального аналізу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даних. Завданнями є: пошук функціональних і логічних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закономірностей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інформації; побудова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прогноз розвитку процесів.</a:t>
            </a:r>
          </a:p>
        </p:txBody>
      </p:sp>
    </p:spTree>
    <p:extLst>
      <p:ext uri="{BB962C8B-B14F-4D97-AF65-F5344CB8AC3E}">
        <p14:creationId xmlns:p14="http://schemas.microsoft.com/office/powerpoint/2010/main" val="32841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Інтелектуальні </a:t>
            </a:r>
            <a:r>
              <a:rPr lang="uk-UA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 даних</a:t>
            </a:r>
            <a:endParaRPr lang="uk-UA" alt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9314"/>
            <a:ext cx="9144000" cy="6248400"/>
          </a:xfrm>
        </p:spPr>
        <p:txBody>
          <a:bodyPr>
            <a:normAutofit/>
          </a:bodyPr>
          <a:lstStyle/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Розвиток програмного забезпечення ІС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потребує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реалізації більш легкого та зручного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до БД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Технології інтелектуального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системи і штучні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нейронні мережі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можуть зробити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маніпуляції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складних БД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простішими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зі способів є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посилення ролі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СУБД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забезпеченні цього разом з можливістю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вироблення певних висновків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Така технологія в результаті дістала загальну назву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«інтелектуальна БД».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Один з варіантів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інтеграції експертної системи і БД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показаний на рис. </a:t>
            </a: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Інтелектуальні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 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9314"/>
            <a:ext cx="9144000" cy="6248400"/>
          </a:xfrm>
        </p:spPr>
        <p:txBody>
          <a:bodyPr>
            <a:normAutofit/>
          </a:bodyPr>
          <a:lstStyle/>
          <a:p>
            <a:pPr marL="87313" indent="276225" algn="ctr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50000"/>
              </a:lnSpc>
              <a:spcBef>
                <a:spcPts val="0"/>
              </a:spcBef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398"/>
            <a:ext cx="8969130" cy="4114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5138549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інтелектуальної БД як спосіб інтеграції експертної системи і БД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297543"/>
          </a:xfrm>
        </p:spPr>
        <p:txBody>
          <a:bodyPr>
            <a:noAutofit/>
          </a:bodyPr>
          <a:lstStyle/>
          <a:p>
            <a:pPr algn="ctr"/>
            <a:r>
              <a:rPr lang="uk-UA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Інтелектуальні </a:t>
            </a:r>
            <a:r>
              <a:rPr lang="uk-UA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 даних</a:t>
            </a:r>
            <a:endParaRPr lang="uk-UA" alt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9314"/>
            <a:ext cx="9144000" cy="6248400"/>
          </a:xfrm>
        </p:spPr>
        <p:txBody>
          <a:bodyPr>
            <a:noAutofit/>
          </a:bodyPr>
          <a:lstStyle/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Програмісти усвідомлюють важливість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такої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інтеграції,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розбудовують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програмну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продукцію для її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підтримки. </a:t>
            </a:r>
            <a:endParaRPr lang="uk-UA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омпанія «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розробила </a:t>
            </a: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реляційну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СУБД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поєднує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функціональність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експертних систем із БД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 подається у формі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оптимізатора </a:t>
            </a: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запитів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Інший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продукт — це КЕЕ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 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Intelli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Corporation),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який </a:t>
            </a: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переводить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команди КЕЕ 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Knowledge Engineering Environment)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запити БД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 автоматично підтримує тракт </a:t>
            </a: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КЕЕ й реляційної БД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використовуючи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SQL. </a:t>
            </a:r>
            <a:endParaRPr lang="uk-U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інтелектуального аналізу даних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застосовано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п’ять типів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інформації: асоціації, послідовності, класифікації,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кластери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прогнозування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типи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програмних </a:t>
            </a:r>
            <a:r>
              <a:rPr lang="uk-UA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інструментів у </a:t>
            </a:r>
            <a:r>
              <a:rPr lang="uk-UA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інтелектуальному аналізі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	прийняття рішення на основі прецедентів;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	нейронні обчислення;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	інтелектуальні агенти;</a:t>
            </a:r>
          </a:p>
          <a:p>
            <a:pPr marL="87313" indent="27622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	інші засоби: «дерева» рішень, рольова індукція, візуалізація даних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6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70490"/>
            <a:ext cx="9144000" cy="668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7325" lvl="0" algn="ctr" eaLnBrk="1" fontAlgn="auto" hangingPunct="1">
              <a:spcBef>
                <a:spcPts val="670"/>
              </a:spcBef>
              <a:spcAft>
                <a:spcPts val="0"/>
              </a:spcAft>
              <a:tabLst/>
            </a:pPr>
            <a:r>
              <a:rPr kumimoji="0" lang="uk-UA" b="1" spc="-5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Контрольні</a:t>
            </a:r>
            <a:r>
              <a:rPr kumimoji="0" lang="uk-UA" b="1" spc="-35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b="1" spc="-5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запитання</a:t>
            </a:r>
          </a:p>
          <a:p>
            <a:pPr marL="87313" lvl="0" indent="276225" eaLnBrk="1" fontAlgn="auto" hangingPunct="1">
              <a:spcBef>
                <a:spcPts val="535"/>
              </a:spcBef>
              <a:spcAft>
                <a:spcPts val="0"/>
              </a:spcAft>
              <a:buFontTx/>
              <a:buAutoNum type="arabicPeriod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Поясніть  </a:t>
            </a:r>
            <a:r>
              <a:rPr kumimoji="0" lang="uk-UA" sz="2000" spc="4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різницю</a:t>
            </a:r>
            <a:r>
              <a:rPr kumimoji="0" lang="uk-UA" sz="2000" spc="59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між</a:t>
            </a:r>
            <a:r>
              <a:rPr kumimoji="0" lang="uk-UA" sz="2000" spc="59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поняттями</a:t>
            </a:r>
            <a:r>
              <a:rPr kumimoji="0" lang="uk-UA" sz="2000" spc="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«дані»,</a:t>
            </a:r>
            <a:r>
              <a:rPr kumimoji="0" lang="uk-UA" sz="2000" spc="6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«інформація»,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«знання».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є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джерелами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визначає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поняття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«база даних»?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5715" lvl="0" indent="276225" eaLnBrk="1" fontAlgn="auto" hangingPunct="1">
              <a:spcBef>
                <a:spcPts val="55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Назвіть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структури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даних,</a:t>
            </a:r>
            <a:r>
              <a:rPr kumimoji="0" lang="uk-UA" sz="2000" spc="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які</a:t>
            </a:r>
            <a:r>
              <a:rPr kumimoji="0" lang="uk-UA" sz="2000" spc="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використовують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</a:t>
            </a:r>
            <a:r>
              <a:rPr kumimoji="0" lang="uk-UA" sz="2000" spc="3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подання </a:t>
            </a:r>
            <a:r>
              <a:rPr kumimoji="0" lang="uk-UA" sz="2000" spc="-26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інформації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базах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Які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функції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виконує система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управління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базами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Проведіть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порівняльний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аналіз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є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основним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об’єктом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реляційної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моделі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таке </a:t>
            </a:r>
            <a:r>
              <a:rPr kumimoji="0" lang="uk-UA" sz="2000" spc="-5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репозиторій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8890" lvl="0" indent="276225" eaLnBrk="1" fontAlgn="auto" hangingPunct="1">
              <a:spcBef>
                <a:spcPts val="65"/>
              </a:spcBef>
              <a:spcAft>
                <a:spcPts val="0"/>
              </a:spcAft>
              <a:buFontTx/>
              <a:buAutoNum type="arabicPeriod" startAt="2"/>
              <a:tabLst>
                <a:tab pos="372745" algn="l"/>
              </a:tabLst>
            </a:pP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Які</a:t>
            </a:r>
            <a:r>
              <a:rPr kumimoji="0" lang="uk-UA" sz="2000" spc="2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маніпуляції</a:t>
            </a:r>
            <a:r>
              <a:rPr kumimoji="0" lang="uk-UA" sz="2000" spc="2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виконуються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над</a:t>
            </a:r>
            <a:r>
              <a:rPr kumimoji="0" lang="uk-UA" sz="2000" spc="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даними</a:t>
            </a:r>
            <a:r>
              <a:rPr kumimoji="0" lang="uk-UA" sz="2000" spc="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перед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занесенням</a:t>
            </a:r>
            <a:r>
              <a:rPr kumimoji="0" lang="uk-UA" sz="2000" spc="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їх </a:t>
            </a:r>
            <a:r>
              <a:rPr kumimoji="0" lang="uk-UA" sz="2000" spc="-26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сховища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Порівняйте</a:t>
            </a: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особливості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архітектури</a:t>
            </a:r>
            <a:r>
              <a:rPr kumimoji="0" lang="uk-UA" sz="20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зберігання даних.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Що</a:t>
            </a:r>
            <a:r>
              <a:rPr kumimoji="0" lang="uk-UA" sz="2000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містить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собі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поняття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kumimoji="0" lang="en-US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OLAP»?</a:t>
            </a:r>
            <a:endParaRPr kumimoji="0"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Що</a:t>
            </a:r>
            <a:r>
              <a:rPr kumimoji="0" lang="uk-UA" sz="2000" spc="-1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становить основу</a:t>
            </a:r>
            <a:r>
              <a:rPr kumimoji="0" lang="uk-UA" sz="2000" spc="-2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концепції </a:t>
            </a:r>
            <a:r>
              <a:rPr kumimoji="0" lang="en-US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OLAP?</a:t>
            </a:r>
            <a:endParaRPr kumimoji="0"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6350" lvl="0" indent="276225" eaLnBrk="1" fontAlgn="auto" hangingPunct="1">
              <a:spcBef>
                <a:spcPts val="7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Які</a:t>
            </a:r>
            <a:r>
              <a:rPr kumimoji="0" lang="uk-UA" sz="2000" spc="25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правила,</a:t>
            </a:r>
            <a:r>
              <a:rPr kumimoji="0" lang="uk-UA" sz="2000" spc="25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</a:t>
            </a:r>
            <a:r>
              <a:rPr kumimoji="0" lang="uk-UA" sz="2000" spc="24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Е.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Коддом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kumimoji="0" lang="uk-UA" sz="2000" spc="25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має</a:t>
            </a:r>
            <a:r>
              <a:rPr kumimoji="0" lang="uk-UA" sz="2000" spc="24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задовольняти</a:t>
            </a:r>
            <a:r>
              <a:rPr kumimoji="0" lang="uk-UA" sz="2000" spc="24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програмний </a:t>
            </a:r>
            <a:r>
              <a:rPr kumimoji="0" lang="uk-UA" sz="2000" spc="-26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продукт класу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OLAP?</a:t>
            </a:r>
            <a:endParaRPr kumimoji="0"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Наведіть</a:t>
            </a:r>
            <a:r>
              <a:rPr kumimoji="0" lang="uk-UA" sz="20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особливості інтелектуального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аналізу даних.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10160" lvl="0" indent="276225" eaLnBrk="1" fontAlgn="auto" hangingPunct="1">
              <a:spcBef>
                <a:spcPts val="6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</a:t>
            </a:r>
            <a:r>
              <a:rPr kumimoji="0" lang="uk-UA" sz="20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яких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сферах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може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виконуватися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підтримка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прийняття </a:t>
            </a:r>
            <a:r>
              <a:rPr kumimoji="0" lang="uk-UA" sz="2000" spc="-26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управлінських рішень?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6985" lvl="0" indent="276225" eaLnBrk="1" fontAlgn="auto" hangingPunct="1">
              <a:spcBef>
                <a:spcPts val="15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spc="-1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Опишіть</a:t>
            </a:r>
            <a:r>
              <a:rPr kumimoji="0" lang="uk-UA" sz="2000" spc="3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структуру</a:t>
            </a:r>
            <a:r>
              <a:rPr kumimoji="0" lang="uk-UA" sz="2000" spc="2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корпоративної</a:t>
            </a:r>
            <a:r>
              <a:rPr kumimoji="0" lang="uk-UA" sz="2000" spc="3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інформаційно-аналітичної </a:t>
            </a:r>
            <a:r>
              <a:rPr kumimoji="0" lang="uk-UA" sz="2000" spc="-26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системи.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lvl="0" indent="2762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Наведіть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відмінності</a:t>
            </a:r>
            <a:r>
              <a:rPr kumimoji="0" lang="uk-UA" sz="2000" spc="-1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інтелектуальних</a:t>
            </a:r>
            <a:r>
              <a:rPr kumimoji="0" lang="uk-UA" sz="2000" spc="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БД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від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звичайних.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7313" marR="5080" lvl="0" indent="276225" eaLnBrk="1" fontAlgn="auto" hangingPunct="1">
              <a:spcBef>
                <a:spcPts val="50"/>
              </a:spcBef>
              <a:spcAft>
                <a:spcPts val="0"/>
              </a:spcAft>
              <a:buFontTx/>
              <a:buAutoNum type="arabicPeriod" startAt="2"/>
              <a:tabLst>
                <a:tab pos="462915" algn="l"/>
              </a:tabLst>
            </a:pPr>
            <a:r>
              <a:rPr kumimoji="0" lang="uk-UA" sz="2000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Перелічіть</a:t>
            </a:r>
            <a:r>
              <a:rPr kumimoji="0" lang="uk-UA" sz="2000" spc="3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основні</a:t>
            </a:r>
            <a:r>
              <a:rPr kumimoji="0" lang="uk-UA" sz="2000" spc="4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типи</a:t>
            </a:r>
            <a:r>
              <a:rPr kumimoji="0" lang="uk-UA" sz="2000" spc="3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програмних</a:t>
            </a:r>
            <a:r>
              <a:rPr kumimoji="0" lang="uk-UA" sz="2000" spc="3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інструментів,</a:t>
            </a:r>
            <a:r>
              <a:rPr kumimoji="0" lang="uk-UA" sz="2000" spc="5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використовуваних</a:t>
            </a:r>
            <a:r>
              <a:rPr kumimoji="0" lang="uk-UA" sz="20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spc="-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інтелектуальному</a:t>
            </a:r>
            <a:r>
              <a:rPr kumimoji="0" lang="uk-UA" sz="2000" spc="-1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аналізі</a:t>
            </a:r>
            <a:r>
              <a:rPr kumimoji="0" lang="uk-UA" sz="2000" spc="5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даних</a:t>
            </a:r>
            <a:r>
              <a:rPr kumimoji="0" lang="uk-UA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kumimoji="0" lang="uk-UA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4971" y="825744"/>
            <a:ext cx="8915400" cy="6014113"/>
          </a:xfrm>
        </p:spPr>
        <p:txBody>
          <a:bodyPr>
            <a:normAutofit lnSpcReduction="1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опису схеми мережної БД використовуються дві групи: «запис» і «зв’язок». Тип «зв’язок» визначається для типів «запису»: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нащадка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 algn="ctr">
              <a:lnSpc>
                <a:spcPct val="120000"/>
              </a:lnSpc>
              <a:buNone/>
            </a:pPr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</a:t>
            </a:r>
            <a:r>
              <a:rPr lang="uk-UA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мережній моделі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Мережна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БД </a:t>
            </a: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набору </a:t>
            </a:r>
            <a:r>
              <a:rPr lang="ru-RU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записів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ієрархічних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структурах </a:t>
            </a:r>
            <a:r>
              <a:rPr lang="ru-RU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запис-нащадок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запис</a:t>
            </a:r>
            <a:r>
              <a:rPr lang="ru-R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-предок. В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мережній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запис-нащадок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довільну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записів-предків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«</a:t>
            </a:r>
            <a:r>
              <a:rPr lang="ru-RU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зведених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2337954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533400"/>
            <a:ext cx="34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34" y="1981200"/>
            <a:ext cx="6477000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ru-RU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 простої мережної  бази даних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Типи </a:t>
            </a:r>
            <a:r>
              <a:rPr lang="uk-UA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позначені написами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лініях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  з’єднують типи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СУБД мережного типу для позначення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найч</a:t>
            </a:r>
            <a:r>
              <a:rPr lang="uk-UA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однакових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використовують різні терміни, 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наприклад: елементи й агрегати даних, записи, набори тощо.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Фізичне розміщення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у базах мережного типу організоване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практично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тими самими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 й у ієрархічних БД.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4" y="12456"/>
            <a:ext cx="8658211" cy="24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449263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головних операцій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маніпулювання даними баз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мережного типу можна віднести: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пошук запису в БД;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перехід від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першого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нащадка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перехід від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нащадка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предка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створення нового запису;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видалення поточного запису;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відновлення поточного запису;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включення запису в зв’язок;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виключення запису зі зв’язку;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	зміна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т. ін.</a:t>
            </a:r>
          </a:p>
          <a:p>
            <a:pPr marL="0" indent="363538">
              <a:lnSpc>
                <a:spcPct val="120000"/>
              </a:lnSpc>
              <a:buNone/>
            </a:pPr>
            <a:endParaRPr lang="ru-RU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endParaRPr lang="ru-RU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" y="381000"/>
            <a:ext cx="7965653" cy="6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Мережна структура даних </a:t>
            </a:r>
            <a:endParaRPr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 fontScale="92500"/>
          </a:bodyPr>
          <a:lstStyle/>
          <a:p>
            <a:pPr marL="0" indent="449263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Перевагою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мережної моделі даних є можливість ефективної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показниками витрат пам’яті й оперативності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ережна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модель надає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можливості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довільних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49263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Недоліком</a:t>
            </a:r>
            <a:r>
              <a:rPr lang="uk-UA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мережної моделі 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є:</a:t>
            </a:r>
          </a:p>
          <a:p>
            <a:pPr marL="0" indent="449263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висока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складність і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жорсткість</a:t>
            </a:r>
            <a:r>
              <a:rPr lang="uk-UA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схеми БД, побудованої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її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449263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складність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виконання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 інформації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БД звичайним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користувачем;</a:t>
            </a:r>
          </a:p>
          <a:p>
            <a:pPr marL="0" indent="449263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ослаблений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цілісності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унаслідок допустимості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довільних </a:t>
            </a:r>
            <a:r>
              <a:rPr lang="uk-UA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між записами.</a:t>
            </a:r>
          </a:p>
          <a:p>
            <a:pPr marL="0" indent="449263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мережної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моделі не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значно поширені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практиці.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Відомі мережні СУБД: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IDMS,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db_Vista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СЕТЬ, СЕТОР, КОМПАС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alt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Об’єктно-орієнтовані й мультимедійні системи управління базами 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Ні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ієрархічна,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ні мережна, ні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реляційна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архітектура не може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ефективно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управляти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певними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Наведені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типи БД є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алфавітно-цифровими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результатів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потрібне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графічне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подання даних.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Об’єктно-орієнтоване управління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даними базується на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принципах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об’єктно-орієнтованого програмування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 орієнтованими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БД поєднують характеристики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мов, як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Smalltalk, C++,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С# 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Об’єктно-орієнтована СУБД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дані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об’єкти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й подає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стислій формі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відповідно до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структури.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ієрархію класів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об’єктів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Структура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термінах відношень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поведінка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термінах методів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містяться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всередині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об’єкта.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Autofit/>
          </a:bodyPr>
          <a:lstStyle/>
          <a:p>
            <a:pPr algn="ctr"/>
            <a:r>
              <a:rPr lang="ru-RU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Об’єктно-орієнтовані й мультимедійні системи управління базами даних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Мультимедійні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СУБД управляють даними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різних форматах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(на додаток до стандартного тексту або числових полів).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Ці формати вміщують наступне: </a:t>
            </a:r>
          </a:p>
          <a:p>
            <a:pPr indent="3175">
              <a:lnSpc>
                <a:spcPct val="120000"/>
              </a:lnSpc>
              <a:buFontTx/>
              <a:buChar char="-"/>
            </a:pP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фотографії;</a:t>
            </a:r>
          </a:p>
          <a:p>
            <a:pPr indent="3175"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 </a:t>
            </a:r>
            <a:r>
              <a:rPr lang="uk-UA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комп’ютерної графіки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175"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гіпертекстові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образи,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175">
              <a:lnSpc>
                <a:spcPct val="120000"/>
              </a:lnSpc>
              <a:buFontTx/>
              <a:buChar char="-"/>
            </a:pP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відеокліпи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175">
              <a:lnSpc>
                <a:spcPct val="120000"/>
              </a:lnSpc>
              <a:buFontTx/>
              <a:buChar char="-"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вуко-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віртуальну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реальність (багатовимірні образи).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11597</TotalTime>
  <Words>1718</Words>
  <Application>Microsoft Office PowerPoint</Application>
  <PresentationFormat>Экран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Викладач – Єременко Олександр Іванович</vt:lpstr>
      <vt:lpstr>1. Мережна структура даних </vt:lpstr>
      <vt:lpstr>1. Мережна структура даних </vt:lpstr>
      <vt:lpstr>1. Мережна структура даних </vt:lpstr>
      <vt:lpstr>1. Мережна структура даних </vt:lpstr>
      <vt:lpstr>1. Мережна структура даних </vt:lpstr>
      <vt:lpstr>1. Мережна структура даних </vt:lpstr>
      <vt:lpstr>2. Об’єктно-орієнтовані й мультимедійні системи управління базами даних</vt:lpstr>
      <vt:lpstr>2. Об’єктно-орієнтовані й мультимедійні системи управління базами даних</vt:lpstr>
      <vt:lpstr>2. Об’єктно-орієнтовані й мультимедійні системи управління базами даних</vt:lpstr>
      <vt:lpstr>3. Управління сховищем даних</vt:lpstr>
      <vt:lpstr>3. Управління сховищем даних</vt:lpstr>
      <vt:lpstr>3. Управління сховищем даних</vt:lpstr>
      <vt:lpstr>3. Управління сховищем даних</vt:lpstr>
      <vt:lpstr>3. Управління сховищем даних</vt:lpstr>
      <vt:lpstr>3. Управління сховищем даних</vt:lpstr>
      <vt:lpstr>3. Управління сховищем даних</vt:lpstr>
      <vt:lpstr>4. Оперативна аналітична обробка даних (OLAP)</vt:lpstr>
      <vt:lpstr>4. Оперативна аналітична обробка даних (OLAP)</vt:lpstr>
      <vt:lpstr>4. Оперативна аналітична обробка даних (OLAP)</vt:lpstr>
      <vt:lpstr>5. Інтелектуальний аналіз даних</vt:lpstr>
      <vt:lpstr>Презентация PowerPoint</vt:lpstr>
      <vt:lpstr>5. Інтелектуальний аналіз даних</vt:lpstr>
      <vt:lpstr>5. Інтелектуальний аналіз даних</vt:lpstr>
      <vt:lpstr>5. Інтелектуальний аналіз даних</vt:lpstr>
      <vt:lpstr>6. Інтелектуальні бази даних</vt:lpstr>
      <vt:lpstr>6. Інтелектуальні бази даних</vt:lpstr>
      <vt:lpstr>6. Інтелектуальні бази даних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821</cp:revision>
  <dcterms:created xsi:type="dcterms:W3CDTF">2007-10-17T13:38:43Z</dcterms:created>
  <dcterms:modified xsi:type="dcterms:W3CDTF">2022-10-19T05:27:22Z</dcterms:modified>
</cp:coreProperties>
</file>